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handoutMasterIdLst>
    <p:handoutMasterId r:id="rId23"/>
  </p:handoutMasterIdLst>
  <p:sldIdLst>
    <p:sldId id="256" r:id="rId5"/>
    <p:sldId id="263" r:id="rId6"/>
    <p:sldId id="261" r:id="rId7"/>
    <p:sldId id="323" r:id="rId8"/>
    <p:sldId id="327" r:id="rId9"/>
    <p:sldId id="325" r:id="rId10"/>
    <p:sldId id="326" r:id="rId11"/>
    <p:sldId id="257" r:id="rId12"/>
    <p:sldId id="258" r:id="rId13"/>
    <p:sldId id="259" r:id="rId14"/>
    <p:sldId id="260" r:id="rId15"/>
    <p:sldId id="329" r:id="rId16"/>
    <p:sldId id="262" r:id="rId17"/>
    <p:sldId id="330" r:id="rId18"/>
    <p:sldId id="265" r:id="rId19"/>
    <p:sldId id="328" r:id="rId20"/>
    <p:sldId id="264" r:id="rId21"/>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000099"/>
    <a:srgbClr val="0000CC"/>
    <a:srgbClr val="D0D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A5D0BC-A915-14CD-326D-E0EAE241F7F6}" v="263" dt="2024-09-13T15:31:45.6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150" autoAdjust="0"/>
  </p:normalViewPr>
  <p:slideViewPr>
    <p:cSldViewPr>
      <p:cViewPr varScale="1">
        <p:scale>
          <a:sx n="75" d="100"/>
          <a:sy n="75" d="100"/>
        </p:scale>
        <p:origin x="1666" y="67"/>
      </p:cViewPr>
      <p:guideLst>
        <p:guide orient="horz" pos="2160"/>
        <p:guide pos="2880"/>
      </p:guideLst>
    </p:cSldViewPr>
  </p:slideViewPr>
  <p:notesTextViewPr>
    <p:cViewPr>
      <p:scale>
        <a:sx n="1" d="1"/>
        <a:sy n="1" d="1"/>
      </p:scale>
      <p:origin x="0" y="0"/>
    </p:cViewPr>
  </p:notesTextViewPr>
  <p:gridSpacing cx="72010" cy="7201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53B2A06B-B97E-4CAA-A52B-BDBD07CAE697}" type="datetimeFigureOut">
              <a:rPr lang="en-GB" smtClean="0"/>
              <a:t>16/09/2024</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094C803E-A272-4CB2-8DC9-8E7A1AD14829}" type="slidenum">
              <a:rPr lang="en-GB" smtClean="0"/>
              <a:t>‹#›</a:t>
            </a:fld>
            <a:endParaRPr lang="en-GB"/>
          </a:p>
        </p:txBody>
      </p:sp>
    </p:spTree>
    <p:extLst>
      <p:ext uri="{BB962C8B-B14F-4D97-AF65-F5344CB8AC3E}">
        <p14:creationId xmlns:p14="http://schemas.microsoft.com/office/powerpoint/2010/main" val="23662424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69D709ED-B297-46A0-8426-CB7714B4FA79}" type="datetimeFigureOut">
              <a:rPr lang="en-GB" smtClean="0"/>
              <a:t>16/09/2024</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5E630C63-990E-45AE-9D7D-79304B7DB85A}" type="slidenum">
              <a:rPr lang="en-GB" smtClean="0"/>
              <a:t>‹#›</a:t>
            </a:fld>
            <a:endParaRPr lang="en-GB"/>
          </a:p>
        </p:txBody>
      </p:sp>
    </p:spTree>
    <p:extLst>
      <p:ext uri="{BB962C8B-B14F-4D97-AF65-F5344CB8AC3E}">
        <p14:creationId xmlns:p14="http://schemas.microsoft.com/office/powerpoint/2010/main" val="64638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E630C63-990E-45AE-9D7D-79304B7DB85A}" type="slidenum">
              <a:rPr lang="en-GB" smtClean="0"/>
              <a:t>2</a:t>
            </a:fld>
            <a:endParaRPr lang="en-GB"/>
          </a:p>
        </p:txBody>
      </p:sp>
    </p:spTree>
    <p:extLst>
      <p:ext uri="{BB962C8B-B14F-4D97-AF65-F5344CB8AC3E}">
        <p14:creationId xmlns:p14="http://schemas.microsoft.com/office/powerpoint/2010/main" val="1589534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E630C63-990E-45AE-9D7D-79304B7DB85A}" type="slidenum">
              <a:rPr lang="en-GB" smtClean="0"/>
              <a:t>3</a:t>
            </a:fld>
            <a:endParaRPr lang="en-GB"/>
          </a:p>
        </p:txBody>
      </p:sp>
    </p:spTree>
    <p:extLst>
      <p:ext uri="{BB962C8B-B14F-4D97-AF65-F5344CB8AC3E}">
        <p14:creationId xmlns:p14="http://schemas.microsoft.com/office/powerpoint/2010/main" val="2244308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Kate </a:t>
            </a:r>
          </a:p>
        </p:txBody>
      </p:sp>
      <p:sp>
        <p:nvSpPr>
          <p:cNvPr id="4" name="Slide Number Placeholder 3"/>
          <p:cNvSpPr>
            <a:spLocks noGrp="1"/>
          </p:cNvSpPr>
          <p:nvPr>
            <p:ph type="sldNum" sz="quarter" idx="5"/>
          </p:nvPr>
        </p:nvSpPr>
        <p:spPr/>
        <p:txBody>
          <a:bodyPr/>
          <a:lstStyle/>
          <a:p>
            <a:fld id="{5E630C63-990E-45AE-9D7D-79304B7DB85A}" type="slidenum">
              <a:rPr lang="en-GB" smtClean="0"/>
              <a:t>4</a:t>
            </a:fld>
            <a:endParaRPr lang="en-GB"/>
          </a:p>
        </p:txBody>
      </p:sp>
    </p:spTree>
    <p:extLst>
      <p:ext uri="{BB962C8B-B14F-4D97-AF65-F5344CB8AC3E}">
        <p14:creationId xmlns:p14="http://schemas.microsoft.com/office/powerpoint/2010/main" val="4677811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Kate </a:t>
            </a:r>
          </a:p>
        </p:txBody>
      </p:sp>
      <p:sp>
        <p:nvSpPr>
          <p:cNvPr id="4" name="Slide Number Placeholder 3"/>
          <p:cNvSpPr>
            <a:spLocks noGrp="1"/>
          </p:cNvSpPr>
          <p:nvPr>
            <p:ph type="sldNum" sz="quarter" idx="5"/>
          </p:nvPr>
        </p:nvSpPr>
        <p:spPr/>
        <p:txBody>
          <a:bodyPr/>
          <a:lstStyle/>
          <a:p>
            <a:fld id="{5E630C63-990E-45AE-9D7D-79304B7DB85A}" type="slidenum">
              <a:rPr lang="en-GB" smtClean="0"/>
              <a:t>5</a:t>
            </a:fld>
            <a:endParaRPr lang="en-GB"/>
          </a:p>
        </p:txBody>
      </p:sp>
    </p:spTree>
    <p:extLst>
      <p:ext uri="{BB962C8B-B14F-4D97-AF65-F5344CB8AC3E}">
        <p14:creationId xmlns:p14="http://schemas.microsoft.com/office/powerpoint/2010/main" val="1556079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Becca</a:t>
            </a:r>
          </a:p>
        </p:txBody>
      </p:sp>
      <p:sp>
        <p:nvSpPr>
          <p:cNvPr id="4" name="Slide Number Placeholder 3"/>
          <p:cNvSpPr>
            <a:spLocks noGrp="1"/>
          </p:cNvSpPr>
          <p:nvPr>
            <p:ph type="sldNum" sz="quarter" idx="5"/>
          </p:nvPr>
        </p:nvSpPr>
        <p:spPr/>
        <p:txBody>
          <a:bodyPr/>
          <a:lstStyle/>
          <a:p>
            <a:fld id="{5E630C63-990E-45AE-9D7D-79304B7DB85A}" type="slidenum">
              <a:rPr lang="en-GB" smtClean="0"/>
              <a:t>6</a:t>
            </a:fld>
            <a:endParaRPr lang="en-GB"/>
          </a:p>
        </p:txBody>
      </p:sp>
    </p:spTree>
    <p:extLst>
      <p:ext uri="{BB962C8B-B14F-4D97-AF65-F5344CB8AC3E}">
        <p14:creationId xmlns:p14="http://schemas.microsoft.com/office/powerpoint/2010/main" val="3740229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Laura S</a:t>
            </a:r>
          </a:p>
        </p:txBody>
      </p:sp>
      <p:sp>
        <p:nvSpPr>
          <p:cNvPr id="4" name="Slide Number Placeholder 3"/>
          <p:cNvSpPr>
            <a:spLocks noGrp="1"/>
          </p:cNvSpPr>
          <p:nvPr>
            <p:ph type="sldNum" sz="quarter" idx="5"/>
          </p:nvPr>
        </p:nvSpPr>
        <p:spPr/>
        <p:txBody>
          <a:bodyPr/>
          <a:lstStyle/>
          <a:p>
            <a:fld id="{5E630C63-990E-45AE-9D7D-79304B7DB85A}" type="slidenum">
              <a:rPr lang="en-GB" smtClean="0"/>
              <a:t>7</a:t>
            </a:fld>
            <a:endParaRPr lang="en-GB"/>
          </a:p>
        </p:txBody>
      </p:sp>
    </p:spTree>
    <p:extLst>
      <p:ext uri="{BB962C8B-B14F-4D97-AF65-F5344CB8AC3E}">
        <p14:creationId xmlns:p14="http://schemas.microsoft.com/office/powerpoint/2010/main" val="18821155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4FFD236-CEF4-4483-A126-295B1347D80C}" type="datetimeFigureOut">
              <a:rPr lang="en-GB" smtClean="0"/>
              <a:t>16/09/2024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053FE1-E991-4C94-A3F6-A0A4771E9E1C}" type="slidenum">
              <a:rPr lang="en-GB" smtClean="0"/>
              <a:t>‹#›</a:t>
            </a:fld>
            <a:endParaRPr lang="en-GB"/>
          </a:p>
        </p:txBody>
      </p:sp>
    </p:spTree>
    <p:extLst>
      <p:ext uri="{BB962C8B-B14F-4D97-AF65-F5344CB8AC3E}">
        <p14:creationId xmlns:p14="http://schemas.microsoft.com/office/powerpoint/2010/main" val="3536353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4FFD236-CEF4-4483-A126-295B1347D80C}" type="datetimeFigureOut">
              <a:rPr lang="en-GB" smtClean="0"/>
              <a:t>16/09/2024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053FE1-E991-4C94-A3F6-A0A4771E9E1C}" type="slidenum">
              <a:rPr lang="en-GB" smtClean="0"/>
              <a:t>‹#›</a:t>
            </a:fld>
            <a:endParaRPr lang="en-GB"/>
          </a:p>
        </p:txBody>
      </p:sp>
    </p:spTree>
    <p:extLst>
      <p:ext uri="{BB962C8B-B14F-4D97-AF65-F5344CB8AC3E}">
        <p14:creationId xmlns:p14="http://schemas.microsoft.com/office/powerpoint/2010/main" val="2574685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4FFD236-CEF4-4483-A126-295B1347D80C}" type="datetimeFigureOut">
              <a:rPr lang="en-GB" smtClean="0"/>
              <a:t>16/09/2024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053FE1-E991-4C94-A3F6-A0A4771E9E1C}" type="slidenum">
              <a:rPr lang="en-GB" smtClean="0"/>
              <a:t>‹#›</a:t>
            </a:fld>
            <a:endParaRPr lang="en-GB"/>
          </a:p>
        </p:txBody>
      </p:sp>
    </p:spTree>
    <p:extLst>
      <p:ext uri="{BB962C8B-B14F-4D97-AF65-F5344CB8AC3E}">
        <p14:creationId xmlns:p14="http://schemas.microsoft.com/office/powerpoint/2010/main" val="228874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4FFD236-CEF4-4483-A126-295B1347D80C}" type="datetimeFigureOut">
              <a:rPr lang="en-GB" smtClean="0"/>
              <a:t>16/09/2024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053FE1-E991-4C94-A3F6-A0A4771E9E1C}" type="slidenum">
              <a:rPr lang="en-GB" smtClean="0"/>
              <a:t>‹#›</a:t>
            </a:fld>
            <a:endParaRPr lang="en-GB"/>
          </a:p>
        </p:txBody>
      </p:sp>
    </p:spTree>
    <p:extLst>
      <p:ext uri="{BB962C8B-B14F-4D97-AF65-F5344CB8AC3E}">
        <p14:creationId xmlns:p14="http://schemas.microsoft.com/office/powerpoint/2010/main" val="1720996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FFD236-CEF4-4483-A126-295B1347D80C}" type="datetimeFigureOut">
              <a:rPr lang="en-GB" smtClean="0"/>
              <a:t>16/09/2024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053FE1-E991-4C94-A3F6-A0A4771E9E1C}" type="slidenum">
              <a:rPr lang="en-GB" smtClean="0"/>
              <a:t>‹#›</a:t>
            </a:fld>
            <a:endParaRPr lang="en-GB"/>
          </a:p>
        </p:txBody>
      </p:sp>
    </p:spTree>
    <p:extLst>
      <p:ext uri="{BB962C8B-B14F-4D97-AF65-F5344CB8AC3E}">
        <p14:creationId xmlns:p14="http://schemas.microsoft.com/office/powerpoint/2010/main" val="45500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4FFD236-CEF4-4483-A126-295B1347D80C}" type="datetimeFigureOut">
              <a:rPr lang="en-GB" smtClean="0"/>
              <a:t>16/09/2024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E053FE1-E991-4C94-A3F6-A0A4771E9E1C}" type="slidenum">
              <a:rPr lang="en-GB" smtClean="0"/>
              <a:t>‹#›</a:t>
            </a:fld>
            <a:endParaRPr lang="en-GB"/>
          </a:p>
        </p:txBody>
      </p:sp>
    </p:spTree>
    <p:extLst>
      <p:ext uri="{BB962C8B-B14F-4D97-AF65-F5344CB8AC3E}">
        <p14:creationId xmlns:p14="http://schemas.microsoft.com/office/powerpoint/2010/main" val="3007991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4FFD236-CEF4-4483-A126-295B1347D80C}" type="datetimeFigureOut">
              <a:rPr lang="en-GB" smtClean="0"/>
              <a:t>16/09/2024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E053FE1-E991-4C94-A3F6-A0A4771E9E1C}" type="slidenum">
              <a:rPr lang="en-GB" smtClean="0"/>
              <a:t>‹#›</a:t>
            </a:fld>
            <a:endParaRPr lang="en-GB"/>
          </a:p>
        </p:txBody>
      </p:sp>
    </p:spTree>
    <p:extLst>
      <p:ext uri="{BB962C8B-B14F-4D97-AF65-F5344CB8AC3E}">
        <p14:creationId xmlns:p14="http://schemas.microsoft.com/office/powerpoint/2010/main" val="2019344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4FFD236-CEF4-4483-A126-295B1347D80C}" type="datetimeFigureOut">
              <a:rPr lang="en-GB" smtClean="0"/>
              <a:t>16/09/2024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E053FE1-E991-4C94-A3F6-A0A4771E9E1C}" type="slidenum">
              <a:rPr lang="en-GB" smtClean="0"/>
              <a:t>‹#›</a:t>
            </a:fld>
            <a:endParaRPr lang="en-GB"/>
          </a:p>
        </p:txBody>
      </p:sp>
    </p:spTree>
    <p:extLst>
      <p:ext uri="{BB962C8B-B14F-4D97-AF65-F5344CB8AC3E}">
        <p14:creationId xmlns:p14="http://schemas.microsoft.com/office/powerpoint/2010/main" val="1295490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FFD236-CEF4-4483-A126-295B1347D80C}" type="datetimeFigureOut">
              <a:rPr lang="en-GB" smtClean="0"/>
              <a:t>16/09/2024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E053FE1-E991-4C94-A3F6-A0A4771E9E1C}" type="slidenum">
              <a:rPr lang="en-GB" smtClean="0"/>
              <a:t>‹#›</a:t>
            </a:fld>
            <a:endParaRPr lang="en-GB"/>
          </a:p>
        </p:txBody>
      </p:sp>
    </p:spTree>
    <p:extLst>
      <p:ext uri="{BB962C8B-B14F-4D97-AF65-F5344CB8AC3E}">
        <p14:creationId xmlns:p14="http://schemas.microsoft.com/office/powerpoint/2010/main" val="3609920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4FFD236-CEF4-4483-A126-295B1347D80C}" type="datetimeFigureOut">
              <a:rPr lang="en-GB" smtClean="0"/>
              <a:t>16/09/2024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E053FE1-E991-4C94-A3F6-A0A4771E9E1C}" type="slidenum">
              <a:rPr lang="en-GB" smtClean="0"/>
              <a:t>‹#›</a:t>
            </a:fld>
            <a:endParaRPr lang="en-GB"/>
          </a:p>
        </p:txBody>
      </p:sp>
    </p:spTree>
    <p:extLst>
      <p:ext uri="{BB962C8B-B14F-4D97-AF65-F5344CB8AC3E}">
        <p14:creationId xmlns:p14="http://schemas.microsoft.com/office/powerpoint/2010/main" val="2603335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4FFD236-CEF4-4483-A126-295B1347D80C}" type="datetimeFigureOut">
              <a:rPr lang="en-GB" smtClean="0"/>
              <a:t>16/09/2024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E053FE1-E991-4C94-A3F6-A0A4771E9E1C}" type="slidenum">
              <a:rPr lang="en-GB" smtClean="0"/>
              <a:t>‹#›</a:t>
            </a:fld>
            <a:endParaRPr lang="en-GB"/>
          </a:p>
        </p:txBody>
      </p:sp>
    </p:spTree>
    <p:extLst>
      <p:ext uri="{BB962C8B-B14F-4D97-AF65-F5344CB8AC3E}">
        <p14:creationId xmlns:p14="http://schemas.microsoft.com/office/powerpoint/2010/main" val="2600249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FFD236-CEF4-4483-A126-295B1347D80C}" type="datetimeFigureOut">
              <a:rPr lang="en-GB" smtClean="0"/>
              <a:t>16/09/2024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053FE1-E991-4C94-A3F6-A0A4771E9E1C}" type="slidenum">
              <a:rPr lang="en-GB" smtClean="0"/>
              <a:t>‹#›</a:t>
            </a:fld>
            <a:endParaRPr lang="en-GB"/>
          </a:p>
        </p:txBody>
      </p:sp>
    </p:spTree>
    <p:extLst>
      <p:ext uri="{BB962C8B-B14F-4D97-AF65-F5344CB8AC3E}">
        <p14:creationId xmlns:p14="http://schemas.microsoft.com/office/powerpoint/2010/main" val="6389220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wmf"/><Relationship Id="rId4" Type="http://schemas.openxmlformats.org/officeDocument/2006/relationships/image" Target="../media/image3.jpe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7565" y="116541"/>
            <a:ext cx="8691282" cy="1704418"/>
          </a:xfrm>
        </p:spPr>
        <p:txBody>
          <a:bodyPr vert="horz" lIns="91440" tIns="45720" rIns="91440" bIns="45720" rtlCol="0" anchor="ctr">
            <a:noAutofit/>
          </a:bodyPr>
          <a:lstStyle/>
          <a:p>
            <a:r>
              <a:rPr lang="en-GB" sz="6000" b="1" dirty="0">
                <a:solidFill>
                  <a:srgbClr val="002060"/>
                </a:solidFill>
                <a:latin typeface="Letter-join Basic 36"/>
              </a:rPr>
              <a:t>A very warm welcome to </a:t>
            </a:r>
            <a:br>
              <a:rPr lang="en-GB" sz="6000" b="1" dirty="0">
                <a:latin typeface="Letter-join Basic 36"/>
              </a:rPr>
            </a:br>
            <a:r>
              <a:rPr lang="en-GB" sz="6000" b="1" dirty="0">
                <a:solidFill>
                  <a:srgbClr val="002060"/>
                </a:solidFill>
                <a:latin typeface="Letter-join Basic 36"/>
              </a:rPr>
              <a:t>Finches,  Year 4.</a:t>
            </a:r>
          </a:p>
        </p:txBody>
      </p:sp>
      <p:sp>
        <p:nvSpPr>
          <p:cNvPr id="3" name="Subtitle 2"/>
          <p:cNvSpPr>
            <a:spLocks noGrp="1"/>
          </p:cNvSpPr>
          <p:nvPr>
            <p:ph type="subTitle" idx="1"/>
          </p:nvPr>
        </p:nvSpPr>
        <p:spPr>
          <a:xfrm>
            <a:off x="112060" y="1820958"/>
            <a:ext cx="8942293" cy="4831973"/>
          </a:xfrm>
        </p:spPr>
        <p:txBody>
          <a:bodyPr vert="horz" lIns="91440" tIns="45720" rIns="91440" bIns="45720" rtlCol="0" anchor="t">
            <a:noAutofit/>
          </a:bodyPr>
          <a:lstStyle/>
          <a:p>
            <a:r>
              <a:rPr lang="en-GB" b="1" u="sng" dirty="0">
                <a:solidFill>
                  <a:srgbClr val="002060"/>
                </a:solidFill>
                <a:latin typeface="Letter-join Basic 36"/>
              </a:rPr>
              <a:t>Mrs. Burgess </a:t>
            </a:r>
            <a:r>
              <a:rPr lang="en-GB" b="1" dirty="0">
                <a:solidFill>
                  <a:srgbClr val="002060"/>
                </a:solidFill>
                <a:latin typeface="Letter-join Basic 36"/>
              </a:rPr>
              <a:t>– Class Teacher</a:t>
            </a:r>
            <a:endParaRPr lang="en-GB" sz="2100" b="1" dirty="0">
              <a:solidFill>
                <a:srgbClr val="002060"/>
              </a:solidFill>
              <a:latin typeface="Letter-join Basic 36" panose="02000505000000020003" pitchFamily="50" charset="0"/>
            </a:endParaRPr>
          </a:p>
          <a:p>
            <a:r>
              <a:rPr lang="en-GB" b="1" u="sng" dirty="0">
                <a:solidFill>
                  <a:srgbClr val="002060"/>
                </a:solidFill>
                <a:latin typeface="Letter-join Basic 36"/>
              </a:rPr>
              <a:t>Miss. Jones </a:t>
            </a:r>
            <a:r>
              <a:rPr lang="en-GB" b="1" dirty="0">
                <a:solidFill>
                  <a:srgbClr val="002060"/>
                </a:solidFill>
                <a:latin typeface="Letter-join Basic 36"/>
              </a:rPr>
              <a:t>– PPA cover teaching Arithmetic and Cross-Curricular Writing, Monday 8.30-11.00.</a:t>
            </a:r>
          </a:p>
          <a:p>
            <a:r>
              <a:rPr lang="en-GB" b="1" u="sng" dirty="0">
                <a:solidFill>
                  <a:srgbClr val="002060"/>
                </a:solidFill>
                <a:latin typeface="Letter-join Basic 36"/>
              </a:rPr>
              <a:t>Miss. Butler</a:t>
            </a:r>
            <a:r>
              <a:rPr lang="en-GB" b="1" dirty="0">
                <a:solidFill>
                  <a:srgbClr val="002060"/>
                </a:solidFill>
                <a:latin typeface="Letter-join Basic 36"/>
              </a:rPr>
              <a:t> – SCITT student starting Autumn 2. </a:t>
            </a:r>
          </a:p>
          <a:p>
            <a:r>
              <a:rPr lang="en-GB" b="1" u="sng" dirty="0">
                <a:solidFill>
                  <a:srgbClr val="002060"/>
                </a:solidFill>
                <a:latin typeface="Letter-join Basic 36"/>
              </a:rPr>
              <a:t>Mrs. Vickers</a:t>
            </a:r>
            <a:r>
              <a:rPr lang="en-GB" b="1" dirty="0">
                <a:solidFill>
                  <a:srgbClr val="002060"/>
                </a:solidFill>
                <a:latin typeface="Letter-join Basic 36"/>
              </a:rPr>
              <a:t> – HLTA, Wednesday, Thursday, Friday</a:t>
            </a:r>
          </a:p>
          <a:p>
            <a:r>
              <a:rPr lang="en-GB" b="1" u="sng" dirty="0">
                <a:solidFill>
                  <a:srgbClr val="002060"/>
                </a:solidFill>
                <a:latin typeface="Letter-join Basic 36"/>
                <a:ea typeface="Calibri"/>
                <a:cs typeface="Calibri"/>
              </a:rPr>
              <a:t>Mrs. Baba</a:t>
            </a:r>
            <a:r>
              <a:rPr lang="en-GB" b="1" dirty="0">
                <a:solidFill>
                  <a:srgbClr val="002060"/>
                </a:solidFill>
                <a:latin typeface="Letter-join Basic 36"/>
                <a:ea typeface="Calibri"/>
                <a:cs typeface="Calibri"/>
              </a:rPr>
              <a:t> – TA, Monday, Friday.</a:t>
            </a:r>
          </a:p>
          <a:p>
            <a:r>
              <a:rPr lang="en-GB" b="1" u="sng" dirty="0">
                <a:solidFill>
                  <a:srgbClr val="002060"/>
                </a:solidFill>
                <a:latin typeface="Letter-join Basic 36"/>
                <a:ea typeface="Calibri"/>
                <a:cs typeface="Calibri"/>
              </a:rPr>
              <a:t>Mrs. Stephen</a:t>
            </a:r>
            <a:r>
              <a:rPr lang="en-GB" b="1" dirty="0">
                <a:solidFill>
                  <a:srgbClr val="002060"/>
                </a:solidFill>
                <a:latin typeface="Letter-join Basic 36"/>
                <a:ea typeface="Calibri"/>
                <a:cs typeface="Calibri"/>
              </a:rPr>
              <a:t> – TA, Tuesday, Wednesday, Thursday. </a:t>
            </a:r>
          </a:p>
          <a:p>
            <a:endParaRPr lang="en-GB" b="1" dirty="0">
              <a:solidFill>
                <a:srgbClr val="002060"/>
              </a:solidFill>
              <a:latin typeface="Letter-join Basic 36"/>
              <a:ea typeface="Calibri"/>
              <a:cs typeface="Calibri"/>
            </a:endParaRPr>
          </a:p>
          <a:p>
            <a:endParaRPr lang="en-GB" dirty="0">
              <a:solidFill>
                <a:srgbClr val="002060"/>
              </a:solidFill>
              <a:ea typeface="Calibri"/>
              <a:cs typeface="Calibri"/>
            </a:endParaRPr>
          </a:p>
        </p:txBody>
      </p:sp>
      <p:pic>
        <p:nvPicPr>
          <p:cNvPr id="5" name="Picture 4" descr="A blue and white logo&#10;&#10;Description automatically generated">
            <a:extLst>
              <a:ext uri="{FF2B5EF4-FFF2-40B4-BE49-F238E27FC236}">
                <a16:creationId xmlns:a16="http://schemas.microsoft.com/office/drawing/2014/main" id="{71D6FB11-02A8-D904-F7F3-3399CB9645D1}"/>
              </a:ext>
            </a:extLst>
          </p:cNvPr>
          <p:cNvPicPr>
            <a:picLocks noChangeAspect="1"/>
          </p:cNvPicPr>
          <p:nvPr/>
        </p:nvPicPr>
        <p:blipFill>
          <a:blip r:embed="rId2"/>
          <a:stretch>
            <a:fillRect/>
          </a:stretch>
        </p:blipFill>
        <p:spPr>
          <a:xfrm>
            <a:off x="477043" y="1137005"/>
            <a:ext cx="608327" cy="674862"/>
          </a:xfrm>
          <a:prstGeom prst="rect">
            <a:avLst/>
          </a:prstGeom>
          <a:effectLst>
            <a:glow rad="228600">
              <a:schemeClr val="accent1">
                <a:satMod val="175000"/>
                <a:alpha val="40000"/>
              </a:schemeClr>
            </a:glow>
          </a:effectLst>
        </p:spPr>
      </p:pic>
      <p:pic>
        <p:nvPicPr>
          <p:cNvPr id="7" name="Picture 6" descr="A blue and white logo&#10;&#10;Description automatically generated">
            <a:extLst>
              <a:ext uri="{FF2B5EF4-FFF2-40B4-BE49-F238E27FC236}">
                <a16:creationId xmlns:a16="http://schemas.microsoft.com/office/drawing/2014/main" id="{07F12836-D9DF-0A7C-E944-44F985D330F3}"/>
              </a:ext>
            </a:extLst>
          </p:cNvPr>
          <p:cNvPicPr>
            <a:picLocks noChangeAspect="1"/>
          </p:cNvPicPr>
          <p:nvPr/>
        </p:nvPicPr>
        <p:blipFill>
          <a:blip r:embed="rId2"/>
          <a:stretch>
            <a:fillRect/>
          </a:stretch>
        </p:blipFill>
        <p:spPr>
          <a:xfrm>
            <a:off x="7828102" y="1058564"/>
            <a:ext cx="608327" cy="674862"/>
          </a:xfrm>
          <a:prstGeom prst="rect">
            <a:avLst/>
          </a:prstGeom>
          <a:effectLst>
            <a:glow rad="228600">
              <a:schemeClr val="accent1">
                <a:satMod val="175000"/>
                <a:alpha val="40000"/>
              </a:schemeClr>
            </a:glow>
          </a:effectLst>
        </p:spPr>
      </p:pic>
    </p:spTree>
    <p:extLst>
      <p:ext uri="{BB962C8B-B14F-4D97-AF65-F5344CB8AC3E}">
        <p14:creationId xmlns:p14="http://schemas.microsoft.com/office/powerpoint/2010/main" val="14383932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solidFill>
                  <a:srgbClr val="002060"/>
                </a:solidFill>
                <a:latin typeface="Letter-join Plus 36"/>
              </a:rPr>
              <a:t>Please encourage your child to bring the right equipment each day. </a:t>
            </a:r>
          </a:p>
        </p:txBody>
      </p:sp>
      <p:sp>
        <p:nvSpPr>
          <p:cNvPr id="3" name="Content Placeholder 2"/>
          <p:cNvSpPr>
            <a:spLocks noGrp="1"/>
          </p:cNvSpPr>
          <p:nvPr>
            <p:ph idx="1"/>
          </p:nvPr>
        </p:nvSpPr>
        <p:spPr>
          <a:xfrm>
            <a:off x="457200" y="2102504"/>
            <a:ext cx="8229600" cy="4023659"/>
          </a:xfrm>
        </p:spPr>
        <p:txBody>
          <a:bodyPr vert="horz" lIns="91440" tIns="45720" rIns="91440" bIns="45720" rtlCol="0" anchor="t">
            <a:normAutofit/>
          </a:bodyPr>
          <a:lstStyle/>
          <a:p>
            <a:r>
              <a:rPr lang="en-GB" b="1" dirty="0">
                <a:solidFill>
                  <a:srgbClr val="002060"/>
                </a:solidFill>
                <a:latin typeface="Letter-join Plus 36"/>
              </a:rPr>
              <a:t>Make sure the basics are in their pencil case, including a glue stick.</a:t>
            </a:r>
          </a:p>
          <a:p>
            <a:r>
              <a:rPr lang="en-GB" b="1" dirty="0">
                <a:solidFill>
                  <a:srgbClr val="002060"/>
                </a:solidFill>
                <a:latin typeface="Letter-join Plus 36"/>
              </a:rPr>
              <a:t>Have foods that the children are able to open easily in their lunchboxes (remember spoons and forks too if they need them).</a:t>
            </a:r>
          </a:p>
          <a:p>
            <a:r>
              <a:rPr lang="en-GB" b="1" dirty="0">
                <a:solidFill>
                  <a:srgbClr val="002060"/>
                </a:solidFill>
                <a:latin typeface="Letter-join Plus 36"/>
              </a:rPr>
              <a:t>Have a full water bottle every day.</a:t>
            </a:r>
          </a:p>
          <a:p>
            <a:endParaRPr lang="en-GB" b="1" dirty="0">
              <a:solidFill>
                <a:srgbClr val="002060"/>
              </a:solidFill>
              <a:latin typeface="Letter-join Plus 36"/>
            </a:endParaRPr>
          </a:p>
        </p:txBody>
      </p:sp>
      <p:pic>
        <p:nvPicPr>
          <p:cNvPr id="5" name="Picture 4" descr="A blue and white logo&#10;&#10;Description automatically generated">
            <a:extLst>
              <a:ext uri="{FF2B5EF4-FFF2-40B4-BE49-F238E27FC236}">
                <a16:creationId xmlns:a16="http://schemas.microsoft.com/office/drawing/2014/main" id="{5A83BB9C-9EBE-E400-48E9-831F4AE2704E}"/>
              </a:ext>
            </a:extLst>
          </p:cNvPr>
          <p:cNvPicPr>
            <a:picLocks noChangeAspect="1"/>
          </p:cNvPicPr>
          <p:nvPr/>
        </p:nvPicPr>
        <p:blipFill>
          <a:blip r:embed="rId2"/>
          <a:stretch>
            <a:fillRect/>
          </a:stretch>
        </p:blipFill>
        <p:spPr>
          <a:xfrm>
            <a:off x="477043" y="1137005"/>
            <a:ext cx="608327" cy="674862"/>
          </a:xfrm>
          <a:prstGeom prst="rect">
            <a:avLst/>
          </a:prstGeom>
          <a:effectLst>
            <a:glow rad="228600">
              <a:schemeClr val="accent1">
                <a:satMod val="175000"/>
                <a:alpha val="40000"/>
              </a:schemeClr>
            </a:glow>
          </a:effectLst>
        </p:spPr>
      </p:pic>
      <p:pic>
        <p:nvPicPr>
          <p:cNvPr id="7" name="Picture 6" descr="A blue and white logo&#10;&#10;Description automatically generated">
            <a:extLst>
              <a:ext uri="{FF2B5EF4-FFF2-40B4-BE49-F238E27FC236}">
                <a16:creationId xmlns:a16="http://schemas.microsoft.com/office/drawing/2014/main" id="{98762AA2-1868-44C9-F3E7-6FB4E353E04A}"/>
              </a:ext>
            </a:extLst>
          </p:cNvPr>
          <p:cNvPicPr>
            <a:picLocks noChangeAspect="1"/>
          </p:cNvPicPr>
          <p:nvPr/>
        </p:nvPicPr>
        <p:blipFill>
          <a:blip r:embed="rId2"/>
          <a:stretch>
            <a:fillRect/>
          </a:stretch>
        </p:blipFill>
        <p:spPr>
          <a:xfrm>
            <a:off x="7794977" y="1135638"/>
            <a:ext cx="608327" cy="674862"/>
          </a:xfrm>
          <a:prstGeom prst="rect">
            <a:avLst/>
          </a:prstGeom>
          <a:effectLst>
            <a:glow rad="228600">
              <a:schemeClr val="accent1">
                <a:satMod val="175000"/>
                <a:alpha val="40000"/>
              </a:schemeClr>
            </a:glow>
          </a:effectLst>
        </p:spPr>
      </p:pic>
    </p:spTree>
    <p:extLst>
      <p:ext uri="{BB962C8B-B14F-4D97-AF65-F5344CB8AC3E}">
        <p14:creationId xmlns:p14="http://schemas.microsoft.com/office/powerpoint/2010/main" val="28393842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a:solidFill>
                  <a:srgbClr val="002060"/>
                </a:solidFill>
                <a:latin typeface="Letter-join Plus 36"/>
              </a:rPr>
              <a:t>Please read regularly with your child. </a:t>
            </a:r>
          </a:p>
        </p:txBody>
      </p:sp>
      <p:sp>
        <p:nvSpPr>
          <p:cNvPr id="3" name="Content Placeholder 2"/>
          <p:cNvSpPr>
            <a:spLocks noGrp="1"/>
          </p:cNvSpPr>
          <p:nvPr>
            <p:ph idx="1"/>
          </p:nvPr>
        </p:nvSpPr>
        <p:spPr>
          <a:xfrm>
            <a:off x="457200" y="1395178"/>
            <a:ext cx="8229600" cy="5182034"/>
          </a:xfrm>
        </p:spPr>
        <p:txBody>
          <a:bodyPr vert="horz" lIns="91440" tIns="45720" rIns="91440" bIns="45720" rtlCol="0" anchor="t">
            <a:normAutofit fontScale="85000" lnSpcReduction="20000"/>
          </a:bodyPr>
          <a:lstStyle/>
          <a:p>
            <a:r>
              <a:rPr lang="en-GB" b="1" dirty="0">
                <a:solidFill>
                  <a:srgbClr val="002060"/>
                </a:solidFill>
                <a:latin typeface="Letter-join Plus 36"/>
              </a:rPr>
              <a:t>Reading is the most important skill as it helps in every other subject. </a:t>
            </a:r>
          </a:p>
          <a:p>
            <a:r>
              <a:rPr lang="en-GB" b="1" dirty="0">
                <a:solidFill>
                  <a:srgbClr val="002060"/>
                </a:solidFill>
                <a:latin typeface="Letter-join Plus 36"/>
              </a:rPr>
              <a:t>Encourage your child to read at least 3 times a week.</a:t>
            </a:r>
          </a:p>
          <a:p>
            <a:r>
              <a:rPr lang="en-GB" b="1" dirty="0">
                <a:solidFill>
                  <a:srgbClr val="002060"/>
                </a:solidFill>
                <a:latin typeface="Letter-join Plus 36"/>
              </a:rPr>
              <a:t>Encourage your child to read a variety of texts, or books they have already read and enjoyed.</a:t>
            </a:r>
          </a:p>
          <a:p>
            <a:r>
              <a:rPr lang="en-GB" b="1" dirty="0">
                <a:solidFill>
                  <a:srgbClr val="002060"/>
                </a:solidFill>
                <a:latin typeface="Letter-join Plus 36"/>
              </a:rPr>
              <a:t>Read to your child, it introduces them to new vocabulary and expression.</a:t>
            </a:r>
          </a:p>
          <a:p>
            <a:r>
              <a:rPr lang="en-GB" b="1" u="sng" dirty="0">
                <a:solidFill>
                  <a:srgbClr val="002060"/>
                </a:solidFill>
                <a:latin typeface="Letter-join Plus 36"/>
              </a:rPr>
              <a:t>Boom Reader </a:t>
            </a:r>
            <a:r>
              <a:rPr lang="en-GB" b="1" u="sng" dirty="0" err="1">
                <a:solidFill>
                  <a:srgbClr val="002060"/>
                </a:solidFill>
                <a:latin typeface="Letter-join Plus 36"/>
              </a:rPr>
              <a:t>App</a:t>
            </a:r>
            <a:r>
              <a:rPr lang="en-GB" b="1" dirty="0" err="1">
                <a:solidFill>
                  <a:srgbClr val="002060"/>
                </a:solidFill>
                <a:latin typeface="Letter-join Plus 36"/>
              </a:rPr>
              <a:t>.Please</a:t>
            </a:r>
            <a:r>
              <a:rPr lang="en-GB" b="1" dirty="0">
                <a:solidFill>
                  <a:srgbClr val="002060"/>
                </a:solidFill>
                <a:latin typeface="Letter-join Plus 36"/>
              </a:rPr>
              <a:t> always record the reading so that we can change books knowing they have been completed. </a:t>
            </a:r>
          </a:p>
          <a:p>
            <a:r>
              <a:rPr lang="en-GB" b="1" dirty="0">
                <a:solidFill>
                  <a:srgbClr val="002060"/>
                </a:solidFill>
                <a:latin typeface="Letter-join Plus 36"/>
              </a:rPr>
              <a:t>Please remember to always update Boom Reader every time they have read, not every book.</a:t>
            </a:r>
          </a:p>
          <a:p>
            <a:r>
              <a:rPr lang="en-GB" b="1" dirty="0">
                <a:solidFill>
                  <a:srgbClr val="002060"/>
                </a:solidFill>
                <a:latin typeface="Letter-join Plus 36"/>
              </a:rPr>
              <a:t>Books can be changed every day.</a:t>
            </a:r>
          </a:p>
          <a:p>
            <a:endParaRPr lang="en-GB" b="1" dirty="0">
              <a:solidFill>
                <a:srgbClr val="002060"/>
              </a:solidFill>
              <a:latin typeface="Comic Sans MS" panose="030F0702030302020204" pitchFamily="66" charset="0"/>
            </a:endParaRPr>
          </a:p>
          <a:p>
            <a:endParaRPr lang="en-GB" b="1" dirty="0">
              <a:solidFill>
                <a:srgbClr val="002060"/>
              </a:solidFill>
              <a:latin typeface="Comic Sans MS" panose="030F0702030302020204" pitchFamily="66" charset="0"/>
            </a:endParaRPr>
          </a:p>
        </p:txBody>
      </p:sp>
      <p:pic>
        <p:nvPicPr>
          <p:cNvPr id="5" name="Picture 4" descr="A blue and white logo&#10;&#10;Description automatically generated">
            <a:extLst>
              <a:ext uri="{FF2B5EF4-FFF2-40B4-BE49-F238E27FC236}">
                <a16:creationId xmlns:a16="http://schemas.microsoft.com/office/drawing/2014/main" id="{59B6F368-3B22-AD66-C782-0F9B34B32833}"/>
              </a:ext>
            </a:extLst>
          </p:cNvPr>
          <p:cNvPicPr>
            <a:picLocks noChangeAspect="1"/>
          </p:cNvPicPr>
          <p:nvPr/>
        </p:nvPicPr>
        <p:blipFill>
          <a:blip r:embed="rId2"/>
          <a:stretch>
            <a:fillRect/>
          </a:stretch>
        </p:blipFill>
        <p:spPr>
          <a:xfrm>
            <a:off x="153036" y="497477"/>
            <a:ext cx="608327" cy="674862"/>
          </a:xfrm>
          <a:prstGeom prst="rect">
            <a:avLst/>
          </a:prstGeom>
          <a:effectLst>
            <a:glow rad="228600">
              <a:schemeClr val="accent1">
                <a:satMod val="175000"/>
                <a:alpha val="40000"/>
              </a:schemeClr>
            </a:glow>
          </a:effectLst>
        </p:spPr>
      </p:pic>
      <p:pic>
        <p:nvPicPr>
          <p:cNvPr id="7" name="Picture 6" descr="A blue and white logo&#10;&#10;Description automatically generated">
            <a:extLst>
              <a:ext uri="{FF2B5EF4-FFF2-40B4-BE49-F238E27FC236}">
                <a16:creationId xmlns:a16="http://schemas.microsoft.com/office/drawing/2014/main" id="{0AB2A67B-688B-CF55-BDAE-9AE03F36F78C}"/>
              </a:ext>
            </a:extLst>
          </p:cNvPr>
          <p:cNvPicPr>
            <a:picLocks noChangeAspect="1"/>
          </p:cNvPicPr>
          <p:nvPr/>
        </p:nvPicPr>
        <p:blipFill>
          <a:blip r:embed="rId2"/>
          <a:stretch>
            <a:fillRect/>
          </a:stretch>
        </p:blipFill>
        <p:spPr>
          <a:xfrm>
            <a:off x="8244510" y="497477"/>
            <a:ext cx="608327" cy="674862"/>
          </a:xfrm>
          <a:prstGeom prst="rect">
            <a:avLst/>
          </a:prstGeom>
          <a:effectLst>
            <a:glow rad="228600">
              <a:schemeClr val="accent1">
                <a:satMod val="175000"/>
                <a:alpha val="40000"/>
              </a:schemeClr>
            </a:glow>
          </a:effectLst>
        </p:spPr>
      </p:pic>
    </p:spTree>
    <p:extLst>
      <p:ext uri="{BB962C8B-B14F-4D97-AF65-F5344CB8AC3E}">
        <p14:creationId xmlns:p14="http://schemas.microsoft.com/office/powerpoint/2010/main" val="32408596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800" b="1" dirty="0">
                <a:solidFill>
                  <a:srgbClr val="002060"/>
                </a:solidFill>
                <a:latin typeface="Letter-join Plus 36"/>
              </a:rPr>
              <a:t>Encourage Independence</a:t>
            </a:r>
          </a:p>
        </p:txBody>
      </p:sp>
      <p:sp>
        <p:nvSpPr>
          <p:cNvPr id="3" name="Content Placeholder 2"/>
          <p:cNvSpPr>
            <a:spLocks noGrp="1"/>
          </p:cNvSpPr>
          <p:nvPr>
            <p:ph idx="1"/>
          </p:nvPr>
        </p:nvSpPr>
        <p:spPr>
          <a:xfrm>
            <a:off x="457200" y="1600200"/>
            <a:ext cx="8229600" cy="4977012"/>
          </a:xfrm>
        </p:spPr>
        <p:txBody>
          <a:bodyPr vert="horz" lIns="91440" tIns="45720" rIns="91440" bIns="45720" rtlCol="0" anchor="t">
            <a:normAutofit fontScale="92500" lnSpcReduction="10000"/>
          </a:bodyPr>
          <a:lstStyle/>
          <a:p>
            <a:r>
              <a:rPr lang="en-GB" b="1">
                <a:solidFill>
                  <a:srgbClr val="002060"/>
                </a:solidFill>
                <a:latin typeface="Letter-join Plus 36"/>
              </a:rPr>
              <a:t>Encourage your child to be responsible for their day at </a:t>
            </a:r>
            <a:r>
              <a:rPr lang="en-GB" b="1" dirty="0">
                <a:solidFill>
                  <a:srgbClr val="002060"/>
                </a:solidFill>
                <a:latin typeface="Letter-join Plus 36"/>
              </a:rPr>
              <a:t>school.</a:t>
            </a:r>
          </a:p>
          <a:p>
            <a:r>
              <a:rPr lang="en-GB" b="1" dirty="0">
                <a:solidFill>
                  <a:srgbClr val="002060"/>
                </a:solidFill>
                <a:latin typeface="Letter-join Plus 36"/>
              </a:rPr>
              <a:t>Sort out their book bag the night before.</a:t>
            </a:r>
          </a:p>
          <a:p>
            <a:r>
              <a:rPr lang="en-GB" b="1">
                <a:solidFill>
                  <a:srgbClr val="002060"/>
                </a:solidFill>
                <a:latin typeface="Letter-join Plus 36"/>
              </a:rPr>
              <a:t>I am expecting more from them this year now they are Year 4:</a:t>
            </a:r>
          </a:p>
          <a:p>
            <a:r>
              <a:rPr lang="en-GB" b="1" dirty="0">
                <a:solidFill>
                  <a:srgbClr val="002060"/>
                </a:solidFill>
                <a:latin typeface="Letter-join Plus 36"/>
              </a:rPr>
              <a:t>Change own books, be respectful of others in the classroom, think more about their own learning, get whatever resources they need independently, C3B4Me, be more reflective, Learning Behaviours and school value focus, have a clear structure to every day. </a:t>
            </a:r>
          </a:p>
          <a:p>
            <a:endParaRPr lang="en-GB" b="1" dirty="0">
              <a:solidFill>
                <a:srgbClr val="002060"/>
              </a:solidFill>
              <a:latin typeface="Comic Sans MS" panose="030F0702030302020204" pitchFamily="66" charset="0"/>
            </a:endParaRPr>
          </a:p>
        </p:txBody>
      </p:sp>
      <p:pic>
        <p:nvPicPr>
          <p:cNvPr id="5" name="Picture 4" descr="A blue and white logo&#10;&#10;Description automatically generated">
            <a:extLst>
              <a:ext uri="{FF2B5EF4-FFF2-40B4-BE49-F238E27FC236}">
                <a16:creationId xmlns:a16="http://schemas.microsoft.com/office/drawing/2014/main" id="{39E3DF35-792E-6453-4445-158601FA729B}"/>
              </a:ext>
            </a:extLst>
          </p:cNvPr>
          <p:cNvPicPr>
            <a:picLocks noChangeAspect="1"/>
          </p:cNvPicPr>
          <p:nvPr/>
        </p:nvPicPr>
        <p:blipFill>
          <a:blip r:embed="rId2"/>
          <a:stretch>
            <a:fillRect/>
          </a:stretch>
        </p:blipFill>
        <p:spPr>
          <a:xfrm>
            <a:off x="333527" y="501436"/>
            <a:ext cx="608327" cy="674862"/>
          </a:xfrm>
          <a:prstGeom prst="rect">
            <a:avLst/>
          </a:prstGeom>
          <a:effectLst>
            <a:glow rad="228600">
              <a:schemeClr val="accent1">
                <a:satMod val="175000"/>
                <a:alpha val="40000"/>
              </a:schemeClr>
            </a:glow>
          </a:effectLst>
        </p:spPr>
      </p:pic>
      <p:pic>
        <p:nvPicPr>
          <p:cNvPr id="7" name="Picture 6" descr="A blue and white logo&#10;&#10;Description automatically generated">
            <a:extLst>
              <a:ext uri="{FF2B5EF4-FFF2-40B4-BE49-F238E27FC236}">
                <a16:creationId xmlns:a16="http://schemas.microsoft.com/office/drawing/2014/main" id="{2AA9A0D5-0213-5C28-8552-6302F6579905}"/>
              </a:ext>
            </a:extLst>
          </p:cNvPr>
          <p:cNvPicPr>
            <a:picLocks noChangeAspect="1"/>
          </p:cNvPicPr>
          <p:nvPr/>
        </p:nvPicPr>
        <p:blipFill>
          <a:blip r:embed="rId2"/>
          <a:stretch>
            <a:fillRect/>
          </a:stretch>
        </p:blipFill>
        <p:spPr>
          <a:xfrm>
            <a:off x="8073123" y="501436"/>
            <a:ext cx="608327" cy="674862"/>
          </a:xfrm>
          <a:prstGeom prst="rect">
            <a:avLst/>
          </a:prstGeom>
          <a:effectLst>
            <a:glow rad="228600">
              <a:schemeClr val="accent1">
                <a:satMod val="175000"/>
                <a:alpha val="40000"/>
              </a:schemeClr>
            </a:glow>
          </a:effectLst>
        </p:spPr>
      </p:pic>
    </p:spTree>
    <p:extLst>
      <p:ext uri="{BB962C8B-B14F-4D97-AF65-F5344CB8AC3E}">
        <p14:creationId xmlns:p14="http://schemas.microsoft.com/office/powerpoint/2010/main" val="7218019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800" b="1" dirty="0">
                <a:solidFill>
                  <a:srgbClr val="002060"/>
                </a:solidFill>
                <a:latin typeface="Letter-join Plus 36"/>
              </a:rPr>
              <a:t>Encourage a Growth Mindset</a:t>
            </a:r>
          </a:p>
        </p:txBody>
      </p:sp>
      <p:sp>
        <p:nvSpPr>
          <p:cNvPr id="3" name="Content Placeholder 2"/>
          <p:cNvSpPr>
            <a:spLocks noGrp="1"/>
          </p:cNvSpPr>
          <p:nvPr>
            <p:ph idx="1"/>
          </p:nvPr>
        </p:nvSpPr>
        <p:spPr>
          <a:xfrm>
            <a:off x="300318" y="1230406"/>
            <a:ext cx="8689040" cy="5366403"/>
          </a:xfrm>
        </p:spPr>
        <p:txBody>
          <a:bodyPr vert="horz" lIns="91440" tIns="45720" rIns="91440" bIns="45720" rtlCol="0" anchor="t">
            <a:noAutofit/>
          </a:bodyPr>
          <a:lstStyle/>
          <a:p>
            <a:r>
              <a:rPr lang="en-GB" sz="2400" b="1" dirty="0">
                <a:solidFill>
                  <a:srgbClr val="002060"/>
                </a:solidFill>
                <a:latin typeface="Letter-join Plus 36"/>
              </a:rPr>
              <a:t>Mistakes are good, they show your child they are learning.</a:t>
            </a:r>
          </a:p>
          <a:p>
            <a:r>
              <a:rPr lang="en-GB" sz="2400" b="1" dirty="0">
                <a:solidFill>
                  <a:srgbClr val="002060"/>
                </a:solidFill>
                <a:latin typeface="Letter-join Plus 36"/>
              </a:rPr>
              <a:t>Always be ready for a challenge.</a:t>
            </a:r>
          </a:p>
          <a:p>
            <a:r>
              <a:rPr lang="en-GB" sz="2400" b="1" dirty="0">
                <a:solidFill>
                  <a:srgbClr val="002060"/>
                </a:solidFill>
                <a:latin typeface="Letter-join Plus 36"/>
              </a:rPr>
              <a:t>Art of Brilliance sessions. </a:t>
            </a:r>
          </a:p>
          <a:p>
            <a:r>
              <a:rPr lang="en-GB" sz="2400" b="1" dirty="0">
                <a:solidFill>
                  <a:srgbClr val="002060"/>
                </a:solidFill>
                <a:latin typeface="Letter-join Plus 36"/>
              </a:rPr>
              <a:t>Growth mindset vocabulary –</a:t>
            </a:r>
          </a:p>
          <a:p>
            <a:pPr marL="0" indent="0" algn="ctr">
              <a:buNone/>
            </a:pPr>
            <a:r>
              <a:rPr lang="en-GB" sz="2400" b="1" dirty="0">
                <a:solidFill>
                  <a:srgbClr val="002060"/>
                </a:solidFill>
                <a:latin typeface="Letter-join Plus 36"/>
              </a:rPr>
              <a:t>“I like the fact you saw the difficulties as a challenge”</a:t>
            </a:r>
          </a:p>
          <a:p>
            <a:pPr marL="0" indent="0" algn="ctr">
              <a:buNone/>
            </a:pPr>
            <a:r>
              <a:rPr lang="en-GB" sz="2400" b="1" dirty="0">
                <a:solidFill>
                  <a:srgbClr val="002060"/>
                </a:solidFill>
                <a:latin typeface="Letter-join Plus 36"/>
              </a:rPr>
              <a:t>“Well done for trying different strategies when you were stuck”</a:t>
            </a:r>
          </a:p>
          <a:p>
            <a:pPr marL="0" indent="0" algn="ctr">
              <a:buNone/>
            </a:pPr>
            <a:r>
              <a:rPr lang="en-GB" sz="2400" b="1" dirty="0">
                <a:solidFill>
                  <a:srgbClr val="002060"/>
                </a:solidFill>
                <a:latin typeface="Letter-join Plus 36"/>
              </a:rPr>
              <a:t>Don’t say, “What did you do today?” </a:t>
            </a:r>
          </a:p>
          <a:p>
            <a:pPr marL="0" indent="0" algn="ctr">
              <a:buNone/>
            </a:pPr>
            <a:r>
              <a:rPr lang="en-GB" sz="2400" b="1" dirty="0">
                <a:solidFill>
                  <a:srgbClr val="002060"/>
                </a:solidFill>
                <a:latin typeface="Letter-join Plus 36"/>
              </a:rPr>
              <a:t>Why not try, ”How did you improve your work today?”  </a:t>
            </a:r>
            <a:endParaRPr lang="en-GB" sz="2400" dirty="0">
              <a:solidFill>
                <a:srgbClr val="000000"/>
              </a:solidFill>
              <a:latin typeface="Calibri"/>
              <a:ea typeface="Calibri"/>
              <a:cs typeface="Calibri"/>
            </a:endParaRPr>
          </a:p>
          <a:p>
            <a:pPr marL="0" indent="0" algn="ctr">
              <a:buNone/>
            </a:pPr>
            <a:r>
              <a:rPr lang="en-GB" sz="2400" b="1" dirty="0">
                <a:solidFill>
                  <a:srgbClr val="002060"/>
                </a:solidFill>
                <a:latin typeface="Letter-join Plus 36"/>
              </a:rPr>
              <a:t>Be specific.</a:t>
            </a:r>
            <a:endParaRPr lang="en-GB" sz="2400" dirty="0">
              <a:solidFill>
                <a:srgbClr val="000000"/>
              </a:solidFill>
              <a:latin typeface="Calibri"/>
              <a:ea typeface="Calibri"/>
              <a:cs typeface="Calibri"/>
            </a:endParaRPr>
          </a:p>
          <a:p>
            <a:pPr marL="0" indent="0" algn="ctr">
              <a:buNone/>
            </a:pPr>
            <a:r>
              <a:rPr lang="en-GB" sz="2400" b="1" dirty="0">
                <a:solidFill>
                  <a:srgbClr val="002060"/>
                </a:solidFill>
                <a:latin typeface="Letter-join Plus 36"/>
              </a:rPr>
              <a:t>The power of YET..... I haven't learnt it YET!</a:t>
            </a:r>
            <a:endParaRPr lang="en-GB" sz="2400" dirty="0">
              <a:solidFill>
                <a:srgbClr val="000000"/>
              </a:solidFill>
              <a:latin typeface="Calibri"/>
              <a:ea typeface="Calibri"/>
              <a:cs typeface="Calibri"/>
            </a:endParaRPr>
          </a:p>
          <a:p>
            <a:endParaRPr lang="en-GB" sz="2400" b="1" dirty="0">
              <a:solidFill>
                <a:srgbClr val="002060"/>
              </a:solidFill>
              <a:latin typeface="Comic Sans MS" panose="030F0702030302020204" pitchFamily="66" charset="0"/>
            </a:endParaRPr>
          </a:p>
          <a:p>
            <a:endParaRPr lang="en-GB" b="1" dirty="0">
              <a:solidFill>
                <a:srgbClr val="002060"/>
              </a:solidFill>
              <a:latin typeface="Comic Sans MS" panose="030F0702030302020204" pitchFamily="66" charset="0"/>
            </a:endParaRPr>
          </a:p>
        </p:txBody>
      </p:sp>
      <p:pic>
        <p:nvPicPr>
          <p:cNvPr id="5" name="Picture 4" descr="A blue and white logo&#10;&#10;Description automatically generated">
            <a:extLst>
              <a:ext uri="{FF2B5EF4-FFF2-40B4-BE49-F238E27FC236}">
                <a16:creationId xmlns:a16="http://schemas.microsoft.com/office/drawing/2014/main" id="{A3432EE6-3446-D5D3-01CB-62AAC472C5C0}"/>
              </a:ext>
            </a:extLst>
          </p:cNvPr>
          <p:cNvPicPr>
            <a:picLocks noChangeAspect="1"/>
          </p:cNvPicPr>
          <p:nvPr/>
        </p:nvPicPr>
        <p:blipFill>
          <a:blip r:embed="rId2"/>
          <a:stretch>
            <a:fillRect/>
          </a:stretch>
        </p:blipFill>
        <p:spPr>
          <a:xfrm>
            <a:off x="297749" y="274152"/>
            <a:ext cx="608327" cy="674862"/>
          </a:xfrm>
          <a:prstGeom prst="rect">
            <a:avLst/>
          </a:prstGeom>
          <a:effectLst>
            <a:glow rad="228600">
              <a:schemeClr val="accent1">
                <a:satMod val="175000"/>
                <a:alpha val="40000"/>
              </a:schemeClr>
            </a:glow>
          </a:effectLst>
        </p:spPr>
      </p:pic>
      <p:pic>
        <p:nvPicPr>
          <p:cNvPr id="7" name="Picture 6" descr="A blue and white logo&#10;&#10;Description automatically generated">
            <a:extLst>
              <a:ext uri="{FF2B5EF4-FFF2-40B4-BE49-F238E27FC236}">
                <a16:creationId xmlns:a16="http://schemas.microsoft.com/office/drawing/2014/main" id="{B7CF8374-B187-63CB-CF57-4352E39AE634}"/>
              </a:ext>
            </a:extLst>
          </p:cNvPr>
          <p:cNvPicPr>
            <a:picLocks noChangeAspect="1"/>
          </p:cNvPicPr>
          <p:nvPr/>
        </p:nvPicPr>
        <p:blipFill>
          <a:blip r:embed="rId2"/>
          <a:stretch>
            <a:fillRect/>
          </a:stretch>
        </p:blipFill>
        <p:spPr>
          <a:xfrm>
            <a:off x="8220308" y="274152"/>
            <a:ext cx="608327" cy="674862"/>
          </a:xfrm>
          <a:prstGeom prst="rect">
            <a:avLst/>
          </a:prstGeom>
          <a:effectLst>
            <a:glow rad="228600">
              <a:schemeClr val="accent1">
                <a:satMod val="175000"/>
                <a:alpha val="40000"/>
              </a:schemeClr>
            </a:glow>
          </a:effectLst>
        </p:spPr>
      </p:pic>
    </p:spTree>
    <p:extLst>
      <p:ext uri="{BB962C8B-B14F-4D97-AF65-F5344CB8AC3E}">
        <p14:creationId xmlns:p14="http://schemas.microsoft.com/office/powerpoint/2010/main" val="36829618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800" b="1" dirty="0">
                <a:solidFill>
                  <a:srgbClr val="002060"/>
                </a:solidFill>
                <a:latin typeface="Letter-join Plus 36"/>
              </a:rPr>
              <a:t>Communication</a:t>
            </a:r>
          </a:p>
        </p:txBody>
      </p:sp>
      <p:sp>
        <p:nvSpPr>
          <p:cNvPr id="3" name="Content Placeholder 2"/>
          <p:cNvSpPr>
            <a:spLocks noGrp="1"/>
          </p:cNvSpPr>
          <p:nvPr>
            <p:ph idx="1"/>
          </p:nvPr>
        </p:nvSpPr>
        <p:spPr/>
        <p:txBody>
          <a:bodyPr vert="horz" lIns="91440" tIns="45720" rIns="91440" bIns="45720" rtlCol="0" anchor="t">
            <a:normAutofit fontScale="92500" lnSpcReduction="10000"/>
          </a:bodyPr>
          <a:lstStyle/>
          <a:p>
            <a:r>
              <a:rPr lang="en-GB" b="1" dirty="0">
                <a:solidFill>
                  <a:srgbClr val="002060"/>
                </a:solidFill>
                <a:latin typeface="Letter-join Plus 36"/>
              </a:rPr>
              <a:t>Take opportunities to help your child learn their spellings and times tables when you have spare moments – on the way to </a:t>
            </a:r>
            <a:r>
              <a:rPr lang="en-GB" b="1">
                <a:solidFill>
                  <a:srgbClr val="002060"/>
                </a:solidFill>
                <a:latin typeface="Letter-join Plus 36"/>
              </a:rPr>
              <a:t>school, on way to clubs etc. </a:t>
            </a:r>
          </a:p>
          <a:p>
            <a:r>
              <a:rPr lang="en-GB" b="1" dirty="0">
                <a:solidFill>
                  <a:srgbClr val="002060"/>
                </a:solidFill>
                <a:latin typeface="Letter-join Plus 36"/>
              </a:rPr>
              <a:t>Please remember how important it is to raise issues of concern quickly. </a:t>
            </a:r>
          </a:p>
          <a:p>
            <a:r>
              <a:rPr lang="en-GB" b="1">
                <a:solidFill>
                  <a:srgbClr val="002060"/>
                </a:solidFill>
                <a:latin typeface="Letter-join Plus 36"/>
              </a:rPr>
              <a:t>Please be reassured we are here to help clarify issues and offer support. </a:t>
            </a:r>
          </a:p>
          <a:p>
            <a:r>
              <a:rPr lang="en-GB" b="1" dirty="0">
                <a:solidFill>
                  <a:srgbClr val="002060"/>
                </a:solidFill>
                <a:latin typeface="Letter-join Plus 36"/>
              </a:rPr>
              <a:t>Try to communicate via the school office in the first </a:t>
            </a:r>
            <a:r>
              <a:rPr lang="en-GB" b="1">
                <a:solidFill>
                  <a:srgbClr val="002060"/>
                </a:solidFill>
                <a:latin typeface="Letter-join Plus 36"/>
              </a:rPr>
              <a:t>instance.</a:t>
            </a:r>
            <a:endParaRPr lang="en-GB" b="1" dirty="0">
              <a:solidFill>
                <a:srgbClr val="002060"/>
              </a:solidFill>
              <a:latin typeface="Letter-join Plus 36"/>
            </a:endParaRPr>
          </a:p>
          <a:p>
            <a:endParaRPr lang="en-GB" b="1" dirty="0">
              <a:solidFill>
                <a:srgbClr val="002060"/>
              </a:solidFill>
              <a:latin typeface="Comic Sans MS" panose="030F0702030302020204" pitchFamily="66" charset="0"/>
            </a:endParaRPr>
          </a:p>
          <a:p>
            <a:endParaRPr lang="en-GB" b="1" dirty="0">
              <a:solidFill>
                <a:srgbClr val="002060"/>
              </a:solidFill>
              <a:latin typeface="Comic Sans MS" panose="030F0702030302020204" pitchFamily="66" charset="0"/>
            </a:endParaRPr>
          </a:p>
        </p:txBody>
      </p:sp>
      <p:pic>
        <p:nvPicPr>
          <p:cNvPr id="5" name="Picture 4" descr="A blue and white logo&#10;&#10;Description automatically generated">
            <a:extLst>
              <a:ext uri="{FF2B5EF4-FFF2-40B4-BE49-F238E27FC236}">
                <a16:creationId xmlns:a16="http://schemas.microsoft.com/office/drawing/2014/main" id="{930A1FFE-DD77-6AA4-409E-6151E57CDC55}"/>
              </a:ext>
            </a:extLst>
          </p:cNvPr>
          <p:cNvPicPr>
            <a:picLocks noChangeAspect="1"/>
          </p:cNvPicPr>
          <p:nvPr/>
        </p:nvPicPr>
        <p:blipFill>
          <a:blip r:embed="rId2"/>
          <a:stretch>
            <a:fillRect/>
          </a:stretch>
        </p:blipFill>
        <p:spPr>
          <a:xfrm>
            <a:off x="454631" y="408623"/>
            <a:ext cx="608327" cy="674862"/>
          </a:xfrm>
          <a:prstGeom prst="rect">
            <a:avLst/>
          </a:prstGeom>
          <a:effectLst>
            <a:glow rad="228600">
              <a:schemeClr val="accent1">
                <a:satMod val="175000"/>
                <a:alpha val="40000"/>
              </a:schemeClr>
            </a:glow>
          </a:effectLst>
        </p:spPr>
      </p:pic>
      <p:pic>
        <p:nvPicPr>
          <p:cNvPr id="7" name="Picture 6" descr="A blue and white logo&#10;&#10;Description automatically generated">
            <a:extLst>
              <a:ext uri="{FF2B5EF4-FFF2-40B4-BE49-F238E27FC236}">
                <a16:creationId xmlns:a16="http://schemas.microsoft.com/office/drawing/2014/main" id="{F0CEC912-90DE-1740-999D-1F6A85A18958}"/>
              </a:ext>
            </a:extLst>
          </p:cNvPr>
          <p:cNvPicPr>
            <a:picLocks noChangeAspect="1"/>
          </p:cNvPicPr>
          <p:nvPr/>
        </p:nvPicPr>
        <p:blipFill>
          <a:blip r:embed="rId2"/>
          <a:stretch>
            <a:fillRect/>
          </a:stretch>
        </p:blipFill>
        <p:spPr>
          <a:xfrm>
            <a:off x="7805690" y="408623"/>
            <a:ext cx="608327" cy="674862"/>
          </a:xfrm>
          <a:prstGeom prst="rect">
            <a:avLst/>
          </a:prstGeom>
          <a:effectLst>
            <a:glow rad="228600">
              <a:schemeClr val="accent1">
                <a:satMod val="175000"/>
                <a:alpha val="40000"/>
              </a:schemeClr>
            </a:glow>
          </a:effectLst>
        </p:spPr>
      </p:pic>
    </p:spTree>
    <p:extLst>
      <p:ext uri="{BB962C8B-B14F-4D97-AF65-F5344CB8AC3E}">
        <p14:creationId xmlns:p14="http://schemas.microsoft.com/office/powerpoint/2010/main" val="11666274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800" b="1" dirty="0">
                <a:solidFill>
                  <a:srgbClr val="002060"/>
                </a:solidFill>
                <a:latin typeface="Letter-join Plus 36"/>
              </a:rPr>
              <a:t>Topics for this term</a:t>
            </a:r>
          </a:p>
        </p:txBody>
      </p:sp>
      <p:sp>
        <p:nvSpPr>
          <p:cNvPr id="3" name="Content Placeholder 2"/>
          <p:cNvSpPr>
            <a:spLocks noGrp="1"/>
          </p:cNvSpPr>
          <p:nvPr>
            <p:ph idx="1"/>
          </p:nvPr>
        </p:nvSpPr>
        <p:spPr>
          <a:xfrm>
            <a:off x="290364" y="1167919"/>
            <a:ext cx="8737542" cy="5675200"/>
          </a:xfrm>
        </p:spPr>
        <p:txBody>
          <a:bodyPr vert="horz" lIns="91440" tIns="45720" rIns="91440" bIns="45720" rtlCol="0" anchor="t">
            <a:noAutofit/>
          </a:bodyPr>
          <a:lstStyle/>
          <a:p>
            <a:r>
              <a:rPr lang="en-GB" sz="2000" b="1" dirty="0">
                <a:solidFill>
                  <a:srgbClr val="002060"/>
                </a:solidFill>
                <a:latin typeface="Letter-join Plus 36"/>
              </a:rPr>
              <a:t>English – Edward Tulane and  Ice Palace to start</a:t>
            </a:r>
          </a:p>
          <a:p>
            <a:r>
              <a:rPr lang="en-GB" sz="2000" b="1" dirty="0">
                <a:solidFill>
                  <a:srgbClr val="002060"/>
                </a:solidFill>
                <a:latin typeface="Letter-join Plus 36"/>
              </a:rPr>
              <a:t>Maths – Date in Roman numerals for maths lessons  Place value, the number system to 1000. </a:t>
            </a:r>
          </a:p>
          <a:p>
            <a:r>
              <a:rPr lang="en-GB" sz="2000" b="1" dirty="0">
                <a:solidFill>
                  <a:srgbClr val="002060"/>
                </a:solidFill>
                <a:latin typeface="Letter-join Plus 36"/>
              </a:rPr>
              <a:t>Times Tables a focus for whole year, accuracy and speed of recall. (Multiplication Tables Test, June) </a:t>
            </a:r>
          </a:p>
          <a:p>
            <a:r>
              <a:rPr lang="en-GB" sz="2000" b="1" dirty="0">
                <a:solidFill>
                  <a:srgbClr val="002060"/>
                </a:solidFill>
                <a:latin typeface="Letter-join Plus 36"/>
              </a:rPr>
              <a:t>Science – Sound and States of Matter</a:t>
            </a:r>
          </a:p>
          <a:p>
            <a:r>
              <a:rPr lang="en-GB" sz="2000" b="1" dirty="0">
                <a:solidFill>
                  <a:srgbClr val="002060"/>
                </a:solidFill>
                <a:latin typeface="Letter-join Plus 36"/>
              </a:rPr>
              <a:t>Computing – Body and tuned percussion, Rock and Roll. </a:t>
            </a:r>
          </a:p>
          <a:p>
            <a:r>
              <a:rPr lang="en-GB" sz="2000" b="1" dirty="0">
                <a:solidFill>
                  <a:srgbClr val="002060"/>
                </a:solidFill>
                <a:latin typeface="Letter-join Plus 36"/>
              </a:rPr>
              <a:t>History – Iron Age </a:t>
            </a:r>
          </a:p>
          <a:p>
            <a:r>
              <a:rPr lang="en-GB" sz="2000" b="1" dirty="0">
                <a:solidFill>
                  <a:srgbClr val="002060"/>
                </a:solidFill>
                <a:latin typeface="Letter-join Plus 36"/>
              </a:rPr>
              <a:t>Geography – Settlements and Trade</a:t>
            </a:r>
          </a:p>
          <a:p>
            <a:r>
              <a:rPr lang="en-GB" sz="2000" b="1" dirty="0">
                <a:solidFill>
                  <a:srgbClr val="002060"/>
                </a:solidFill>
                <a:latin typeface="Letter-join Plus 36"/>
              </a:rPr>
              <a:t>Art – Frank Stella , 3D artwork</a:t>
            </a:r>
          </a:p>
          <a:p>
            <a:r>
              <a:rPr lang="en-GB" sz="2000" b="1" dirty="0">
                <a:solidFill>
                  <a:srgbClr val="002060"/>
                </a:solidFill>
                <a:latin typeface="Letter-join Plus 36"/>
              </a:rPr>
              <a:t>DT – Pop up books</a:t>
            </a:r>
          </a:p>
          <a:p>
            <a:r>
              <a:rPr lang="en-GB" sz="2000" b="1" dirty="0">
                <a:solidFill>
                  <a:srgbClr val="002060"/>
                </a:solidFill>
                <a:latin typeface="Letter-join Plus 36"/>
              </a:rPr>
              <a:t>RE - </a:t>
            </a:r>
            <a:r>
              <a:rPr lang="en-GB" sz="2000" b="1" dirty="0">
                <a:solidFill>
                  <a:srgbClr val="000066"/>
                </a:solidFill>
                <a:latin typeface="Letter-join Plus 36"/>
                <a:cs typeface="Arial"/>
              </a:rPr>
              <a:t>How do Hindu’s understand God? What role does worship play in the life of Hindu?</a:t>
            </a:r>
            <a:endParaRPr lang="en-GB" sz="2000" dirty="0">
              <a:solidFill>
                <a:srgbClr val="000066"/>
              </a:solidFill>
              <a:latin typeface="Letter-join Plus 36"/>
              <a:cs typeface="Arial"/>
            </a:endParaRPr>
          </a:p>
          <a:p>
            <a:r>
              <a:rPr lang="en-GB" sz="2000" b="1" dirty="0">
                <a:solidFill>
                  <a:srgbClr val="002060"/>
                </a:solidFill>
                <a:latin typeface="Letter-join Plus 36"/>
              </a:rPr>
              <a:t>French – Numbers, Dates, Familiar Phrases and Christmas</a:t>
            </a:r>
          </a:p>
          <a:p>
            <a:r>
              <a:rPr lang="en-GB" sz="2000" b="1" dirty="0">
                <a:solidFill>
                  <a:srgbClr val="002060"/>
                </a:solidFill>
                <a:latin typeface="Letter-join Plus 36"/>
              </a:rPr>
              <a:t>Full years curriculum will be available on the School Website</a:t>
            </a:r>
          </a:p>
          <a:p>
            <a:endParaRPr lang="en-GB" b="1" dirty="0">
              <a:solidFill>
                <a:srgbClr val="002060"/>
              </a:solidFill>
              <a:latin typeface="Comic Sans MS" panose="030F0702030302020204" pitchFamily="66" charset="0"/>
            </a:endParaRPr>
          </a:p>
        </p:txBody>
      </p:sp>
      <p:pic>
        <p:nvPicPr>
          <p:cNvPr id="7" name="Picture 6" descr="A blue and white logo&#10;&#10;Description automatically generated">
            <a:extLst>
              <a:ext uri="{FF2B5EF4-FFF2-40B4-BE49-F238E27FC236}">
                <a16:creationId xmlns:a16="http://schemas.microsoft.com/office/drawing/2014/main" id="{DF021CBB-5339-67A3-D549-2ECEA5364902}"/>
              </a:ext>
            </a:extLst>
          </p:cNvPr>
          <p:cNvPicPr>
            <a:picLocks noChangeAspect="1"/>
          </p:cNvPicPr>
          <p:nvPr/>
        </p:nvPicPr>
        <p:blipFill>
          <a:blip r:embed="rId2"/>
          <a:stretch>
            <a:fillRect/>
          </a:stretch>
        </p:blipFill>
        <p:spPr>
          <a:xfrm>
            <a:off x="456541" y="275911"/>
            <a:ext cx="608327" cy="674862"/>
          </a:xfrm>
          <a:prstGeom prst="rect">
            <a:avLst/>
          </a:prstGeom>
          <a:effectLst>
            <a:glow rad="228600">
              <a:schemeClr val="accent1">
                <a:satMod val="175000"/>
                <a:alpha val="40000"/>
              </a:schemeClr>
            </a:glow>
          </a:effectLst>
        </p:spPr>
      </p:pic>
      <p:pic>
        <p:nvPicPr>
          <p:cNvPr id="9" name="Picture 8" descr="A blue and white logo&#10;&#10;Description automatically generated">
            <a:extLst>
              <a:ext uri="{FF2B5EF4-FFF2-40B4-BE49-F238E27FC236}">
                <a16:creationId xmlns:a16="http://schemas.microsoft.com/office/drawing/2014/main" id="{33FFF52C-3A0B-98BB-F13A-659A66B11ADD}"/>
              </a:ext>
            </a:extLst>
          </p:cNvPr>
          <p:cNvPicPr>
            <a:picLocks noChangeAspect="1"/>
          </p:cNvPicPr>
          <p:nvPr/>
        </p:nvPicPr>
        <p:blipFill>
          <a:blip r:embed="rId2"/>
          <a:stretch>
            <a:fillRect/>
          </a:stretch>
        </p:blipFill>
        <p:spPr>
          <a:xfrm>
            <a:off x="8073124" y="275911"/>
            <a:ext cx="608327" cy="674862"/>
          </a:xfrm>
          <a:prstGeom prst="rect">
            <a:avLst/>
          </a:prstGeom>
          <a:effectLst>
            <a:glow rad="228600">
              <a:schemeClr val="accent1">
                <a:satMod val="175000"/>
                <a:alpha val="40000"/>
              </a:schemeClr>
            </a:glow>
          </a:effectLst>
        </p:spPr>
      </p:pic>
    </p:spTree>
    <p:extLst>
      <p:ext uri="{BB962C8B-B14F-4D97-AF65-F5344CB8AC3E}">
        <p14:creationId xmlns:p14="http://schemas.microsoft.com/office/powerpoint/2010/main" val="40179761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and white logo&#10;&#10;Description automatically generated">
            <a:extLst>
              <a:ext uri="{FF2B5EF4-FFF2-40B4-BE49-F238E27FC236}">
                <a16:creationId xmlns:a16="http://schemas.microsoft.com/office/drawing/2014/main" id="{7B4C0A5A-C7A6-1B1C-00D5-EFA65709F37E}"/>
              </a:ext>
            </a:extLst>
          </p:cNvPr>
          <p:cNvPicPr>
            <a:picLocks noChangeAspect="1"/>
          </p:cNvPicPr>
          <p:nvPr/>
        </p:nvPicPr>
        <p:blipFill>
          <a:blip r:embed="rId2"/>
          <a:stretch>
            <a:fillRect/>
          </a:stretch>
        </p:blipFill>
        <p:spPr>
          <a:xfrm>
            <a:off x="753823" y="778216"/>
            <a:ext cx="608327" cy="674862"/>
          </a:xfrm>
          <a:prstGeom prst="rect">
            <a:avLst/>
          </a:prstGeom>
          <a:effectLst>
            <a:glow rad="228600">
              <a:schemeClr val="accent1">
                <a:satMod val="175000"/>
                <a:alpha val="40000"/>
              </a:schemeClr>
            </a:glow>
          </a:effectLst>
        </p:spPr>
      </p:pic>
      <p:pic>
        <p:nvPicPr>
          <p:cNvPr id="5" name="Picture 4" descr="A blue and white logo&#10;&#10;Description automatically generated">
            <a:extLst>
              <a:ext uri="{FF2B5EF4-FFF2-40B4-BE49-F238E27FC236}">
                <a16:creationId xmlns:a16="http://schemas.microsoft.com/office/drawing/2014/main" id="{5E8F5EDC-1BFA-4F28-0541-5FED5F297E9B}"/>
              </a:ext>
            </a:extLst>
          </p:cNvPr>
          <p:cNvPicPr>
            <a:picLocks noChangeAspect="1"/>
          </p:cNvPicPr>
          <p:nvPr/>
        </p:nvPicPr>
        <p:blipFill>
          <a:blip r:embed="rId2"/>
          <a:stretch>
            <a:fillRect/>
          </a:stretch>
        </p:blipFill>
        <p:spPr>
          <a:xfrm>
            <a:off x="7560568" y="778216"/>
            <a:ext cx="608327" cy="674862"/>
          </a:xfrm>
          <a:prstGeom prst="rect">
            <a:avLst/>
          </a:prstGeom>
          <a:effectLst>
            <a:glow rad="228600">
              <a:schemeClr val="accent1">
                <a:satMod val="175000"/>
                <a:alpha val="40000"/>
              </a:schemeClr>
            </a:glow>
          </a:effectLst>
        </p:spPr>
      </p:pic>
      <p:sp>
        <p:nvSpPr>
          <p:cNvPr id="2" name="TextBox 1">
            <a:extLst>
              <a:ext uri="{FF2B5EF4-FFF2-40B4-BE49-F238E27FC236}">
                <a16:creationId xmlns:a16="http://schemas.microsoft.com/office/drawing/2014/main" id="{9C43B79F-6BEC-82F6-F48D-4012757D7372}"/>
              </a:ext>
            </a:extLst>
          </p:cNvPr>
          <p:cNvSpPr txBox="1"/>
          <p:nvPr/>
        </p:nvSpPr>
        <p:spPr>
          <a:xfrm>
            <a:off x="1741470" y="1833414"/>
            <a:ext cx="5828787"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0" b="1" dirty="0">
                <a:solidFill>
                  <a:srgbClr val="000066"/>
                </a:solidFill>
                <a:latin typeface="Letter-join Plus 36"/>
                <a:ea typeface="Calibri"/>
                <a:cs typeface="Calibri"/>
              </a:rPr>
              <a:t>Educational Trips</a:t>
            </a:r>
          </a:p>
        </p:txBody>
      </p:sp>
      <p:sp>
        <p:nvSpPr>
          <p:cNvPr id="4" name="TextBox 3">
            <a:extLst>
              <a:ext uri="{FF2B5EF4-FFF2-40B4-BE49-F238E27FC236}">
                <a16:creationId xmlns:a16="http://schemas.microsoft.com/office/drawing/2014/main" id="{2FC74656-4FD3-0B3A-A948-72AEE808362E}"/>
              </a:ext>
            </a:extLst>
          </p:cNvPr>
          <p:cNvSpPr txBox="1"/>
          <p:nvPr/>
        </p:nvSpPr>
        <p:spPr>
          <a:xfrm>
            <a:off x="488120" y="3423199"/>
            <a:ext cx="8494077" cy="280076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Calibri"/>
                <a:cs typeface="Calibri"/>
              </a:rPr>
              <a:t> </a:t>
            </a:r>
            <a:r>
              <a:rPr lang="en-US" sz="4400" b="1" dirty="0">
                <a:solidFill>
                  <a:srgbClr val="000066"/>
                </a:solidFill>
                <a:latin typeface="Letter-join Plus 36"/>
                <a:ea typeface="Calibri"/>
                <a:cs typeface="Calibri"/>
              </a:rPr>
              <a:t>Bourne End Library in June.</a:t>
            </a:r>
          </a:p>
          <a:p>
            <a:endParaRPr lang="en-US" sz="4400" b="1" dirty="0">
              <a:solidFill>
                <a:srgbClr val="000066"/>
              </a:solidFill>
              <a:latin typeface="Letter-join Plus 36"/>
              <a:ea typeface="Calibri"/>
              <a:cs typeface="Calibri"/>
            </a:endParaRPr>
          </a:p>
          <a:p>
            <a:r>
              <a:rPr lang="en-US" sz="4400" b="1" dirty="0">
                <a:solidFill>
                  <a:srgbClr val="000066"/>
                </a:solidFill>
                <a:latin typeface="Letter-join Plus 36"/>
                <a:ea typeface="Calibri"/>
                <a:cs typeface="Calibri"/>
              </a:rPr>
              <a:t>Verulamium, St. Albans during the Summer Term.</a:t>
            </a:r>
            <a:endParaRPr lang="en-US" dirty="0"/>
          </a:p>
        </p:txBody>
      </p:sp>
    </p:spTree>
    <p:extLst>
      <p:ext uri="{BB962C8B-B14F-4D97-AF65-F5344CB8AC3E}">
        <p14:creationId xmlns:p14="http://schemas.microsoft.com/office/powerpoint/2010/main" val="36194944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03" y="277449"/>
            <a:ext cx="8819551" cy="6442658"/>
          </a:xfrm>
        </p:spPr>
        <p:txBody>
          <a:bodyPr vert="horz" lIns="91440" tIns="45720" rIns="91440" bIns="45720" rtlCol="0" anchor="t">
            <a:normAutofit/>
          </a:bodyPr>
          <a:lstStyle/>
          <a:p>
            <a:pPr marL="0" indent="0" algn="ctr">
              <a:buNone/>
            </a:pPr>
            <a:r>
              <a:rPr lang="en-GB" sz="4400" b="1" dirty="0">
                <a:solidFill>
                  <a:srgbClr val="002060"/>
                </a:solidFill>
                <a:latin typeface="Letter-join Plus 36"/>
              </a:rPr>
              <a:t>Finally thank you ever so much for your time this evening.</a:t>
            </a:r>
            <a:endParaRPr lang="en-GB" sz="4400" dirty="0">
              <a:solidFill>
                <a:srgbClr val="000000"/>
              </a:solidFill>
              <a:latin typeface="Letter-join Plus 36"/>
              <a:ea typeface="Calibri"/>
              <a:cs typeface="Calibri"/>
            </a:endParaRPr>
          </a:p>
          <a:p>
            <a:pPr marL="0" indent="0" algn="ctr">
              <a:buNone/>
            </a:pPr>
            <a:endParaRPr lang="en-GB" sz="4400" b="1" dirty="0">
              <a:solidFill>
                <a:srgbClr val="002060"/>
              </a:solidFill>
              <a:latin typeface="Letter-join Plus 36"/>
            </a:endParaRPr>
          </a:p>
          <a:p>
            <a:pPr marL="0" indent="0" algn="ctr">
              <a:buNone/>
            </a:pPr>
            <a:endParaRPr lang="en-GB" sz="4400" b="1" dirty="0">
              <a:solidFill>
                <a:srgbClr val="002060"/>
              </a:solidFill>
              <a:latin typeface="Letter-join Plus 36"/>
            </a:endParaRPr>
          </a:p>
          <a:p>
            <a:pPr marL="0" indent="0" algn="ctr">
              <a:buNone/>
            </a:pPr>
            <a:r>
              <a:rPr lang="en-GB" sz="4400" b="1" dirty="0">
                <a:solidFill>
                  <a:srgbClr val="002060"/>
                </a:solidFill>
                <a:latin typeface="Letter-join Plus 36"/>
              </a:rPr>
              <a:t>Please contact the class team if we can be of help you in any way.  </a:t>
            </a:r>
          </a:p>
          <a:p>
            <a:pPr marL="0" indent="0" algn="ctr">
              <a:buNone/>
            </a:pPr>
            <a:r>
              <a:rPr lang="en-GB" sz="4400" b="1" dirty="0">
                <a:solidFill>
                  <a:srgbClr val="002060"/>
                </a:solidFill>
                <a:latin typeface="Letter-join Plus 36"/>
              </a:rPr>
              <a:t>We very much look forward to a happy and successful year. </a:t>
            </a:r>
            <a:r>
              <a:rPr lang="en-GB" sz="4050" b="1" dirty="0">
                <a:solidFill>
                  <a:srgbClr val="002060"/>
                </a:solidFill>
                <a:latin typeface="Comic Sans MS"/>
              </a:rPr>
              <a:t> </a:t>
            </a:r>
            <a:endParaRPr lang="en-GB" dirty="0"/>
          </a:p>
        </p:txBody>
      </p:sp>
      <p:pic>
        <p:nvPicPr>
          <p:cNvPr id="4" name="Picture 3" descr="A blue and white logo&#10;&#10;Description automatically generated">
            <a:extLst>
              <a:ext uri="{FF2B5EF4-FFF2-40B4-BE49-F238E27FC236}">
                <a16:creationId xmlns:a16="http://schemas.microsoft.com/office/drawing/2014/main" id="{0DBC7AA1-8C78-1186-6D20-4BC2CD02FED8}"/>
              </a:ext>
            </a:extLst>
          </p:cNvPr>
          <p:cNvPicPr>
            <a:picLocks noChangeAspect="1"/>
          </p:cNvPicPr>
          <p:nvPr/>
        </p:nvPicPr>
        <p:blipFill>
          <a:blip r:embed="rId2"/>
          <a:stretch>
            <a:fillRect/>
          </a:stretch>
        </p:blipFill>
        <p:spPr>
          <a:xfrm>
            <a:off x="630810" y="1946844"/>
            <a:ext cx="608327" cy="674862"/>
          </a:xfrm>
          <a:prstGeom prst="rect">
            <a:avLst/>
          </a:prstGeom>
          <a:effectLst>
            <a:glow rad="228600">
              <a:schemeClr val="accent1">
                <a:satMod val="175000"/>
                <a:alpha val="40000"/>
              </a:schemeClr>
            </a:glow>
          </a:effectLst>
        </p:spPr>
      </p:pic>
      <p:pic>
        <p:nvPicPr>
          <p:cNvPr id="6" name="Picture 5" descr="A blue and white logo&#10;&#10;Description automatically generated">
            <a:extLst>
              <a:ext uri="{FF2B5EF4-FFF2-40B4-BE49-F238E27FC236}">
                <a16:creationId xmlns:a16="http://schemas.microsoft.com/office/drawing/2014/main" id="{CFAF8317-2885-3449-DACD-07D5EA980FB4}"/>
              </a:ext>
            </a:extLst>
          </p:cNvPr>
          <p:cNvPicPr>
            <a:picLocks noChangeAspect="1"/>
          </p:cNvPicPr>
          <p:nvPr/>
        </p:nvPicPr>
        <p:blipFill>
          <a:blip r:embed="rId2"/>
          <a:stretch>
            <a:fillRect/>
          </a:stretch>
        </p:blipFill>
        <p:spPr>
          <a:xfrm>
            <a:off x="7611823" y="1946844"/>
            <a:ext cx="608327" cy="674862"/>
          </a:xfrm>
          <a:prstGeom prst="rect">
            <a:avLst/>
          </a:prstGeom>
          <a:effectLst>
            <a:glow rad="228600">
              <a:schemeClr val="accent1">
                <a:satMod val="175000"/>
                <a:alpha val="40000"/>
              </a:schemeClr>
            </a:glow>
          </a:effectLst>
        </p:spPr>
      </p:pic>
    </p:spTree>
    <p:extLst>
      <p:ext uri="{BB962C8B-B14F-4D97-AF65-F5344CB8AC3E}">
        <p14:creationId xmlns:p14="http://schemas.microsoft.com/office/powerpoint/2010/main" val="28955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94368" y="5756046"/>
            <a:ext cx="9014262" cy="6463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3"/>
          <p:cNvSpPr>
            <a:spLocks noChangeArrowheads="1"/>
          </p:cNvSpPr>
          <p:nvPr/>
        </p:nvSpPr>
        <p:spPr bwMode="auto">
          <a:xfrm>
            <a:off x="156998" y="1155956"/>
            <a:ext cx="8826455"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lang="en-GB" altLang="en-US" sz="2800" b="1" i="1" dirty="0">
                <a:solidFill>
                  <a:srgbClr val="000099"/>
                </a:solidFill>
                <a:latin typeface="Maiandra GD" panose="020E0502030308020204" pitchFamily="34" charset="0"/>
                <a:ea typeface="Times New Roman" panose="02020603050405020304" pitchFamily="18" charset="0"/>
                <a:cs typeface="Arial" panose="020B0604020202020204" pitchFamily="34" charset="0"/>
              </a:rPr>
              <a:t>We rejoice in trials and problems as these produce</a:t>
            </a:r>
          </a:p>
          <a:p>
            <a:pPr lvl="0" algn="ctr" eaLnBrk="0" fontAlgn="base" hangingPunct="0">
              <a:spcBef>
                <a:spcPct val="0"/>
              </a:spcBef>
              <a:spcAft>
                <a:spcPct val="0"/>
              </a:spcAft>
            </a:pPr>
            <a:r>
              <a:rPr lang="en-GB" altLang="en-US" sz="2800" b="1" i="1" dirty="0">
                <a:solidFill>
                  <a:srgbClr val="000099"/>
                </a:solidFill>
                <a:latin typeface="Maiandra GD" panose="020E0502030308020204" pitchFamily="34" charset="0"/>
                <a:ea typeface="Times New Roman" panose="02020603050405020304" pitchFamily="18" charset="0"/>
                <a:cs typeface="Arial" panose="020B0604020202020204" pitchFamily="34" charset="0"/>
              </a:rPr>
              <a:t>endurance and endurance produces </a:t>
            </a:r>
          </a:p>
          <a:p>
            <a:pPr lvl="0" algn="ctr" eaLnBrk="0" fontAlgn="base" hangingPunct="0">
              <a:spcBef>
                <a:spcPct val="0"/>
              </a:spcBef>
              <a:spcAft>
                <a:spcPct val="0"/>
              </a:spcAft>
            </a:pPr>
            <a:r>
              <a:rPr lang="en-GB" altLang="en-US" sz="2800" b="1" i="1" dirty="0">
                <a:solidFill>
                  <a:srgbClr val="000099"/>
                </a:solidFill>
                <a:latin typeface="Maiandra GD" panose="020E0502030308020204" pitchFamily="34" charset="0"/>
                <a:ea typeface="Times New Roman" panose="02020603050405020304" pitchFamily="18" charset="0"/>
                <a:cs typeface="Arial" panose="020B0604020202020204" pitchFamily="34" charset="0"/>
              </a:rPr>
              <a:t>character and character produces hope.</a:t>
            </a:r>
          </a:p>
          <a:p>
            <a:pPr lvl="0" algn="ctr" eaLnBrk="0" fontAlgn="base" hangingPunct="0">
              <a:spcBef>
                <a:spcPct val="0"/>
              </a:spcBef>
              <a:spcAft>
                <a:spcPct val="0"/>
              </a:spcAft>
            </a:pPr>
            <a:r>
              <a:rPr lang="en-GB" sz="1200" dirty="0">
                <a:solidFill>
                  <a:srgbClr val="000066"/>
                </a:solidFill>
                <a:latin typeface="Maiandra GD" panose="020E0502030308020204" pitchFamily="34" charset="0"/>
              </a:rPr>
              <a:t>Romans 5 vs3-4</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3200" b="0" i="0" u="none" strike="noStrike" cap="none" normalizeH="0" baseline="0" dirty="0">
                <a:ln>
                  <a:noFill/>
                </a:ln>
                <a:solidFill>
                  <a:srgbClr val="000099"/>
                </a:solidFill>
                <a:effectLst/>
                <a:latin typeface="Maiandra GD" pitchFamily="34" charset="0"/>
                <a:ea typeface="Times New Roman" pitchFamily="18" charset="0"/>
                <a:cs typeface="Arial" pitchFamily="34" charset="0"/>
              </a:rPr>
              <a:t>Our school </a:t>
            </a:r>
            <a:r>
              <a:rPr kumimoji="0" lang="en-GB" altLang="en-US" sz="3200" b="1" i="0" u="none" strike="noStrike" cap="none" normalizeH="0" baseline="0" dirty="0">
                <a:ln>
                  <a:noFill/>
                </a:ln>
                <a:solidFill>
                  <a:srgbClr val="000099"/>
                </a:solidFill>
                <a:effectLst/>
                <a:latin typeface="Maiandra GD" pitchFamily="34" charset="0"/>
                <a:ea typeface="Times New Roman" pitchFamily="18" charset="0"/>
                <a:cs typeface="Arial" pitchFamily="34" charset="0"/>
              </a:rPr>
              <a:t>community</a:t>
            </a:r>
            <a:r>
              <a:rPr kumimoji="0" lang="en-GB" altLang="en-US" sz="3200" b="0" i="0" u="none" strike="noStrike" cap="none" normalizeH="0" baseline="0" dirty="0">
                <a:ln>
                  <a:noFill/>
                </a:ln>
                <a:solidFill>
                  <a:srgbClr val="000099"/>
                </a:solidFill>
                <a:effectLst/>
                <a:latin typeface="Maiandra GD" pitchFamily="34" charset="0"/>
                <a:ea typeface="Times New Roman" pitchFamily="18" charset="0"/>
                <a:cs typeface="Arial" pitchFamily="34" charset="0"/>
              </a:rPr>
              <a:t> will be a compassionate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3200" b="0" i="0" u="none" strike="noStrike" cap="none" normalizeH="0" baseline="0" dirty="0">
                <a:ln>
                  <a:noFill/>
                </a:ln>
                <a:solidFill>
                  <a:srgbClr val="000099"/>
                </a:solidFill>
                <a:effectLst/>
                <a:latin typeface="Maiandra GD" pitchFamily="34" charset="0"/>
                <a:ea typeface="Times New Roman" pitchFamily="18" charset="0"/>
                <a:cs typeface="Arial" pitchFamily="34" charset="0"/>
              </a:rPr>
              <a:t>place of </a:t>
            </a:r>
            <a:r>
              <a:rPr kumimoji="0" lang="en-GB" altLang="en-US" sz="3200" b="1" i="0" u="none" strike="noStrike" cap="none" normalizeH="0" baseline="0" dirty="0">
                <a:ln>
                  <a:noFill/>
                </a:ln>
                <a:solidFill>
                  <a:srgbClr val="000099"/>
                </a:solidFill>
                <a:effectLst/>
                <a:latin typeface="Maiandra GD" pitchFamily="34" charset="0"/>
                <a:ea typeface="Times New Roman" pitchFamily="18" charset="0"/>
                <a:cs typeface="Arial" pitchFamily="34" charset="0"/>
              </a:rPr>
              <a:t>enjoyment</a:t>
            </a:r>
            <a:r>
              <a:rPr kumimoji="0" lang="en-GB" altLang="en-US" sz="3200" b="0" i="0" u="none" strike="noStrike" cap="none" normalizeH="0" baseline="0" dirty="0">
                <a:ln>
                  <a:noFill/>
                </a:ln>
                <a:solidFill>
                  <a:srgbClr val="000099"/>
                </a:solidFill>
                <a:effectLst/>
                <a:latin typeface="Maiandra GD" pitchFamily="34" charset="0"/>
                <a:ea typeface="Times New Roman" pitchFamily="18" charset="0"/>
                <a:cs typeface="Arial" pitchFamily="34" charset="0"/>
              </a:rPr>
              <a:t>, </a:t>
            </a:r>
            <a:r>
              <a:rPr kumimoji="0" lang="en-GB" altLang="en-US" sz="3200" b="1" i="0" u="none" strike="noStrike" cap="none" normalizeH="0" baseline="0" dirty="0">
                <a:ln>
                  <a:noFill/>
                </a:ln>
                <a:solidFill>
                  <a:srgbClr val="000099"/>
                </a:solidFill>
                <a:effectLst/>
                <a:latin typeface="Maiandra GD" pitchFamily="34" charset="0"/>
                <a:ea typeface="Times New Roman" pitchFamily="18" charset="0"/>
                <a:cs typeface="Arial" pitchFamily="34" charset="0"/>
              </a:rPr>
              <a:t>respect</a:t>
            </a:r>
            <a:r>
              <a:rPr kumimoji="0" lang="en-GB" altLang="en-US" sz="3200" b="0" i="0" u="none" strike="noStrike" cap="none" normalizeH="0" baseline="0" dirty="0">
                <a:ln>
                  <a:noFill/>
                </a:ln>
                <a:solidFill>
                  <a:srgbClr val="000099"/>
                </a:solidFill>
                <a:effectLst/>
                <a:latin typeface="Maiandra GD" pitchFamily="34" charset="0"/>
                <a:ea typeface="Times New Roman" pitchFamily="18" charset="0"/>
                <a:cs typeface="Arial" pitchFamily="34" charset="0"/>
              </a:rPr>
              <a:t> and </a:t>
            </a:r>
            <a:r>
              <a:rPr kumimoji="0" lang="en-GB" altLang="en-US" sz="3200" b="1" i="0" u="none" strike="noStrike" cap="none" normalizeH="0" baseline="0" dirty="0">
                <a:ln>
                  <a:noFill/>
                </a:ln>
                <a:solidFill>
                  <a:srgbClr val="000099"/>
                </a:solidFill>
                <a:effectLst/>
                <a:latin typeface="Maiandra GD" pitchFamily="34" charset="0"/>
                <a:ea typeface="Times New Roman" pitchFamily="18" charset="0"/>
                <a:cs typeface="Arial" pitchFamily="34" charset="0"/>
              </a:rPr>
              <a:t>hope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3200" b="0" i="0" u="none" strike="noStrike" cap="none" normalizeH="0" baseline="0" dirty="0">
                <a:ln>
                  <a:noFill/>
                </a:ln>
                <a:solidFill>
                  <a:srgbClr val="000099"/>
                </a:solidFill>
                <a:effectLst/>
                <a:latin typeface="Maiandra GD" pitchFamily="34" charset="0"/>
                <a:ea typeface="Times New Roman" pitchFamily="18" charset="0"/>
                <a:cs typeface="Arial" pitchFamily="34" charset="0"/>
              </a:rPr>
              <a:t>where </a:t>
            </a:r>
            <a:r>
              <a:rPr kumimoji="0" lang="en-GB" altLang="en-US" sz="3200" b="1" i="0" u="none" strike="noStrike" cap="none" normalizeH="0" baseline="0" dirty="0">
                <a:ln>
                  <a:noFill/>
                </a:ln>
                <a:solidFill>
                  <a:srgbClr val="000099"/>
                </a:solidFill>
                <a:effectLst/>
                <a:latin typeface="Maiandra GD" pitchFamily="34" charset="0"/>
                <a:ea typeface="Times New Roman" pitchFamily="18" charset="0"/>
                <a:cs typeface="Arial" pitchFamily="34" charset="0"/>
              </a:rPr>
              <a:t>courage</a:t>
            </a:r>
            <a:r>
              <a:rPr kumimoji="0" lang="en-GB" altLang="en-US" sz="3200" b="0" i="0" u="none" strike="noStrike" cap="none" normalizeH="0" baseline="0" dirty="0">
                <a:ln>
                  <a:noFill/>
                </a:ln>
                <a:solidFill>
                  <a:srgbClr val="000099"/>
                </a:solidFill>
                <a:effectLst/>
                <a:latin typeface="Maiandra GD" pitchFamily="34" charset="0"/>
                <a:ea typeface="Times New Roman" pitchFamily="18" charset="0"/>
                <a:cs typeface="Arial" pitchFamily="34" charset="0"/>
              </a:rPr>
              <a:t> is valued and skills developed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3200" b="0" i="0" u="none" strike="noStrike" cap="none" normalizeH="0" baseline="0" dirty="0">
                <a:ln>
                  <a:noFill/>
                </a:ln>
                <a:solidFill>
                  <a:srgbClr val="000099"/>
                </a:solidFill>
                <a:effectLst/>
                <a:latin typeface="Maiandra GD" pitchFamily="34" charset="0"/>
                <a:ea typeface="Times New Roman" pitchFamily="18" charset="0"/>
                <a:cs typeface="Arial" pitchFamily="34" charset="0"/>
              </a:rPr>
              <a:t>for all to thrive</a:t>
            </a:r>
            <a:r>
              <a:rPr kumimoji="0" lang="en-GB" altLang="en-US" sz="3200" b="0" i="0" u="none" strike="noStrike" cap="none" normalizeH="0" dirty="0">
                <a:ln>
                  <a:noFill/>
                </a:ln>
                <a:solidFill>
                  <a:srgbClr val="000099"/>
                </a:solidFill>
                <a:effectLst/>
                <a:latin typeface="Maiandra GD" pitchFamily="34" charset="0"/>
                <a:ea typeface="Times New Roman" pitchFamily="18" charset="0"/>
                <a:cs typeface="Arial" pitchFamily="34" charset="0"/>
              </a:rPr>
              <a:t> </a:t>
            </a:r>
            <a:r>
              <a:rPr kumimoji="0" lang="en-GB" altLang="en-US" sz="3200" b="0" i="0" u="none" strike="noStrike" cap="none" normalizeH="0" baseline="0" dirty="0">
                <a:ln>
                  <a:noFill/>
                </a:ln>
                <a:solidFill>
                  <a:srgbClr val="000099"/>
                </a:solidFill>
                <a:effectLst/>
                <a:latin typeface="Maiandra GD" pitchFamily="34" charset="0"/>
                <a:ea typeface="Times New Roman" pitchFamily="18" charset="0"/>
                <a:cs typeface="Arial" pitchFamily="34" charset="0"/>
              </a:rPr>
              <a:t>in a diverse world;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3200" b="1" i="0" u="none" strike="noStrike" cap="none" normalizeH="0" baseline="0" dirty="0">
                <a:ln>
                  <a:noFill/>
                </a:ln>
                <a:solidFill>
                  <a:srgbClr val="000099"/>
                </a:solidFill>
                <a:effectLst/>
                <a:latin typeface="Maiandra GD" pitchFamily="34" charset="0"/>
                <a:ea typeface="Times New Roman" pitchFamily="18" charset="0"/>
                <a:cs typeface="Arial" pitchFamily="34" charset="0"/>
              </a:rPr>
              <a:t>growing in strength, wisdom and faith.</a:t>
            </a:r>
            <a:endParaRPr kumimoji="0" lang="en-GB" altLang="en-US" sz="1000" b="1" i="0" u="none" strike="noStrike" cap="none" normalizeH="0" baseline="0" dirty="0">
              <a:ln>
                <a:noFill/>
              </a:ln>
              <a:solidFill>
                <a:schemeClr val="tx1"/>
              </a:solidFill>
              <a:effectLst/>
              <a:latin typeface="Arial" pitchFamily="34" charset="0"/>
              <a:cs typeface="Arial" pitchFamily="34" charset="0"/>
            </a:endParaRPr>
          </a:p>
        </p:txBody>
      </p:sp>
      <p:sp>
        <p:nvSpPr>
          <p:cNvPr id="7" name="Rectangle 6"/>
          <p:cNvSpPr/>
          <p:nvPr/>
        </p:nvSpPr>
        <p:spPr>
          <a:xfrm>
            <a:off x="2729133" y="6426464"/>
            <a:ext cx="4173065" cy="369332"/>
          </a:xfrm>
          <a:prstGeom prst="rect">
            <a:avLst/>
          </a:prstGeom>
        </p:spPr>
        <p:txBody>
          <a:bodyPr wrap="none">
            <a:spAutoFit/>
          </a:bodyPr>
          <a:lstStyle/>
          <a:p>
            <a:r>
              <a:rPr lang="en-GB" dirty="0">
                <a:solidFill>
                  <a:schemeClr val="bg1">
                    <a:lumMod val="50000"/>
                  </a:schemeClr>
                </a:solidFill>
                <a:latin typeface="Maiandra GD" panose="020E0502030308020204" pitchFamily="34" charset="0"/>
              </a:rPr>
              <a:t>Growing in Strength, Wisdom and Faith</a:t>
            </a:r>
          </a:p>
        </p:txBody>
      </p:sp>
      <p:sp>
        <p:nvSpPr>
          <p:cNvPr id="3" name="Rectangle 2"/>
          <p:cNvSpPr/>
          <p:nvPr/>
        </p:nvSpPr>
        <p:spPr>
          <a:xfrm>
            <a:off x="2899191" y="5743410"/>
            <a:ext cx="4572000" cy="646331"/>
          </a:xfrm>
          <a:prstGeom prst="rect">
            <a:avLst/>
          </a:prstGeom>
        </p:spPr>
        <p:txBody>
          <a:bodyPr>
            <a:spAutoFit/>
          </a:bodyPr>
          <a:lstStyle/>
          <a:p>
            <a:pPr algn="ctr"/>
            <a:r>
              <a:rPr lang="en-GB" sz="3600" dirty="0"/>
              <a:t>Community</a:t>
            </a:r>
            <a:endParaRPr lang="en-GB" dirty="0"/>
          </a:p>
        </p:txBody>
      </p:sp>
      <p:sp>
        <p:nvSpPr>
          <p:cNvPr id="6" name="Rectangle 5"/>
          <p:cNvSpPr/>
          <p:nvPr/>
        </p:nvSpPr>
        <p:spPr>
          <a:xfrm>
            <a:off x="94368" y="5743410"/>
            <a:ext cx="1732654" cy="646331"/>
          </a:xfrm>
          <a:prstGeom prst="rect">
            <a:avLst/>
          </a:prstGeom>
        </p:spPr>
        <p:txBody>
          <a:bodyPr wrap="none">
            <a:spAutoFit/>
          </a:bodyPr>
          <a:lstStyle/>
          <a:p>
            <a:pPr algn="ctr"/>
            <a:r>
              <a:rPr lang="en-GB" sz="3600" dirty="0"/>
              <a:t>Courage</a:t>
            </a:r>
          </a:p>
        </p:txBody>
      </p:sp>
      <p:sp>
        <p:nvSpPr>
          <p:cNvPr id="8" name="Rectangle 7"/>
          <p:cNvSpPr/>
          <p:nvPr/>
        </p:nvSpPr>
        <p:spPr>
          <a:xfrm>
            <a:off x="5787213" y="5743410"/>
            <a:ext cx="2213990" cy="646331"/>
          </a:xfrm>
          <a:prstGeom prst="rect">
            <a:avLst/>
          </a:prstGeom>
        </p:spPr>
        <p:txBody>
          <a:bodyPr wrap="square">
            <a:spAutoFit/>
          </a:bodyPr>
          <a:lstStyle/>
          <a:p>
            <a:pPr algn="ctr"/>
            <a:r>
              <a:rPr lang="en-GB" sz="3600" dirty="0"/>
              <a:t>Hope</a:t>
            </a:r>
          </a:p>
        </p:txBody>
      </p:sp>
      <p:sp>
        <p:nvSpPr>
          <p:cNvPr id="9" name="Rectangle 8"/>
          <p:cNvSpPr/>
          <p:nvPr/>
        </p:nvSpPr>
        <p:spPr>
          <a:xfrm>
            <a:off x="7486302" y="5756046"/>
            <a:ext cx="1657698" cy="646331"/>
          </a:xfrm>
          <a:prstGeom prst="rect">
            <a:avLst/>
          </a:prstGeom>
        </p:spPr>
        <p:txBody>
          <a:bodyPr wrap="none">
            <a:spAutoFit/>
          </a:bodyPr>
          <a:lstStyle/>
          <a:p>
            <a:pPr algn="ctr"/>
            <a:r>
              <a:rPr lang="en-GB" sz="3600" dirty="0"/>
              <a:t>Respect</a:t>
            </a:r>
          </a:p>
        </p:txBody>
      </p:sp>
      <p:sp>
        <p:nvSpPr>
          <p:cNvPr id="10" name="Rectangle 9"/>
          <p:cNvSpPr/>
          <p:nvPr/>
        </p:nvSpPr>
        <p:spPr>
          <a:xfrm>
            <a:off x="1827022" y="5758969"/>
            <a:ext cx="2202462" cy="646331"/>
          </a:xfrm>
          <a:prstGeom prst="rect">
            <a:avLst/>
          </a:prstGeom>
        </p:spPr>
        <p:txBody>
          <a:bodyPr wrap="none">
            <a:spAutoFit/>
          </a:bodyPr>
          <a:lstStyle/>
          <a:p>
            <a:pPr algn="ctr"/>
            <a:r>
              <a:rPr lang="en-GB" sz="3600" dirty="0"/>
              <a:t>Enjoyment</a:t>
            </a:r>
          </a:p>
        </p:txBody>
      </p:sp>
      <p:sp>
        <p:nvSpPr>
          <p:cNvPr id="11" name="Slide Number Placeholder 3"/>
          <p:cNvSpPr>
            <a:spLocks noGrp="1"/>
          </p:cNvSpPr>
          <p:nvPr>
            <p:ph type="sldNum" sz="quarter" idx="12"/>
          </p:nvPr>
        </p:nvSpPr>
        <p:spPr>
          <a:xfrm>
            <a:off x="6553200" y="6356350"/>
            <a:ext cx="2133600" cy="365125"/>
          </a:xfrm>
        </p:spPr>
        <p:txBody>
          <a:bodyPr/>
          <a:lstStyle/>
          <a:p>
            <a:fld id="{87A59D02-C8B4-423C-B766-44B0DEBC92D2}" type="slidenum">
              <a:rPr lang="en-GB" smtClean="0"/>
              <a:t>2</a:t>
            </a:fld>
            <a:endParaRPr lang="en-GB" dirty="0"/>
          </a:p>
        </p:txBody>
      </p:sp>
      <p:sp>
        <p:nvSpPr>
          <p:cNvPr id="2" name="Title 1">
            <a:extLst>
              <a:ext uri="{FF2B5EF4-FFF2-40B4-BE49-F238E27FC236}">
                <a16:creationId xmlns:a16="http://schemas.microsoft.com/office/drawing/2014/main" id="{2AF53ABF-D2DD-2FE0-2D0C-1053E8FBE117}"/>
              </a:ext>
            </a:extLst>
          </p:cNvPr>
          <p:cNvSpPr>
            <a:spLocks noGrp="1"/>
          </p:cNvSpPr>
          <p:nvPr>
            <p:ph type="title"/>
          </p:nvPr>
        </p:nvSpPr>
        <p:spPr>
          <a:xfrm>
            <a:off x="2205723" y="246870"/>
            <a:ext cx="4791551" cy="589988"/>
          </a:xfrm>
          <a:solidFill>
            <a:schemeClr val="accent4">
              <a:lumMod val="20000"/>
              <a:lumOff val="80000"/>
            </a:schemeClr>
          </a:solidFill>
          <a:ln w="38100">
            <a:solidFill>
              <a:schemeClr val="tx1"/>
            </a:solidFill>
          </a:ln>
          <a:effectLst>
            <a:glow rad="228600">
              <a:schemeClr val="accent2">
                <a:satMod val="175000"/>
                <a:alpha val="40000"/>
              </a:schemeClr>
            </a:glow>
          </a:effectLst>
        </p:spPr>
        <p:txBody>
          <a:bodyPr>
            <a:normAutofit fontScale="90000"/>
          </a:bodyPr>
          <a:lstStyle/>
          <a:p>
            <a:pPr algn="ctr"/>
            <a:r>
              <a:rPr lang="en-GB" dirty="0">
                <a:latin typeface="Sassoon Primary Std" panose="020B0503020103030203" pitchFamily="34" charset="0"/>
              </a:rPr>
              <a:t>Our Vision</a:t>
            </a:r>
          </a:p>
        </p:txBody>
      </p:sp>
      <p:pic>
        <p:nvPicPr>
          <p:cNvPr id="14" name="Picture 13">
            <a:extLst>
              <a:ext uri="{FF2B5EF4-FFF2-40B4-BE49-F238E27FC236}">
                <a16:creationId xmlns:a16="http://schemas.microsoft.com/office/drawing/2014/main" id="{36EF2F64-2DCD-6322-35EC-E19EAF32D1D6}"/>
              </a:ext>
            </a:extLst>
          </p:cNvPr>
          <p:cNvPicPr>
            <a:picLocks noChangeAspect="1"/>
          </p:cNvPicPr>
          <p:nvPr/>
        </p:nvPicPr>
        <p:blipFill>
          <a:blip r:embed="rId3"/>
          <a:stretch>
            <a:fillRect/>
          </a:stretch>
        </p:blipFill>
        <p:spPr>
          <a:xfrm>
            <a:off x="208102" y="218123"/>
            <a:ext cx="608327" cy="674862"/>
          </a:xfrm>
          <a:prstGeom prst="rect">
            <a:avLst/>
          </a:prstGeom>
          <a:effectLst>
            <a:glow rad="228600">
              <a:schemeClr val="accent1">
                <a:satMod val="175000"/>
                <a:alpha val="40000"/>
              </a:schemeClr>
            </a:glow>
          </a:effectLst>
        </p:spPr>
      </p:pic>
      <p:pic>
        <p:nvPicPr>
          <p:cNvPr id="15" name="Picture 14">
            <a:extLst>
              <a:ext uri="{FF2B5EF4-FFF2-40B4-BE49-F238E27FC236}">
                <a16:creationId xmlns:a16="http://schemas.microsoft.com/office/drawing/2014/main" id="{99763255-AB4B-EF87-6A35-3A7E8DA06687}"/>
              </a:ext>
            </a:extLst>
          </p:cNvPr>
          <p:cNvPicPr>
            <a:picLocks noChangeAspect="1"/>
          </p:cNvPicPr>
          <p:nvPr/>
        </p:nvPicPr>
        <p:blipFill>
          <a:blip r:embed="rId3"/>
          <a:stretch>
            <a:fillRect/>
          </a:stretch>
        </p:blipFill>
        <p:spPr>
          <a:xfrm>
            <a:off x="8352065" y="254389"/>
            <a:ext cx="608327" cy="674862"/>
          </a:xfrm>
          <a:prstGeom prst="rect">
            <a:avLst/>
          </a:prstGeom>
          <a:effectLst>
            <a:glow rad="228600">
              <a:schemeClr val="accent1">
                <a:satMod val="175000"/>
                <a:alpha val="40000"/>
              </a:schemeClr>
            </a:glow>
          </a:effectLst>
        </p:spPr>
      </p:pic>
    </p:spTree>
    <p:extLst>
      <p:ext uri="{BB962C8B-B14F-4D97-AF65-F5344CB8AC3E}">
        <p14:creationId xmlns:p14="http://schemas.microsoft.com/office/powerpoint/2010/main" val="32323825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rot="479971">
            <a:off x="759673" y="2685225"/>
            <a:ext cx="2193238" cy="964024"/>
          </a:xfrm>
          <a:prstGeom prst="rect">
            <a:avLst/>
          </a:prstGeom>
        </p:spPr>
      </p:pic>
      <p:sp>
        <p:nvSpPr>
          <p:cNvPr id="3" name="Content Placeholder 2"/>
          <p:cNvSpPr>
            <a:spLocks noGrp="1"/>
          </p:cNvSpPr>
          <p:nvPr>
            <p:ph idx="1"/>
          </p:nvPr>
        </p:nvSpPr>
        <p:spPr>
          <a:xfrm>
            <a:off x="244636" y="1700777"/>
            <a:ext cx="8229600" cy="4125959"/>
          </a:xfrm>
        </p:spPr>
        <p:txBody>
          <a:bodyPr>
            <a:normAutofit/>
          </a:bodyPr>
          <a:lstStyle/>
          <a:p>
            <a:pPr algn="ctr"/>
            <a:r>
              <a:rPr lang="en-GB" dirty="0"/>
              <a:t>Turning up this evening!</a:t>
            </a:r>
          </a:p>
          <a:p>
            <a:pPr algn="ctr"/>
            <a:r>
              <a:rPr lang="en-GB" dirty="0"/>
              <a:t>Home </a:t>
            </a:r>
            <a:r>
              <a:rPr lang="en-GB" dirty="0">
                <a:solidFill>
                  <a:srgbClr val="FF0000"/>
                </a:solidFill>
              </a:rPr>
              <a:t>Learning</a:t>
            </a:r>
          </a:p>
          <a:p>
            <a:pPr algn="ctr"/>
            <a:r>
              <a:rPr lang="en-GB" dirty="0"/>
              <a:t>Reading</a:t>
            </a:r>
          </a:p>
          <a:p>
            <a:pPr algn="ctr"/>
            <a:r>
              <a:rPr lang="en-GB" dirty="0"/>
              <a:t>Communication</a:t>
            </a:r>
          </a:p>
          <a:p>
            <a:pPr algn="ctr"/>
            <a:r>
              <a:rPr lang="en-GB" dirty="0"/>
              <a:t>Parent consultations</a:t>
            </a:r>
          </a:p>
          <a:p>
            <a:pPr algn="ctr"/>
            <a:r>
              <a:rPr lang="en-GB" dirty="0"/>
              <a:t>Social media and screen use</a:t>
            </a:r>
          </a:p>
          <a:p>
            <a:pPr algn="ctr"/>
            <a:r>
              <a:rPr lang="en-GB" dirty="0"/>
              <a:t>Volunteering</a:t>
            </a:r>
          </a:p>
        </p:txBody>
      </p:sp>
      <p:pic>
        <p:nvPicPr>
          <p:cNvPr id="4105" name="Picture 9" descr="C:\Users\Ruth\AppData\Local\Microsoft\Windows\Temporary Internet Files\Content.IE5\DED3CJM0\audience-759x50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48668" y="758178"/>
            <a:ext cx="2495332" cy="164382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5" name="Rectangle 14"/>
          <p:cNvSpPr/>
          <p:nvPr/>
        </p:nvSpPr>
        <p:spPr>
          <a:xfrm>
            <a:off x="2483768" y="6278621"/>
            <a:ext cx="4173065" cy="369332"/>
          </a:xfrm>
          <a:prstGeom prst="rect">
            <a:avLst/>
          </a:prstGeom>
        </p:spPr>
        <p:txBody>
          <a:bodyPr wrap="none">
            <a:spAutoFit/>
          </a:bodyPr>
          <a:lstStyle/>
          <a:p>
            <a:r>
              <a:rPr lang="en-GB" dirty="0">
                <a:solidFill>
                  <a:schemeClr val="bg1">
                    <a:lumMod val="50000"/>
                  </a:schemeClr>
                </a:solidFill>
                <a:latin typeface="Maiandra GD" panose="020E0502030308020204" pitchFamily="34" charset="0"/>
              </a:rPr>
              <a:t>Growing in Strength, Wisdom and Faith</a:t>
            </a:r>
          </a:p>
        </p:txBody>
      </p:sp>
      <p:pic>
        <p:nvPicPr>
          <p:cNvPr id="4" name="Picture 3"/>
          <p:cNvPicPr>
            <a:picLocks noChangeAspect="1"/>
          </p:cNvPicPr>
          <p:nvPr/>
        </p:nvPicPr>
        <p:blipFill>
          <a:blip r:embed="rId5"/>
          <a:stretch>
            <a:fillRect/>
          </a:stretch>
        </p:blipFill>
        <p:spPr>
          <a:xfrm rot="21131250">
            <a:off x="233185" y="1000283"/>
            <a:ext cx="1882100" cy="1394636"/>
          </a:xfrm>
          <a:prstGeom prst="rect">
            <a:avLst/>
          </a:prstGeom>
        </p:spPr>
      </p:pic>
      <p:pic>
        <p:nvPicPr>
          <p:cNvPr id="6" name="Picture 5"/>
          <p:cNvPicPr>
            <a:picLocks noChangeAspect="1"/>
          </p:cNvPicPr>
          <p:nvPr/>
        </p:nvPicPr>
        <p:blipFill>
          <a:blip r:embed="rId6"/>
          <a:stretch>
            <a:fillRect/>
          </a:stretch>
        </p:blipFill>
        <p:spPr>
          <a:xfrm rot="21063564">
            <a:off x="378834" y="5358138"/>
            <a:ext cx="2179985" cy="1139804"/>
          </a:xfrm>
          <a:prstGeom prst="rect">
            <a:avLst/>
          </a:prstGeom>
        </p:spPr>
      </p:pic>
      <p:pic>
        <p:nvPicPr>
          <p:cNvPr id="7" name="Picture 6"/>
          <p:cNvPicPr>
            <a:picLocks noChangeAspect="1"/>
          </p:cNvPicPr>
          <p:nvPr/>
        </p:nvPicPr>
        <p:blipFill rotWithShape="1">
          <a:blip r:embed="rId7"/>
          <a:srcRect t="24875" b="20311"/>
          <a:stretch/>
        </p:blipFill>
        <p:spPr>
          <a:xfrm rot="21278777">
            <a:off x="7015371" y="4849265"/>
            <a:ext cx="1797493" cy="676229"/>
          </a:xfrm>
          <a:prstGeom prst="rect">
            <a:avLst/>
          </a:prstGeom>
        </p:spPr>
      </p:pic>
      <p:pic>
        <p:nvPicPr>
          <p:cNvPr id="8" name="Picture 7"/>
          <p:cNvPicPr>
            <a:picLocks noChangeAspect="1"/>
          </p:cNvPicPr>
          <p:nvPr/>
        </p:nvPicPr>
        <p:blipFill>
          <a:blip r:embed="rId8"/>
          <a:stretch>
            <a:fillRect/>
          </a:stretch>
        </p:blipFill>
        <p:spPr>
          <a:xfrm>
            <a:off x="200940" y="3722771"/>
            <a:ext cx="1723624" cy="1509895"/>
          </a:xfrm>
          <a:prstGeom prst="rect">
            <a:avLst/>
          </a:prstGeom>
        </p:spPr>
      </p:pic>
      <p:sp>
        <p:nvSpPr>
          <p:cNvPr id="13" name="Slide Number Placeholder 3"/>
          <p:cNvSpPr>
            <a:spLocks noGrp="1"/>
          </p:cNvSpPr>
          <p:nvPr>
            <p:ph type="sldNum" sz="quarter" idx="12"/>
          </p:nvPr>
        </p:nvSpPr>
        <p:spPr>
          <a:xfrm>
            <a:off x="6553200" y="6356350"/>
            <a:ext cx="2133600" cy="365125"/>
          </a:xfrm>
        </p:spPr>
        <p:txBody>
          <a:bodyPr/>
          <a:lstStyle/>
          <a:p>
            <a:fld id="{87A59D02-C8B4-423C-B766-44B0DEBC92D2}" type="slidenum">
              <a:rPr lang="en-GB" smtClean="0"/>
              <a:t>3</a:t>
            </a:fld>
            <a:endParaRPr lang="en-GB" dirty="0"/>
          </a:p>
        </p:txBody>
      </p:sp>
      <p:pic>
        <p:nvPicPr>
          <p:cNvPr id="4106"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2287275"/>
            <a:ext cx="1320735" cy="1204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descr="SHIELD"/>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482958" y="5646740"/>
            <a:ext cx="720100" cy="816547"/>
          </a:xfrm>
          <a:prstGeom prst="rect">
            <a:avLst/>
          </a:prstGeom>
          <a:noFill/>
        </p:spPr>
      </p:pic>
      <p:pic>
        <p:nvPicPr>
          <p:cNvPr id="9" name="Picture 8"/>
          <p:cNvPicPr>
            <a:picLocks noChangeAspect="1"/>
          </p:cNvPicPr>
          <p:nvPr/>
        </p:nvPicPr>
        <p:blipFill>
          <a:blip r:embed="rId11"/>
          <a:stretch>
            <a:fillRect/>
          </a:stretch>
        </p:blipFill>
        <p:spPr>
          <a:xfrm rot="441912">
            <a:off x="6310312" y="2599226"/>
            <a:ext cx="2619375" cy="1743075"/>
          </a:xfrm>
          <a:prstGeom prst="rect">
            <a:avLst/>
          </a:prstGeom>
        </p:spPr>
      </p:pic>
      <p:sp>
        <p:nvSpPr>
          <p:cNvPr id="5" name="Title 1">
            <a:extLst>
              <a:ext uri="{FF2B5EF4-FFF2-40B4-BE49-F238E27FC236}">
                <a16:creationId xmlns:a16="http://schemas.microsoft.com/office/drawing/2014/main" id="{B2DEE6A0-46D4-2435-728F-32600AD7F484}"/>
              </a:ext>
            </a:extLst>
          </p:cNvPr>
          <p:cNvSpPr>
            <a:spLocks noGrp="1"/>
          </p:cNvSpPr>
          <p:nvPr>
            <p:ph type="title"/>
          </p:nvPr>
        </p:nvSpPr>
        <p:spPr>
          <a:xfrm>
            <a:off x="2516829" y="260560"/>
            <a:ext cx="4110342" cy="589988"/>
          </a:xfrm>
          <a:solidFill>
            <a:schemeClr val="accent4">
              <a:lumMod val="20000"/>
              <a:lumOff val="80000"/>
            </a:schemeClr>
          </a:solidFill>
          <a:ln w="38100">
            <a:solidFill>
              <a:schemeClr val="tx1"/>
            </a:solidFill>
          </a:ln>
          <a:effectLst>
            <a:glow rad="228600">
              <a:schemeClr val="accent2">
                <a:satMod val="175000"/>
                <a:alpha val="40000"/>
              </a:schemeClr>
            </a:glow>
          </a:effectLst>
        </p:spPr>
        <p:txBody>
          <a:bodyPr>
            <a:normAutofit fontScale="90000"/>
          </a:bodyPr>
          <a:lstStyle/>
          <a:p>
            <a:pPr algn="ctr"/>
            <a:r>
              <a:rPr lang="en-GB" dirty="0">
                <a:latin typeface="Sassoon Primary Std" panose="020B0503020103030203" pitchFamily="34" charset="0"/>
              </a:rPr>
              <a:t>Your Role</a:t>
            </a:r>
          </a:p>
        </p:txBody>
      </p:sp>
      <p:pic>
        <p:nvPicPr>
          <p:cNvPr id="11" name="Picture 10">
            <a:extLst>
              <a:ext uri="{FF2B5EF4-FFF2-40B4-BE49-F238E27FC236}">
                <a16:creationId xmlns:a16="http://schemas.microsoft.com/office/drawing/2014/main" id="{DEEDCC84-83E6-5961-C6B0-CFE58BADDD89}"/>
              </a:ext>
            </a:extLst>
          </p:cNvPr>
          <p:cNvPicPr>
            <a:picLocks noChangeAspect="1"/>
          </p:cNvPicPr>
          <p:nvPr/>
        </p:nvPicPr>
        <p:blipFill>
          <a:blip r:embed="rId12"/>
          <a:stretch>
            <a:fillRect/>
          </a:stretch>
        </p:blipFill>
        <p:spPr>
          <a:xfrm>
            <a:off x="208102" y="218123"/>
            <a:ext cx="608327" cy="674862"/>
          </a:xfrm>
          <a:prstGeom prst="rect">
            <a:avLst/>
          </a:prstGeom>
          <a:effectLst>
            <a:glow rad="228600">
              <a:schemeClr val="accent1">
                <a:satMod val="175000"/>
                <a:alpha val="40000"/>
              </a:schemeClr>
            </a:glow>
          </a:effectLst>
        </p:spPr>
      </p:pic>
      <p:pic>
        <p:nvPicPr>
          <p:cNvPr id="12" name="Picture 11">
            <a:extLst>
              <a:ext uri="{FF2B5EF4-FFF2-40B4-BE49-F238E27FC236}">
                <a16:creationId xmlns:a16="http://schemas.microsoft.com/office/drawing/2014/main" id="{82DC289C-962A-A5AE-4264-7F06311BB98A}"/>
              </a:ext>
            </a:extLst>
          </p:cNvPr>
          <p:cNvPicPr>
            <a:picLocks noChangeAspect="1"/>
          </p:cNvPicPr>
          <p:nvPr/>
        </p:nvPicPr>
        <p:blipFill>
          <a:blip r:embed="rId12"/>
          <a:stretch>
            <a:fillRect/>
          </a:stretch>
        </p:blipFill>
        <p:spPr>
          <a:xfrm>
            <a:off x="8352065" y="254389"/>
            <a:ext cx="608327" cy="674862"/>
          </a:xfrm>
          <a:prstGeom prst="rect">
            <a:avLst/>
          </a:prstGeom>
          <a:effectLst>
            <a:glow rad="228600">
              <a:schemeClr val="accent1">
                <a:satMod val="175000"/>
                <a:alpha val="40000"/>
              </a:schemeClr>
            </a:glow>
          </a:effectLst>
        </p:spPr>
      </p:pic>
    </p:spTree>
    <p:extLst>
      <p:ext uri="{BB962C8B-B14F-4D97-AF65-F5344CB8AC3E}">
        <p14:creationId xmlns:p14="http://schemas.microsoft.com/office/powerpoint/2010/main" val="166592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05"/>
                                        </p:tgtEl>
                                        <p:attrNameLst>
                                          <p:attrName>style.visibility</p:attrName>
                                        </p:attrNameLst>
                                      </p:cBhvr>
                                      <p:to>
                                        <p:strVal val="visible"/>
                                      </p:to>
                                    </p:set>
                                    <p:animEffect transition="in" filter="fade">
                                      <p:cBhvr>
                                        <p:cTn id="7" dur="500"/>
                                        <p:tgtEl>
                                          <p:spTgt spid="410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4106"/>
                                        </p:tgtEl>
                                        <p:attrNameLst>
                                          <p:attrName>style.visibility</p:attrName>
                                        </p:attrNameLst>
                                      </p:cBhvr>
                                      <p:to>
                                        <p:strVal val="visible"/>
                                      </p:to>
                                    </p:set>
                                    <p:animEffect transition="in" filter="fade">
                                      <p:cBhvr>
                                        <p:cTn id="25" dur="500"/>
                                        <p:tgtEl>
                                          <p:spTgt spid="410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arrogateHighSchool on X: &quot;Attendance and punctuality are so important -  Missing out on lessons leaves children vulnerable to falling behind. HHS  seeks to ensure that all its students receive a full-time education">
            <a:extLst>
              <a:ext uri="{FF2B5EF4-FFF2-40B4-BE49-F238E27FC236}">
                <a16:creationId xmlns:a16="http://schemas.microsoft.com/office/drawing/2014/main" id="{EEB4A453-4A5C-41DB-107F-CBB1D22977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450" y="1124680"/>
            <a:ext cx="7921100" cy="560144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FF9D7A23-28B1-E5F4-5E78-D4366317D7FB}"/>
              </a:ext>
            </a:extLst>
          </p:cNvPr>
          <p:cNvSpPr txBox="1">
            <a:spLocks/>
          </p:cNvSpPr>
          <p:nvPr/>
        </p:nvSpPr>
        <p:spPr>
          <a:xfrm>
            <a:off x="2296486" y="296826"/>
            <a:ext cx="4575521" cy="589988"/>
          </a:xfrm>
          <a:prstGeom prst="rect">
            <a:avLst/>
          </a:prstGeom>
          <a:solidFill>
            <a:schemeClr val="accent4">
              <a:lumMod val="20000"/>
              <a:lumOff val="80000"/>
            </a:schemeClr>
          </a:solidFill>
          <a:ln w="38100">
            <a:solidFill>
              <a:schemeClr val="tx1"/>
            </a:solidFill>
          </a:ln>
          <a:effectLst>
            <a:glow rad="228600">
              <a:schemeClr val="accent2">
                <a:satMod val="175000"/>
                <a:alpha val="40000"/>
              </a:schemeClr>
            </a:glow>
          </a:effectLst>
        </p:spPr>
        <p:txBody>
          <a:bodyPr vert="horz" lIns="91440" tIns="45720" rIns="91440" bIns="45720" rtlCol="0" anchor="ctr">
            <a:normAutofit fontScale="8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a:latin typeface="Sassoon Primary Std" panose="020B0503020103030203" pitchFamily="34" charset="0"/>
              </a:rPr>
              <a:t>Your Role - Attendance</a:t>
            </a:r>
          </a:p>
        </p:txBody>
      </p:sp>
      <p:pic>
        <p:nvPicPr>
          <p:cNvPr id="5" name="Picture 4">
            <a:extLst>
              <a:ext uri="{FF2B5EF4-FFF2-40B4-BE49-F238E27FC236}">
                <a16:creationId xmlns:a16="http://schemas.microsoft.com/office/drawing/2014/main" id="{3D91C2B9-855D-3FF7-376C-115589FC627E}"/>
              </a:ext>
            </a:extLst>
          </p:cNvPr>
          <p:cNvPicPr>
            <a:picLocks noChangeAspect="1"/>
          </p:cNvPicPr>
          <p:nvPr/>
        </p:nvPicPr>
        <p:blipFill>
          <a:blip r:embed="rId4"/>
          <a:stretch>
            <a:fillRect/>
          </a:stretch>
        </p:blipFill>
        <p:spPr>
          <a:xfrm>
            <a:off x="208102" y="218123"/>
            <a:ext cx="608327" cy="674862"/>
          </a:xfrm>
          <a:prstGeom prst="rect">
            <a:avLst/>
          </a:prstGeom>
          <a:effectLst>
            <a:glow rad="228600">
              <a:schemeClr val="accent1">
                <a:satMod val="175000"/>
                <a:alpha val="40000"/>
              </a:schemeClr>
            </a:glow>
          </a:effectLst>
        </p:spPr>
      </p:pic>
      <p:pic>
        <p:nvPicPr>
          <p:cNvPr id="6" name="Picture 5">
            <a:extLst>
              <a:ext uri="{FF2B5EF4-FFF2-40B4-BE49-F238E27FC236}">
                <a16:creationId xmlns:a16="http://schemas.microsoft.com/office/drawing/2014/main" id="{27311D34-41FC-1325-E73B-4D3750C956F8}"/>
              </a:ext>
            </a:extLst>
          </p:cNvPr>
          <p:cNvPicPr>
            <a:picLocks noChangeAspect="1"/>
          </p:cNvPicPr>
          <p:nvPr/>
        </p:nvPicPr>
        <p:blipFill>
          <a:blip r:embed="rId4"/>
          <a:stretch>
            <a:fillRect/>
          </a:stretch>
        </p:blipFill>
        <p:spPr>
          <a:xfrm>
            <a:off x="8352065" y="254389"/>
            <a:ext cx="608327" cy="674862"/>
          </a:xfrm>
          <a:prstGeom prst="rect">
            <a:avLst/>
          </a:prstGeom>
          <a:effectLst>
            <a:glow rad="228600">
              <a:schemeClr val="accent1">
                <a:satMod val="175000"/>
                <a:alpha val="40000"/>
              </a:schemeClr>
            </a:glow>
          </a:effectLst>
        </p:spPr>
      </p:pic>
    </p:spTree>
    <p:extLst>
      <p:ext uri="{BB962C8B-B14F-4D97-AF65-F5344CB8AC3E}">
        <p14:creationId xmlns:p14="http://schemas.microsoft.com/office/powerpoint/2010/main" val="10907080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F9D7A23-28B1-E5F4-5E78-D4366317D7FB}"/>
              </a:ext>
            </a:extLst>
          </p:cNvPr>
          <p:cNvSpPr txBox="1">
            <a:spLocks/>
          </p:cNvSpPr>
          <p:nvPr/>
        </p:nvSpPr>
        <p:spPr>
          <a:xfrm>
            <a:off x="5076759" y="223449"/>
            <a:ext cx="3113641" cy="589988"/>
          </a:xfrm>
          <a:prstGeom prst="rect">
            <a:avLst/>
          </a:prstGeom>
          <a:solidFill>
            <a:schemeClr val="accent4">
              <a:lumMod val="20000"/>
              <a:lumOff val="80000"/>
            </a:schemeClr>
          </a:solidFill>
          <a:ln w="38100">
            <a:solidFill>
              <a:schemeClr val="tx1"/>
            </a:solidFill>
          </a:ln>
          <a:effectLst>
            <a:glow rad="228600">
              <a:schemeClr val="accent2">
                <a:satMod val="175000"/>
                <a:alpha val="40000"/>
              </a:schemeClr>
            </a:glow>
          </a:effectLst>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a:latin typeface="Sassoon Primary Std" panose="020B0503020103030203" pitchFamily="34" charset="0"/>
              </a:rPr>
              <a:t>Safeguarding </a:t>
            </a:r>
          </a:p>
        </p:txBody>
      </p:sp>
      <p:pic>
        <p:nvPicPr>
          <p:cNvPr id="5" name="Picture 4">
            <a:extLst>
              <a:ext uri="{FF2B5EF4-FFF2-40B4-BE49-F238E27FC236}">
                <a16:creationId xmlns:a16="http://schemas.microsoft.com/office/drawing/2014/main" id="{3D91C2B9-855D-3FF7-376C-115589FC627E}"/>
              </a:ext>
            </a:extLst>
          </p:cNvPr>
          <p:cNvPicPr>
            <a:picLocks noChangeAspect="1"/>
          </p:cNvPicPr>
          <p:nvPr/>
        </p:nvPicPr>
        <p:blipFill>
          <a:blip r:embed="rId3"/>
          <a:stretch>
            <a:fillRect/>
          </a:stretch>
        </p:blipFill>
        <p:spPr>
          <a:xfrm>
            <a:off x="208102" y="218123"/>
            <a:ext cx="608327" cy="674862"/>
          </a:xfrm>
          <a:prstGeom prst="rect">
            <a:avLst/>
          </a:prstGeom>
          <a:effectLst>
            <a:glow rad="228600">
              <a:schemeClr val="accent1">
                <a:satMod val="175000"/>
                <a:alpha val="40000"/>
              </a:schemeClr>
            </a:glow>
          </a:effectLst>
        </p:spPr>
      </p:pic>
      <p:pic>
        <p:nvPicPr>
          <p:cNvPr id="6" name="Picture 5">
            <a:extLst>
              <a:ext uri="{FF2B5EF4-FFF2-40B4-BE49-F238E27FC236}">
                <a16:creationId xmlns:a16="http://schemas.microsoft.com/office/drawing/2014/main" id="{27311D34-41FC-1325-E73B-4D3750C956F8}"/>
              </a:ext>
            </a:extLst>
          </p:cNvPr>
          <p:cNvPicPr>
            <a:picLocks noChangeAspect="1"/>
          </p:cNvPicPr>
          <p:nvPr/>
        </p:nvPicPr>
        <p:blipFill>
          <a:blip r:embed="rId3"/>
          <a:stretch>
            <a:fillRect/>
          </a:stretch>
        </p:blipFill>
        <p:spPr>
          <a:xfrm>
            <a:off x="8352065" y="254389"/>
            <a:ext cx="608327" cy="674862"/>
          </a:xfrm>
          <a:prstGeom prst="rect">
            <a:avLst/>
          </a:prstGeom>
          <a:effectLst>
            <a:glow rad="228600">
              <a:schemeClr val="accent1">
                <a:satMod val="175000"/>
                <a:alpha val="40000"/>
              </a:schemeClr>
            </a:glow>
          </a:effectLst>
        </p:spPr>
      </p:pic>
      <p:pic>
        <p:nvPicPr>
          <p:cNvPr id="2" name="Picture 1">
            <a:extLst>
              <a:ext uri="{FF2B5EF4-FFF2-40B4-BE49-F238E27FC236}">
                <a16:creationId xmlns:a16="http://schemas.microsoft.com/office/drawing/2014/main" id="{002BF8EB-6757-4BA0-8E8E-F99769DB87AD}"/>
              </a:ext>
            </a:extLst>
          </p:cNvPr>
          <p:cNvPicPr>
            <a:picLocks noChangeAspect="1"/>
          </p:cNvPicPr>
          <p:nvPr/>
        </p:nvPicPr>
        <p:blipFill>
          <a:blip r:embed="rId4"/>
          <a:stretch>
            <a:fillRect/>
          </a:stretch>
        </p:blipFill>
        <p:spPr>
          <a:xfrm>
            <a:off x="215886" y="198318"/>
            <a:ext cx="4539990" cy="6395039"/>
          </a:xfrm>
          <a:prstGeom prst="rect">
            <a:avLst/>
          </a:prstGeom>
        </p:spPr>
      </p:pic>
      <p:sp>
        <p:nvSpPr>
          <p:cNvPr id="8" name="Title 1">
            <a:extLst>
              <a:ext uri="{FF2B5EF4-FFF2-40B4-BE49-F238E27FC236}">
                <a16:creationId xmlns:a16="http://schemas.microsoft.com/office/drawing/2014/main" id="{AD966BD2-9AB4-46DF-8659-3FD782A04E93}"/>
              </a:ext>
            </a:extLst>
          </p:cNvPr>
          <p:cNvSpPr txBox="1">
            <a:spLocks/>
          </p:cNvSpPr>
          <p:nvPr/>
        </p:nvSpPr>
        <p:spPr>
          <a:xfrm>
            <a:off x="5507192" y="1556740"/>
            <a:ext cx="3113641" cy="4470791"/>
          </a:xfrm>
          <a:prstGeom prst="rect">
            <a:avLst/>
          </a:prstGeom>
          <a:solidFill>
            <a:schemeClr val="accent4">
              <a:lumMod val="20000"/>
              <a:lumOff val="80000"/>
            </a:schemeClr>
          </a:solidFill>
          <a:ln w="38100">
            <a:solidFill>
              <a:schemeClr val="tx1"/>
            </a:solidFill>
          </a:ln>
          <a:effectLst>
            <a:glow rad="228600">
              <a:schemeClr val="accent2">
                <a:satMod val="175000"/>
                <a:alpha val="40000"/>
              </a:schemeClr>
            </a:glow>
          </a:effectLst>
        </p:spPr>
        <p:txBody>
          <a:bodyPr vert="horz" lIns="91440" tIns="45720" rIns="91440" bIns="45720" rtlCol="0" anchor="ct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a:latin typeface="Sassoon Primary Std" panose="020B0503020103030203" pitchFamily="34" charset="0"/>
              </a:rPr>
              <a:t>Safeguarding is all our responsibilities – if you are concerned about a pupil or would like support for your family please contact the school. </a:t>
            </a:r>
          </a:p>
        </p:txBody>
      </p:sp>
    </p:spTree>
    <p:extLst>
      <p:ext uri="{BB962C8B-B14F-4D97-AF65-F5344CB8AC3E}">
        <p14:creationId xmlns:p14="http://schemas.microsoft.com/office/powerpoint/2010/main" val="3158639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F9D7A23-28B1-E5F4-5E78-D4366317D7FB}"/>
              </a:ext>
            </a:extLst>
          </p:cNvPr>
          <p:cNvSpPr txBox="1">
            <a:spLocks/>
          </p:cNvSpPr>
          <p:nvPr/>
        </p:nvSpPr>
        <p:spPr>
          <a:xfrm>
            <a:off x="2296486" y="296826"/>
            <a:ext cx="4575521" cy="589988"/>
          </a:xfrm>
          <a:prstGeom prst="rect">
            <a:avLst/>
          </a:prstGeom>
          <a:solidFill>
            <a:schemeClr val="accent4">
              <a:lumMod val="20000"/>
              <a:lumOff val="80000"/>
            </a:schemeClr>
          </a:solidFill>
          <a:ln w="38100">
            <a:solidFill>
              <a:schemeClr val="tx1"/>
            </a:solidFill>
          </a:ln>
          <a:effectLst>
            <a:glow rad="228600">
              <a:schemeClr val="accent2">
                <a:satMod val="175000"/>
                <a:alpha val="40000"/>
              </a:schemeClr>
            </a:glow>
          </a:effectLst>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a:latin typeface="Sassoon Primary Std" panose="020B0503020103030203" pitchFamily="34" charset="0"/>
              </a:rPr>
              <a:t>Safeguarding </a:t>
            </a:r>
          </a:p>
        </p:txBody>
      </p:sp>
      <p:pic>
        <p:nvPicPr>
          <p:cNvPr id="5" name="Picture 4">
            <a:extLst>
              <a:ext uri="{FF2B5EF4-FFF2-40B4-BE49-F238E27FC236}">
                <a16:creationId xmlns:a16="http://schemas.microsoft.com/office/drawing/2014/main" id="{3D91C2B9-855D-3FF7-376C-115589FC627E}"/>
              </a:ext>
            </a:extLst>
          </p:cNvPr>
          <p:cNvPicPr>
            <a:picLocks noChangeAspect="1"/>
          </p:cNvPicPr>
          <p:nvPr/>
        </p:nvPicPr>
        <p:blipFill>
          <a:blip r:embed="rId3"/>
          <a:stretch>
            <a:fillRect/>
          </a:stretch>
        </p:blipFill>
        <p:spPr>
          <a:xfrm>
            <a:off x="208102" y="218123"/>
            <a:ext cx="608327" cy="674862"/>
          </a:xfrm>
          <a:prstGeom prst="rect">
            <a:avLst/>
          </a:prstGeom>
          <a:effectLst>
            <a:glow rad="228600">
              <a:schemeClr val="accent1">
                <a:satMod val="175000"/>
                <a:alpha val="40000"/>
              </a:schemeClr>
            </a:glow>
          </a:effectLst>
        </p:spPr>
      </p:pic>
      <p:pic>
        <p:nvPicPr>
          <p:cNvPr id="6" name="Picture 5">
            <a:extLst>
              <a:ext uri="{FF2B5EF4-FFF2-40B4-BE49-F238E27FC236}">
                <a16:creationId xmlns:a16="http://schemas.microsoft.com/office/drawing/2014/main" id="{27311D34-41FC-1325-E73B-4D3750C956F8}"/>
              </a:ext>
            </a:extLst>
          </p:cNvPr>
          <p:cNvPicPr>
            <a:picLocks noChangeAspect="1"/>
          </p:cNvPicPr>
          <p:nvPr/>
        </p:nvPicPr>
        <p:blipFill>
          <a:blip r:embed="rId3"/>
          <a:stretch>
            <a:fillRect/>
          </a:stretch>
        </p:blipFill>
        <p:spPr>
          <a:xfrm>
            <a:off x="8352065" y="254389"/>
            <a:ext cx="608327" cy="674862"/>
          </a:xfrm>
          <a:prstGeom prst="rect">
            <a:avLst/>
          </a:prstGeom>
          <a:effectLst>
            <a:glow rad="228600">
              <a:schemeClr val="accent1">
                <a:satMod val="175000"/>
                <a:alpha val="40000"/>
              </a:schemeClr>
            </a:glow>
          </a:effectLst>
        </p:spPr>
      </p:pic>
      <p:sp>
        <p:nvSpPr>
          <p:cNvPr id="2" name="TextBox 1">
            <a:extLst>
              <a:ext uri="{FF2B5EF4-FFF2-40B4-BE49-F238E27FC236}">
                <a16:creationId xmlns:a16="http://schemas.microsoft.com/office/drawing/2014/main" id="{C1CCE6AD-1E05-68D3-4A7C-C2E2DEC4CCC9}"/>
              </a:ext>
            </a:extLst>
          </p:cNvPr>
          <p:cNvSpPr txBox="1"/>
          <p:nvPr/>
        </p:nvSpPr>
        <p:spPr>
          <a:xfrm>
            <a:off x="323410" y="1412720"/>
            <a:ext cx="8636982" cy="4893647"/>
          </a:xfrm>
          <a:prstGeom prst="rect">
            <a:avLst/>
          </a:prstGeom>
          <a:noFill/>
        </p:spPr>
        <p:txBody>
          <a:bodyPr wrap="square" rtlCol="0">
            <a:spAutoFit/>
          </a:bodyPr>
          <a:lstStyle/>
          <a:p>
            <a:r>
              <a:rPr lang="en-GB" sz="2400" dirty="0">
                <a:latin typeface="Sassoon Primary Std" panose="020B0503020103030203" pitchFamily="34" charset="0"/>
              </a:rPr>
              <a:t>What does safeguarding look like?</a:t>
            </a:r>
          </a:p>
          <a:p>
            <a:endParaRPr lang="en-GB" sz="2400" dirty="0">
              <a:latin typeface="Sassoon Primary Std" panose="020B0503020103030203" pitchFamily="34" charset="0"/>
            </a:endParaRPr>
          </a:p>
          <a:p>
            <a:pPr marL="285750" indent="-285750" algn="just">
              <a:buFont typeface="Arial" panose="020B0604020202020204" pitchFamily="34" charset="0"/>
              <a:buChar char="•"/>
            </a:pPr>
            <a:r>
              <a:rPr lang="en-GB" sz="2400" dirty="0">
                <a:latin typeface="Sassoon Primary Std" panose="020B0503020103030203" pitchFamily="34" charset="0"/>
              </a:rPr>
              <a:t>Children knowing who they can talk in and out of school</a:t>
            </a:r>
          </a:p>
          <a:p>
            <a:pPr marL="285750" indent="-285750">
              <a:buFont typeface="Arial" panose="020B0604020202020204" pitchFamily="34" charset="0"/>
              <a:buChar char="•"/>
            </a:pPr>
            <a:endParaRPr lang="en-GB" sz="2400" dirty="0">
              <a:latin typeface="Sassoon Primary Std" panose="020B0503020103030203" pitchFamily="34" charset="0"/>
            </a:endParaRPr>
          </a:p>
          <a:p>
            <a:pPr marL="285750" indent="-285750">
              <a:buFont typeface="Arial" panose="020B0604020202020204" pitchFamily="34" charset="0"/>
              <a:buChar char="•"/>
            </a:pPr>
            <a:r>
              <a:rPr lang="en-GB" sz="2400" dirty="0">
                <a:latin typeface="Sassoon Primary Std" panose="020B0503020103030203" pitchFamily="34" charset="0"/>
              </a:rPr>
              <a:t>PSHE lessons</a:t>
            </a:r>
          </a:p>
          <a:p>
            <a:endParaRPr lang="en-GB" sz="2400" dirty="0">
              <a:latin typeface="Sassoon Primary Std" panose="020B0503020103030203" pitchFamily="34" charset="0"/>
            </a:endParaRPr>
          </a:p>
          <a:p>
            <a:pPr marL="285750" indent="-285750">
              <a:buFont typeface="Arial" panose="020B0604020202020204" pitchFamily="34" charset="0"/>
              <a:buChar char="•"/>
            </a:pPr>
            <a:r>
              <a:rPr lang="en-GB" sz="2400" dirty="0">
                <a:latin typeface="Sassoon Primary Std" panose="020B0503020103030203" pitchFamily="34" charset="0"/>
              </a:rPr>
              <a:t>Assemblies</a:t>
            </a:r>
          </a:p>
          <a:p>
            <a:endParaRPr lang="en-GB" sz="2400" dirty="0">
              <a:latin typeface="Sassoon Primary Std" panose="020B0503020103030203" pitchFamily="34" charset="0"/>
            </a:endParaRPr>
          </a:p>
          <a:p>
            <a:pPr marL="285750" indent="-285750">
              <a:buFont typeface="Arial" panose="020B0604020202020204" pitchFamily="34" charset="0"/>
              <a:buChar char="•"/>
            </a:pPr>
            <a:r>
              <a:rPr lang="en-GB" sz="2400" dirty="0">
                <a:latin typeface="Sassoon Primary Std" panose="020B0503020103030203" pitchFamily="34" charset="0"/>
              </a:rPr>
              <a:t>Directed conversations with pupils</a:t>
            </a:r>
          </a:p>
          <a:p>
            <a:endParaRPr lang="en-GB" sz="2400" dirty="0">
              <a:latin typeface="Sassoon Primary Std" panose="020B0503020103030203" pitchFamily="34" charset="0"/>
            </a:endParaRPr>
          </a:p>
          <a:p>
            <a:pPr marL="285750" indent="-285750">
              <a:buFont typeface="Arial" panose="020B0604020202020204" pitchFamily="34" charset="0"/>
              <a:buChar char="•"/>
            </a:pPr>
            <a:r>
              <a:rPr lang="en-GB" sz="2400" dirty="0">
                <a:latin typeface="Sassoon Primary Std" panose="020B0503020103030203" pitchFamily="34" charset="0"/>
              </a:rPr>
              <a:t>ELSA support</a:t>
            </a:r>
          </a:p>
          <a:p>
            <a:pPr marL="285750" indent="-285750">
              <a:buFont typeface="Arial" panose="020B0604020202020204" pitchFamily="34" charset="0"/>
              <a:buChar char="•"/>
            </a:pPr>
            <a:endParaRPr lang="en-GB" sz="2400" dirty="0">
              <a:latin typeface="Sassoon Primary Std" panose="020B0503020103030203" pitchFamily="34" charset="0"/>
            </a:endParaRPr>
          </a:p>
          <a:p>
            <a:pPr marL="285750" indent="-285750">
              <a:buFont typeface="Arial" panose="020B0604020202020204" pitchFamily="34" charset="0"/>
              <a:buChar char="•"/>
            </a:pPr>
            <a:r>
              <a:rPr lang="en-GB" sz="2400" dirty="0">
                <a:latin typeface="Sassoon Primary Std" panose="020B0503020103030203" pitchFamily="34" charset="0"/>
              </a:rPr>
              <a:t>Family support</a:t>
            </a:r>
          </a:p>
        </p:txBody>
      </p:sp>
    </p:spTree>
    <p:extLst>
      <p:ext uri="{BB962C8B-B14F-4D97-AF65-F5344CB8AC3E}">
        <p14:creationId xmlns:p14="http://schemas.microsoft.com/office/powerpoint/2010/main" val="23376717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F9D7A23-28B1-E5F4-5E78-D4366317D7FB}"/>
              </a:ext>
            </a:extLst>
          </p:cNvPr>
          <p:cNvSpPr txBox="1">
            <a:spLocks/>
          </p:cNvSpPr>
          <p:nvPr/>
        </p:nvSpPr>
        <p:spPr>
          <a:xfrm>
            <a:off x="2296486" y="296826"/>
            <a:ext cx="4575521" cy="589988"/>
          </a:xfrm>
          <a:prstGeom prst="rect">
            <a:avLst/>
          </a:prstGeom>
          <a:solidFill>
            <a:schemeClr val="accent4">
              <a:lumMod val="20000"/>
              <a:lumOff val="80000"/>
            </a:schemeClr>
          </a:solidFill>
          <a:ln w="38100">
            <a:solidFill>
              <a:schemeClr val="tx1"/>
            </a:solidFill>
          </a:ln>
          <a:effectLst>
            <a:glow rad="228600">
              <a:schemeClr val="accent2">
                <a:satMod val="175000"/>
                <a:alpha val="40000"/>
              </a:schemeClr>
            </a:glow>
          </a:effectLst>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a:latin typeface="Sassoon Primary Std" panose="020B0503020103030203" pitchFamily="34" charset="0"/>
              </a:rPr>
              <a:t>Safeguarding </a:t>
            </a:r>
          </a:p>
        </p:txBody>
      </p:sp>
      <p:pic>
        <p:nvPicPr>
          <p:cNvPr id="5" name="Picture 4">
            <a:extLst>
              <a:ext uri="{FF2B5EF4-FFF2-40B4-BE49-F238E27FC236}">
                <a16:creationId xmlns:a16="http://schemas.microsoft.com/office/drawing/2014/main" id="{3D91C2B9-855D-3FF7-376C-115589FC627E}"/>
              </a:ext>
            </a:extLst>
          </p:cNvPr>
          <p:cNvPicPr>
            <a:picLocks noChangeAspect="1"/>
          </p:cNvPicPr>
          <p:nvPr/>
        </p:nvPicPr>
        <p:blipFill>
          <a:blip r:embed="rId3"/>
          <a:stretch>
            <a:fillRect/>
          </a:stretch>
        </p:blipFill>
        <p:spPr>
          <a:xfrm>
            <a:off x="208102" y="218123"/>
            <a:ext cx="608327" cy="674862"/>
          </a:xfrm>
          <a:prstGeom prst="rect">
            <a:avLst/>
          </a:prstGeom>
          <a:effectLst>
            <a:glow rad="228600">
              <a:schemeClr val="accent1">
                <a:satMod val="175000"/>
                <a:alpha val="40000"/>
              </a:schemeClr>
            </a:glow>
          </a:effectLst>
        </p:spPr>
      </p:pic>
      <p:pic>
        <p:nvPicPr>
          <p:cNvPr id="6" name="Picture 5">
            <a:extLst>
              <a:ext uri="{FF2B5EF4-FFF2-40B4-BE49-F238E27FC236}">
                <a16:creationId xmlns:a16="http://schemas.microsoft.com/office/drawing/2014/main" id="{27311D34-41FC-1325-E73B-4D3750C956F8}"/>
              </a:ext>
            </a:extLst>
          </p:cNvPr>
          <p:cNvPicPr>
            <a:picLocks noChangeAspect="1"/>
          </p:cNvPicPr>
          <p:nvPr/>
        </p:nvPicPr>
        <p:blipFill>
          <a:blip r:embed="rId3"/>
          <a:stretch>
            <a:fillRect/>
          </a:stretch>
        </p:blipFill>
        <p:spPr>
          <a:xfrm>
            <a:off x="8352065" y="254389"/>
            <a:ext cx="608327" cy="674862"/>
          </a:xfrm>
          <a:prstGeom prst="rect">
            <a:avLst/>
          </a:prstGeom>
          <a:effectLst>
            <a:glow rad="228600">
              <a:schemeClr val="accent1">
                <a:satMod val="175000"/>
                <a:alpha val="40000"/>
              </a:schemeClr>
            </a:glow>
          </a:effectLst>
        </p:spPr>
      </p:pic>
      <p:sp>
        <p:nvSpPr>
          <p:cNvPr id="2" name="TextBox 1">
            <a:extLst>
              <a:ext uri="{FF2B5EF4-FFF2-40B4-BE49-F238E27FC236}">
                <a16:creationId xmlns:a16="http://schemas.microsoft.com/office/drawing/2014/main" id="{EDCAE920-F17A-BE33-47AF-0D664D853027}"/>
              </a:ext>
            </a:extLst>
          </p:cNvPr>
          <p:cNvSpPr txBox="1"/>
          <p:nvPr/>
        </p:nvSpPr>
        <p:spPr>
          <a:xfrm>
            <a:off x="323410" y="1412720"/>
            <a:ext cx="8569190" cy="1754326"/>
          </a:xfrm>
          <a:prstGeom prst="rect">
            <a:avLst/>
          </a:prstGeom>
          <a:noFill/>
        </p:spPr>
        <p:txBody>
          <a:bodyPr wrap="square" rtlCol="0">
            <a:spAutoFit/>
          </a:bodyPr>
          <a:lstStyle/>
          <a:p>
            <a:r>
              <a:rPr lang="en-GB" dirty="0">
                <a:latin typeface="Sassoon Primary Std" panose="020B0503020103030203" pitchFamily="34" charset="0"/>
              </a:rPr>
              <a:t>Online Safety:</a:t>
            </a:r>
          </a:p>
          <a:p>
            <a:pPr marL="285750" indent="-285750">
              <a:buFont typeface="Arial" panose="020B0604020202020204" pitchFamily="34" charset="0"/>
              <a:buChar char="•"/>
            </a:pPr>
            <a:r>
              <a:rPr lang="en-GB" dirty="0">
                <a:latin typeface="Sassoon Primary Std" panose="020B0503020103030203" pitchFamily="34" charset="0"/>
              </a:rPr>
              <a:t>Balance between safety and privacy – primary school children are still learning how to manage their use of the internet and conversations whilst on games. </a:t>
            </a:r>
          </a:p>
          <a:p>
            <a:pPr marL="285750" indent="-285750">
              <a:buFont typeface="Arial" panose="020B0604020202020204" pitchFamily="34" charset="0"/>
              <a:buChar char="•"/>
            </a:pPr>
            <a:r>
              <a:rPr lang="en-GB" dirty="0">
                <a:latin typeface="Sassoon Primary Std" panose="020B0503020103030203" pitchFamily="34" charset="0"/>
              </a:rPr>
              <a:t>Family agreements on screen time, phone use, what to do if they see something that makes them uncomfortable</a:t>
            </a:r>
          </a:p>
          <a:p>
            <a:pPr marL="285750" indent="-285750">
              <a:buFont typeface="Arial" panose="020B0604020202020204" pitchFamily="34" charset="0"/>
              <a:buChar char="•"/>
            </a:pPr>
            <a:r>
              <a:rPr lang="en-GB" dirty="0">
                <a:latin typeface="Sassoon Primary Std" panose="020B0503020103030203" pitchFamily="34" charset="0"/>
              </a:rPr>
              <a:t>Ages for social media – family choice but we recommend monitoring </a:t>
            </a:r>
          </a:p>
        </p:txBody>
      </p:sp>
      <p:pic>
        <p:nvPicPr>
          <p:cNvPr id="7" name="Picture 6">
            <a:extLst>
              <a:ext uri="{FF2B5EF4-FFF2-40B4-BE49-F238E27FC236}">
                <a16:creationId xmlns:a16="http://schemas.microsoft.com/office/drawing/2014/main" id="{260881C2-D7BE-24AF-0A8D-7822026192CC}"/>
              </a:ext>
            </a:extLst>
          </p:cNvPr>
          <p:cNvPicPr>
            <a:picLocks noChangeAspect="1"/>
          </p:cNvPicPr>
          <p:nvPr/>
        </p:nvPicPr>
        <p:blipFill>
          <a:blip r:embed="rId4"/>
          <a:stretch>
            <a:fillRect/>
          </a:stretch>
        </p:blipFill>
        <p:spPr>
          <a:xfrm>
            <a:off x="208102" y="3208266"/>
            <a:ext cx="5586678" cy="2160300"/>
          </a:xfrm>
          <a:prstGeom prst="rect">
            <a:avLst/>
          </a:prstGeom>
        </p:spPr>
      </p:pic>
      <p:pic>
        <p:nvPicPr>
          <p:cNvPr id="9" name="Picture 8">
            <a:extLst>
              <a:ext uri="{FF2B5EF4-FFF2-40B4-BE49-F238E27FC236}">
                <a16:creationId xmlns:a16="http://schemas.microsoft.com/office/drawing/2014/main" id="{7411E291-848D-43DD-7ACC-330EDADAA11F}"/>
              </a:ext>
            </a:extLst>
          </p:cNvPr>
          <p:cNvPicPr>
            <a:picLocks noChangeAspect="1"/>
          </p:cNvPicPr>
          <p:nvPr/>
        </p:nvPicPr>
        <p:blipFill>
          <a:blip r:embed="rId5"/>
          <a:stretch>
            <a:fillRect/>
          </a:stretch>
        </p:blipFill>
        <p:spPr>
          <a:xfrm>
            <a:off x="3708931" y="4581160"/>
            <a:ext cx="5251461" cy="2160300"/>
          </a:xfrm>
          <a:prstGeom prst="rect">
            <a:avLst/>
          </a:prstGeom>
        </p:spPr>
      </p:pic>
    </p:spTree>
    <p:extLst>
      <p:ext uri="{BB962C8B-B14F-4D97-AF65-F5344CB8AC3E}">
        <p14:creationId xmlns:p14="http://schemas.microsoft.com/office/powerpoint/2010/main" val="2920627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949" y="836640"/>
            <a:ext cx="8239851" cy="1512210"/>
          </a:xfrm>
        </p:spPr>
        <p:txBody>
          <a:bodyPr>
            <a:noAutofit/>
          </a:bodyPr>
          <a:lstStyle/>
          <a:p>
            <a:pPr algn="ctr"/>
            <a:r>
              <a:rPr lang="en-GB" sz="4800" b="1" dirty="0">
                <a:solidFill>
                  <a:srgbClr val="002060"/>
                </a:solidFill>
                <a:latin typeface="Letter-join Plus 36"/>
              </a:rPr>
              <a:t>Thank you for supporting your child and joining us this evening.</a:t>
            </a:r>
            <a:r>
              <a:rPr lang="en-GB" sz="3600" b="1" dirty="0">
                <a:solidFill>
                  <a:srgbClr val="002060"/>
                </a:solidFill>
                <a:latin typeface="Letter-join Plus 36"/>
              </a:rPr>
              <a:t> </a:t>
            </a:r>
            <a:br>
              <a:rPr lang="en-GB" sz="3600" b="1" dirty="0">
                <a:latin typeface="Letter-join Plus 36"/>
              </a:rPr>
            </a:br>
            <a:endParaRPr lang="en-GB" sz="3600" b="1" dirty="0">
              <a:solidFill>
                <a:srgbClr val="002060"/>
              </a:solidFill>
              <a:latin typeface="Letter-join Plus 36"/>
            </a:endParaRPr>
          </a:p>
        </p:txBody>
      </p:sp>
      <p:sp>
        <p:nvSpPr>
          <p:cNvPr id="3" name="Content Placeholder 2"/>
          <p:cNvSpPr>
            <a:spLocks noGrp="1"/>
          </p:cNvSpPr>
          <p:nvPr>
            <p:ph idx="1"/>
          </p:nvPr>
        </p:nvSpPr>
        <p:spPr>
          <a:xfrm>
            <a:off x="139582" y="2348850"/>
            <a:ext cx="8860555" cy="4968689"/>
          </a:xfrm>
        </p:spPr>
        <p:txBody>
          <a:bodyPr vert="horz" lIns="91440" tIns="45720" rIns="91440" bIns="45720" rtlCol="0" anchor="t">
            <a:noAutofit/>
          </a:bodyPr>
          <a:lstStyle/>
          <a:p>
            <a:pPr marL="0" indent="0" algn="ctr">
              <a:buNone/>
            </a:pPr>
            <a:r>
              <a:rPr lang="en-GB" b="1" dirty="0">
                <a:solidFill>
                  <a:srgbClr val="002060"/>
                </a:solidFill>
                <a:latin typeface="Letter-join Basic 36"/>
              </a:rPr>
              <a:t>It will be wonderful if you can continue to help your child to ;</a:t>
            </a:r>
          </a:p>
          <a:p>
            <a:pPr algn="ctr"/>
            <a:r>
              <a:rPr lang="en-GB" sz="2400" b="1" dirty="0">
                <a:solidFill>
                  <a:srgbClr val="002060"/>
                </a:solidFill>
                <a:latin typeface="Letter-join Basic 36"/>
              </a:rPr>
              <a:t>Be organised</a:t>
            </a:r>
            <a:endParaRPr lang="en-GB" dirty="0">
              <a:ea typeface="Calibri"/>
              <a:cs typeface="Calibri"/>
            </a:endParaRPr>
          </a:p>
          <a:p>
            <a:pPr algn="ctr"/>
            <a:r>
              <a:rPr lang="en-GB" sz="2400" b="1" dirty="0">
                <a:solidFill>
                  <a:srgbClr val="002060"/>
                </a:solidFill>
                <a:latin typeface="Letter-join Basic 36"/>
              </a:rPr>
              <a:t>Have the right equipment each day.</a:t>
            </a:r>
          </a:p>
          <a:p>
            <a:pPr algn="ctr"/>
            <a:r>
              <a:rPr lang="en-GB" sz="2400" b="1" dirty="0">
                <a:solidFill>
                  <a:srgbClr val="002060"/>
                </a:solidFill>
                <a:latin typeface="Letter-join Basic 36"/>
              </a:rPr>
              <a:t>Read regularly and record it on the </a:t>
            </a:r>
            <a:r>
              <a:rPr lang="en-GB" sz="2400" b="1" dirty="0" err="1">
                <a:solidFill>
                  <a:srgbClr val="002060"/>
                </a:solidFill>
                <a:latin typeface="Letter-join Basic 36"/>
              </a:rPr>
              <a:t>BoomReader</a:t>
            </a:r>
            <a:r>
              <a:rPr lang="en-GB" sz="2400" b="1" dirty="0">
                <a:solidFill>
                  <a:srgbClr val="002060"/>
                </a:solidFill>
                <a:latin typeface="Letter-join Basic 36"/>
              </a:rPr>
              <a:t> app.</a:t>
            </a:r>
          </a:p>
          <a:p>
            <a:pPr algn="ctr"/>
            <a:r>
              <a:rPr lang="en-GB" sz="2400" b="1" dirty="0">
                <a:solidFill>
                  <a:srgbClr val="002060"/>
                </a:solidFill>
                <a:latin typeface="Letter-join Basic 36"/>
              </a:rPr>
              <a:t>Encourage and develop their independence.</a:t>
            </a:r>
          </a:p>
          <a:p>
            <a:pPr algn="ctr"/>
            <a:r>
              <a:rPr lang="en-GB" sz="2400" b="1" dirty="0">
                <a:solidFill>
                  <a:srgbClr val="002060"/>
                </a:solidFill>
                <a:latin typeface="Letter-join Basic 36"/>
              </a:rPr>
              <a:t>Encourage and nurture their growth mindset.</a:t>
            </a:r>
          </a:p>
          <a:p>
            <a:pPr algn="ctr"/>
            <a:r>
              <a:rPr lang="en-GB" sz="2400" b="1" dirty="0">
                <a:solidFill>
                  <a:srgbClr val="002060"/>
                </a:solidFill>
                <a:latin typeface="Letter-join Basic 36"/>
              </a:rPr>
              <a:t>Remind them how they should behave to achieve their full potential in school.</a:t>
            </a:r>
          </a:p>
          <a:p>
            <a:pPr algn="ctr"/>
            <a:r>
              <a:rPr lang="en-GB" sz="2400" b="1" dirty="0">
                <a:solidFill>
                  <a:srgbClr val="002060"/>
                </a:solidFill>
                <a:latin typeface="Letter-join Basic 36"/>
              </a:rPr>
              <a:t>Communicate. </a:t>
            </a:r>
          </a:p>
          <a:p>
            <a:endParaRPr lang="en-GB" sz="2400" b="1" dirty="0">
              <a:solidFill>
                <a:srgbClr val="002060"/>
              </a:solidFill>
              <a:latin typeface="Comic Sans MS" panose="030F0702030302020204" pitchFamily="66" charset="0"/>
            </a:endParaRPr>
          </a:p>
        </p:txBody>
      </p:sp>
    </p:spTree>
    <p:extLst>
      <p:ext uri="{BB962C8B-B14F-4D97-AF65-F5344CB8AC3E}">
        <p14:creationId xmlns:p14="http://schemas.microsoft.com/office/powerpoint/2010/main" val="104301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667" y="90118"/>
            <a:ext cx="8906173" cy="1327520"/>
          </a:xfrm>
        </p:spPr>
        <p:txBody>
          <a:bodyPr>
            <a:noAutofit/>
          </a:bodyPr>
          <a:lstStyle/>
          <a:p>
            <a:r>
              <a:rPr lang="en-GB" sz="3200" b="1" dirty="0">
                <a:solidFill>
                  <a:srgbClr val="002060"/>
                </a:solidFill>
                <a:latin typeface="Letter-join Basic 36"/>
              </a:rPr>
              <a:t>Please support your child to become gradually more responsible for their belongings and organised for their day. </a:t>
            </a:r>
          </a:p>
        </p:txBody>
      </p:sp>
      <p:sp>
        <p:nvSpPr>
          <p:cNvPr id="3" name="Content Placeholder 2"/>
          <p:cNvSpPr>
            <a:spLocks noGrp="1"/>
          </p:cNvSpPr>
          <p:nvPr>
            <p:ph idx="1"/>
          </p:nvPr>
        </p:nvSpPr>
        <p:spPr>
          <a:xfrm>
            <a:off x="149667" y="1405429"/>
            <a:ext cx="8906173" cy="5346052"/>
          </a:xfrm>
        </p:spPr>
        <p:txBody>
          <a:bodyPr vert="horz" lIns="91440" tIns="45720" rIns="91440" bIns="45720" rtlCol="0" anchor="t">
            <a:noAutofit/>
          </a:bodyPr>
          <a:lstStyle/>
          <a:p>
            <a:r>
              <a:rPr lang="en-GB" sz="2400" b="1" dirty="0">
                <a:solidFill>
                  <a:srgbClr val="002060"/>
                </a:solidFill>
                <a:latin typeface="Letter-join Plus 36"/>
              </a:rPr>
              <a:t>To know when the PE days are and come in dressed in their PE kit (or remember their named swimming kit). PE is on a Monday and Thursday. Swimming will start in the Spring term on a Thursday.  </a:t>
            </a:r>
          </a:p>
          <a:p>
            <a:endParaRPr lang="en-GB" sz="2400" b="1" dirty="0">
              <a:solidFill>
                <a:srgbClr val="002060"/>
              </a:solidFill>
              <a:latin typeface="Letter-join Plus 36"/>
            </a:endParaRPr>
          </a:p>
          <a:p>
            <a:r>
              <a:rPr lang="en-GB" sz="2400" b="1" dirty="0">
                <a:solidFill>
                  <a:srgbClr val="002060"/>
                </a:solidFill>
                <a:latin typeface="Letter-join Plus 36"/>
              </a:rPr>
              <a:t>As the weather starts to turn colder, please encourage your child to bring in a coat as we will go outside whenever we can.</a:t>
            </a:r>
            <a:endParaRPr lang="en-GB"/>
          </a:p>
          <a:p>
            <a:endParaRPr lang="en-GB" sz="2400" b="1" dirty="0">
              <a:solidFill>
                <a:srgbClr val="002060"/>
              </a:solidFill>
              <a:latin typeface="Letter-join Plus 36"/>
            </a:endParaRPr>
          </a:p>
          <a:p>
            <a:r>
              <a:rPr lang="en-GB" sz="2400" b="1" dirty="0">
                <a:solidFill>
                  <a:srgbClr val="002060"/>
                </a:solidFill>
                <a:latin typeface="Letter-join Plus 36"/>
              </a:rPr>
              <a:t>To complete home learning and spellings and to know when they should be handed in,.</a:t>
            </a:r>
            <a:endParaRPr lang="en-GB" dirty="0">
              <a:solidFill>
                <a:srgbClr val="000000"/>
              </a:solidFill>
              <a:latin typeface="Calibri"/>
              <a:ea typeface="Calibri"/>
              <a:cs typeface="Calibri"/>
            </a:endParaRPr>
          </a:p>
          <a:p>
            <a:r>
              <a:rPr lang="en-GB" sz="2400" b="1" dirty="0">
                <a:solidFill>
                  <a:srgbClr val="002060"/>
                </a:solidFill>
                <a:latin typeface="Letter-join Plus 36"/>
              </a:rPr>
              <a:t>Home learning will be set on a Thursday for the following Thursday. </a:t>
            </a:r>
            <a:endParaRPr lang="en-GB" dirty="0">
              <a:ea typeface="Calibri"/>
              <a:cs typeface="Calibri"/>
            </a:endParaRPr>
          </a:p>
          <a:p>
            <a:pPr marL="0" indent="0">
              <a:buNone/>
            </a:pPr>
            <a:r>
              <a:rPr lang="en-GB" sz="2400" b="1" dirty="0">
                <a:solidFill>
                  <a:srgbClr val="002060"/>
                </a:solidFill>
                <a:latin typeface="Letter-join Plus 36"/>
              </a:rPr>
              <a:t>    Spellings will be set on a Tuesday for a test the following Tuesday.</a:t>
            </a:r>
          </a:p>
          <a:p>
            <a:pPr marL="0" indent="0">
              <a:buNone/>
            </a:pPr>
            <a:endParaRPr lang="en-GB" sz="2400" b="1" dirty="0">
              <a:solidFill>
                <a:srgbClr val="002060"/>
              </a:solidFill>
              <a:latin typeface="Letter-join Plus 36"/>
            </a:endParaRPr>
          </a:p>
          <a:p>
            <a:endParaRPr lang="en-GB" sz="2400" b="1" dirty="0">
              <a:solidFill>
                <a:srgbClr val="002060"/>
              </a:solidFill>
              <a:latin typeface="Letter-join Plus 36"/>
            </a:endParaRPr>
          </a:p>
          <a:p>
            <a:pPr marL="0" indent="0">
              <a:buNone/>
            </a:pPr>
            <a:endParaRPr lang="en-GB" sz="2400" b="1" dirty="0">
              <a:solidFill>
                <a:srgbClr val="002060"/>
              </a:solidFill>
              <a:latin typeface="Letter-join Plus 36"/>
            </a:endParaRPr>
          </a:p>
          <a:p>
            <a:endParaRPr lang="en-GB" b="1" dirty="0">
              <a:solidFill>
                <a:srgbClr val="002060"/>
              </a:solidFill>
              <a:latin typeface="Comic Sans MS" panose="030F0702030302020204" pitchFamily="66" charset="0"/>
            </a:endParaRPr>
          </a:p>
        </p:txBody>
      </p:sp>
    </p:spTree>
    <p:extLst>
      <p:ext uri="{BB962C8B-B14F-4D97-AF65-F5344CB8AC3E}">
        <p14:creationId xmlns:p14="http://schemas.microsoft.com/office/powerpoint/2010/main" val="1721514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A6D98215B24D341AB768DCDA7CB4058" ma:contentTypeVersion="22" ma:contentTypeDescription="Create a new document." ma:contentTypeScope="" ma:versionID="826d4edc788a8f5a7a73eac2c6f8bfc0">
  <xsd:schema xmlns:xsd="http://www.w3.org/2001/XMLSchema" xmlns:xs="http://www.w3.org/2001/XMLSchema" xmlns:p="http://schemas.microsoft.com/office/2006/metadata/properties" xmlns:ns2="00ce4390-531d-433d-9710-ec558ab12692" xmlns:ns3="a95a418f-dd07-4f13-a428-c9596bf08348" targetNamespace="http://schemas.microsoft.com/office/2006/metadata/properties" ma:root="true" ma:fieldsID="08c1011a030758782ed267bce40e0dbf" ns2:_="" ns3:_="">
    <xsd:import namespace="00ce4390-531d-433d-9710-ec558ab12692"/>
    <xsd:import namespace="a95a418f-dd07-4f13-a428-c9596bf0834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3:SharedWithUsers" minOccurs="0"/>
                <xsd:element ref="ns3:SharedWithDetails" minOccurs="0"/>
                <xsd:element ref="ns2:MediaServiceOCR" minOccurs="0"/>
                <xsd:element ref="ns2:MediaServiceLocation" minOccurs="0"/>
                <xsd:element ref="ns3: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ce4390-531d-433d-9710-ec558ab1269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LengthInSeconds" ma:index="16" nillable="true" ma:displayName="Length (seconds)" ma:internalName="MediaLengthInSeconds" ma:readOnly="true">
      <xsd:simpleType>
        <xsd:restriction base="dms:Unknown"/>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27e5ceb4-494c-4bf8-8871-c5038d7ac8a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95a418f-dd07-4f13-a428-c9596bf08348"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d5a372b5-db34-4ee6-be00-7c7dcdc6d974}" ma:internalName="TaxCatchAll" ma:showField="CatchAllData" ma:web="a95a418f-dd07-4f13-a428-c9596bf0834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a95a418f-dd07-4f13-a428-c9596bf08348" xsi:nil="true"/>
    <lcf76f155ced4ddcb4097134ff3c332f xmlns="00ce4390-531d-433d-9710-ec558ab12692">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B5757F9-82C7-4D89-887C-ACE490026A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0ce4390-531d-433d-9710-ec558ab12692"/>
    <ds:schemaRef ds:uri="a95a418f-dd07-4f13-a428-c9596bf0834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38892F7-6159-459C-815D-B9C9390EFB9E}">
  <ds:schemaRefs>
    <ds:schemaRef ds:uri="0a2e7441-7519-40f4-a0b6-03158f488d94"/>
    <ds:schemaRef ds:uri="http://schemas.microsoft.com/office/infopath/2007/PartnerControls"/>
    <ds:schemaRef ds:uri="http://purl.org/dc/elements/1.1/"/>
    <ds:schemaRef ds:uri="http://purl.org/dc/terms/"/>
    <ds:schemaRef ds:uri="http://schemas.microsoft.com/office/2006/documentManagement/types"/>
    <ds:schemaRef ds:uri="http://www.w3.org/XML/1998/namespace"/>
    <ds:schemaRef ds:uri="http://schemas.microsoft.com/office/2006/metadata/properties"/>
    <ds:schemaRef ds:uri="http://schemas.openxmlformats.org/package/2006/metadata/core-properties"/>
    <ds:schemaRef ds:uri="feb38d2a-82c6-4d2f-bc94-6f47654d540d"/>
    <ds:schemaRef ds:uri="http://purl.org/dc/dcmitype/"/>
    <ds:schemaRef ds:uri="a95a418f-dd07-4f13-a428-c9596bf08348"/>
    <ds:schemaRef ds:uri="00ce4390-531d-433d-9710-ec558ab12692"/>
  </ds:schemaRefs>
</ds:datastoreItem>
</file>

<file path=customXml/itemProps3.xml><?xml version="1.0" encoding="utf-8"?>
<ds:datastoreItem xmlns:ds="http://schemas.openxmlformats.org/officeDocument/2006/customXml" ds:itemID="{C49E124D-1D22-4A4E-AC17-0576E732C41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4433</TotalTime>
  <Words>1120</Words>
  <Application>Microsoft Office PowerPoint</Application>
  <PresentationFormat>On-screen Show (4:3)</PresentationFormat>
  <Paragraphs>140</Paragraphs>
  <Slides>17</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Comic Sans MS</vt:lpstr>
      <vt:lpstr>Letter-join Basic 36</vt:lpstr>
      <vt:lpstr>Letter-join Plus 36</vt:lpstr>
      <vt:lpstr>Maiandra GD</vt:lpstr>
      <vt:lpstr>Sassoon Primary Std</vt:lpstr>
      <vt:lpstr>Office Theme</vt:lpstr>
      <vt:lpstr>A very warm welcome to  Finches,  Year 4.</vt:lpstr>
      <vt:lpstr>Our Vision</vt:lpstr>
      <vt:lpstr>Your Role</vt:lpstr>
      <vt:lpstr>PowerPoint Presentation</vt:lpstr>
      <vt:lpstr>PowerPoint Presentation</vt:lpstr>
      <vt:lpstr>PowerPoint Presentation</vt:lpstr>
      <vt:lpstr>PowerPoint Presentation</vt:lpstr>
      <vt:lpstr>Thank you for supporting your child and joining us this evening.  </vt:lpstr>
      <vt:lpstr>Please support your child to become gradually more responsible for their belongings and organised for their day. </vt:lpstr>
      <vt:lpstr>Please encourage your child to bring the right equipment each day. </vt:lpstr>
      <vt:lpstr>Please read regularly with your child. </vt:lpstr>
      <vt:lpstr>Encourage Independence</vt:lpstr>
      <vt:lpstr>Encourage a Growth Mindset</vt:lpstr>
      <vt:lpstr>Communication</vt:lpstr>
      <vt:lpstr>Topics for this term</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 Paul’s Church of England Combined School</dc:title>
  <dc:creator>New User</dc:creator>
  <cp:lastModifiedBy>Mrs S Burgess</cp:lastModifiedBy>
  <cp:revision>522</cp:revision>
  <cp:lastPrinted>2019-09-16T10:31:39Z</cp:lastPrinted>
  <dcterms:created xsi:type="dcterms:W3CDTF">2017-09-09T13:55:19Z</dcterms:created>
  <dcterms:modified xsi:type="dcterms:W3CDTF">2024-09-16T09:41:57Z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0x0101008A6D98215B24D341AB768DCDA7CB4058</vt:lpwstr>
  </property>
  <property fmtid="{D5CDD505-2E9C-101B-9397-08002B2CF9AE}" pid="3" name="MediaServiceImageTags">
    <vt:lpwstr/>
  </property>
</Properties>
</file>