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27"/>
  </p:notesMasterIdLst>
  <p:sldIdLst>
    <p:sldId id="256" r:id="rId5"/>
    <p:sldId id="257" r:id="rId6"/>
    <p:sldId id="349" r:id="rId7"/>
    <p:sldId id="351" r:id="rId8"/>
    <p:sldId id="348" r:id="rId9"/>
    <p:sldId id="353" r:id="rId10"/>
    <p:sldId id="357" r:id="rId11"/>
    <p:sldId id="376" r:id="rId12"/>
    <p:sldId id="375" r:id="rId13"/>
    <p:sldId id="352" r:id="rId14"/>
    <p:sldId id="374" r:id="rId15"/>
    <p:sldId id="373" r:id="rId16"/>
    <p:sldId id="372" r:id="rId17"/>
    <p:sldId id="370" r:id="rId18"/>
    <p:sldId id="369" r:id="rId19"/>
    <p:sldId id="362" r:id="rId20"/>
    <p:sldId id="361" r:id="rId21"/>
    <p:sldId id="360" r:id="rId22"/>
    <p:sldId id="359" r:id="rId23"/>
    <p:sldId id="378" r:id="rId24"/>
    <p:sldId id="379" r:id="rId25"/>
    <p:sldId id="35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A8"/>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773" autoAdjust="0"/>
  </p:normalViewPr>
  <p:slideViewPr>
    <p:cSldViewPr snapToGrid="0">
      <p:cViewPr varScale="1">
        <p:scale>
          <a:sx n="53" d="100"/>
          <a:sy n="53" d="100"/>
        </p:scale>
        <p:origin x="782"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Cancellations made less than 48 hours before the session are </a:t>
            </a:r>
            <a:r>
              <a:rPr lang="en-US" sz="1200" b="1" dirty="0"/>
              <a:t>non-refundable</a:t>
            </a:r>
            <a:endParaRPr lang="en-US" sz="1200" dirty="0"/>
          </a:p>
          <a:p>
            <a:endParaRPr lang="en-GB" dirty="0"/>
          </a:p>
        </p:txBody>
      </p:sp>
      <p:sp>
        <p:nvSpPr>
          <p:cNvPr id="4" name="Slide Number Placeholder 3"/>
          <p:cNvSpPr>
            <a:spLocks noGrp="1"/>
          </p:cNvSpPr>
          <p:nvPr>
            <p:ph type="sldNum" sz="quarter" idx="5"/>
          </p:nvPr>
        </p:nvSpPr>
        <p:spPr/>
        <p:txBody>
          <a:bodyPr/>
          <a:lstStyle/>
          <a:p>
            <a:fld id="{BAA536F3-47C4-458A-8722-81723159D0CD}" type="slidenum">
              <a:rPr lang="en-GB" smtClean="0"/>
              <a:t>20</a:t>
            </a:fld>
            <a:endParaRPr lang="en-GB"/>
          </a:p>
        </p:txBody>
      </p:sp>
    </p:spTree>
    <p:extLst>
      <p:ext uri="{BB962C8B-B14F-4D97-AF65-F5344CB8AC3E}">
        <p14:creationId xmlns:p14="http://schemas.microsoft.com/office/powerpoint/2010/main" val="24159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ationalnumeracy.org.uk/family-maths-toolkit" TargetMode="External"/><Relationship Id="rId7" Type="http://schemas.openxmlformats.org/officeDocument/2006/relationships/image" Target="../media/image8.png"/><Relationship Id="rId2" Type="http://schemas.openxmlformats.org/officeDocument/2006/relationships/hyperlink" Target="https://wordsforlife.org.uk/"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65" y="1491916"/>
            <a:ext cx="12129870" cy="1174659"/>
          </a:xfrm>
          <a:ln w="57150">
            <a:solidFill>
              <a:srgbClr val="0000A8"/>
            </a:solidFill>
          </a:ln>
        </p:spPr>
        <p:txBody>
          <a:bodyPr>
            <a:noAutofit/>
          </a:bodyPr>
          <a:lstStyle/>
          <a:p>
            <a:r>
              <a:rPr lang="en-GB" sz="5400" dirty="0">
                <a:solidFill>
                  <a:srgbClr val="0000A8"/>
                </a:solidFill>
                <a:latin typeface="Sylexiad Sans Spaced Med" panose="02000506040000020004" pitchFamily="50" charset="0"/>
              </a:rPr>
              <a:t>Welcome to Year 2 Swifts</a:t>
            </a:r>
          </a:p>
        </p:txBody>
      </p:sp>
      <p:pic>
        <p:nvPicPr>
          <p:cNvPr id="6" name="Picture 5">
            <a:extLst>
              <a:ext uri="{FF2B5EF4-FFF2-40B4-BE49-F238E27FC236}">
                <a16:creationId xmlns:a16="http://schemas.microsoft.com/office/drawing/2014/main" id="{9846BC79-99EB-071A-8453-24F9DB914935}"/>
              </a:ext>
            </a:extLst>
          </p:cNvPr>
          <p:cNvPicPr>
            <a:picLocks noChangeAspect="1"/>
          </p:cNvPicPr>
          <p:nvPr/>
        </p:nvPicPr>
        <p:blipFill>
          <a:blip r:embed="rId2"/>
          <a:stretch>
            <a:fillRect/>
          </a:stretch>
        </p:blipFill>
        <p:spPr>
          <a:xfrm>
            <a:off x="186929" y="0"/>
            <a:ext cx="10702744" cy="1284329"/>
          </a:xfrm>
          <a:prstGeom prst="rect">
            <a:avLst/>
          </a:prstGeom>
        </p:spPr>
      </p:pic>
      <p:pic>
        <p:nvPicPr>
          <p:cNvPr id="7" name="drawing">
            <a:extLst>
              <a:ext uri="{FF2B5EF4-FFF2-40B4-BE49-F238E27FC236}">
                <a16:creationId xmlns:a16="http://schemas.microsoft.com/office/drawing/2014/main" id="{635075A2-85E0-8649-7977-5E4002EFC272}"/>
              </a:ext>
            </a:extLst>
          </p:cNvPr>
          <p:cNvPicPr>
            <a:picLocks noChangeAspect="1"/>
          </p:cNvPicPr>
          <p:nvPr/>
        </p:nvPicPr>
        <p:blipFill>
          <a:blip r:embed="rId3">
            <a:extLst>
              <a:ext uri="{28A0092B-C50C-407E-A947-70E740481C1C}">
                <a14:useLocalDpi xmlns:a14="http://schemas.microsoft.com/office/drawing/2010/main"/>
              </a:ext>
            </a:extLst>
          </a:blip>
          <a:srcRect t="5449" b="3450"/>
          <a:stretch>
            <a:fillRect/>
          </a:stretch>
        </p:blipFill>
        <p:spPr>
          <a:xfrm>
            <a:off x="4346558" y="2826995"/>
            <a:ext cx="3534282" cy="4022984"/>
          </a:xfrm>
          <a:prstGeom prst="rect">
            <a:avLst/>
          </a:prstGeom>
        </p:spPr>
      </p:pic>
      <p:pic>
        <p:nvPicPr>
          <p:cNvPr id="9" name="Picture 8">
            <a:extLst>
              <a:ext uri="{FF2B5EF4-FFF2-40B4-BE49-F238E27FC236}">
                <a16:creationId xmlns:a16="http://schemas.microsoft.com/office/drawing/2014/main" id="{BE489743-495D-1ECC-C5F2-F13443DE5D29}"/>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11" name="Picture 10">
            <a:extLst>
              <a:ext uri="{FF2B5EF4-FFF2-40B4-BE49-F238E27FC236}">
                <a16:creationId xmlns:a16="http://schemas.microsoft.com/office/drawing/2014/main" id="{ED1A4576-6F72-86A8-2300-0DBF48F80F92}"/>
              </a:ext>
            </a:extLst>
          </p:cNvPr>
          <p:cNvPicPr>
            <a:picLocks noChangeAspect="1"/>
          </p:cNvPicPr>
          <p:nvPr/>
        </p:nvPicPr>
        <p:blipFill>
          <a:blip r:embed="rId2"/>
          <a:srcRect r="88519"/>
          <a:stretch>
            <a:fillRect/>
          </a:stretch>
        </p:blipFill>
        <p:spPr>
          <a:xfrm>
            <a:off x="0" y="0"/>
            <a:ext cx="1396682" cy="1459832"/>
          </a:xfrm>
          <a:prstGeom prst="rect">
            <a:avLst/>
          </a:prstGeom>
        </p:spPr>
      </p:pic>
      <p:pic>
        <p:nvPicPr>
          <p:cNvPr id="4" name="Picture 3">
            <a:extLst>
              <a:ext uri="{FF2B5EF4-FFF2-40B4-BE49-F238E27FC236}">
                <a16:creationId xmlns:a16="http://schemas.microsoft.com/office/drawing/2014/main" id="{02A4580B-CDF2-46C5-AD8E-40F75EA0ED04}"/>
              </a:ext>
            </a:extLst>
          </p:cNvPr>
          <p:cNvPicPr>
            <a:picLocks noChangeAspect="1"/>
          </p:cNvPicPr>
          <p:nvPr/>
        </p:nvPicPr>
        <p:blipFill>
          <a:blip r:embed="rId4"/>
          <a:stretch>
            <a:fillRect/>
          </a:stretch>
        </p:blipFill>
        <p:spPr>
          <a:xfrm>
            <a:off x="3307977" y="2735520"/>
            <a:ext cx="4321852" cy="4114459"/>
          </a:xfrm>
          <a:prstGeom prst="rect">
            <a:avLst/>
          </a:prstGeom>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872" y="1459832"/>
            <a:ext cx="9319445" cy="4670007"/>
          </a:xfrm>
        </p:spPr>
        <p:txBody>
          <a:bodyPr vert="horz" lIns="91440" tIns="45720" rIns="91440" bIns="45720" rtlCol="0" anchor="t">
            <a:normAutofit lnSpcReduction="10000"/>
          </a:bodyPr>
          <a:lstStyle/>
          <a:p>
            <a:r>
              <a:rPr lang="en-GB" dirty="0">
                <a:latin typeface="Sylexiad Sans Spaced Med" panose="02000506040000020004" pitchFamily="50" charset="0"/>
              </a:rPr>
              <a:t>Monday to Friday - Mrs Hamm</a:t>
            </a:r>
            <a:br>
              <a:rPr lang="en-GB" dirty="0">
                <a:latin typeface="Sylexiad Sans Spaced Med" panose="02000506040000020004" pitchFamily="50" charset="0"/>
              </a:rPr>
            </a:br>
            <a:r>
              <a:rPr lang="en-GB" dirty="0">
                <a:latin typeface="Sylexiad Sans Spaced Med" panose="02000506040000020004" pitchFamily="50" charset="0"/>
              </a:rPr>
              <a:t>Thursday pm PPA cover – Mrs </a:t>
            </a:r>
            <a:r>
              <a:rPr lang="en-GB" dirty="0" err="1">
                <a:latin typeface="Sylexiad Sans Spaced Med" panose="02000506040000020004" pitchFamily="50" charset="0"/>
              </a:rPr>
              <a:t>Wingrove</a:t>
            </a:r>
            <a:endParaRPr lang="en-GB" dirty="0">
              <a:latin typeface="Sylexiad Sans Spaced Med" panose="02000506040000020004" pitchFamily="50" charset="0"/>
            </a:endParaRPr>
          </a:p>
          <a:p>
            <a:r>
              <a:rPr lang="en-GB" dirty="0">
                <a:latin typeface="Sylexiad Sans Spaced Med" panose="02000506040000020004" pitchFamily="50" charset="0"/>
              </a:rPr>
              <a:t>Monday, Tuesday, Thursday and Friday – Mrs Baba (LSA)</a:t>
            </a:r>
          </a:p>
          <a:p>
            <a:r>
              <a:rPr lang="en-GB" dirty="0">
                <a:latin typeface="Sylexiad Sans Spaced Med" panose="02000506040000020004" pitchFamily="50" charset="0"/>
              </a:rPr>
              <a:t>Monday to Wednesday mornings - Mrs </a:t>
            </a:r>
            <a:r>
              <a:rPr lang="en-GB" dirty="0" err="1">
                <a:latin typeface="Sylexiad Sans Spaced Med" panose="02000506040000020004" pitchFamily="50" charset="0"/>
              </a:rPr>
              <a:t>Croall</a:t>
            </a:r>
            <a:r>
              <a:rPr lang="en-GB" dirty="0">
                <a:latin typeface="Sylexiad Sans Spaced Med" panose="02000506040000020004" pitchFamily="50" charset="0"/>
              </a:rPr>
              <a:t> (LSA) </a:t>
            </a:r>
          </a:p>
          <a:p>
            <a:r>
              <a:rPr lang="en-GB" dirty="0">
                <a:latin typeface="Sylexiad Sans Spaced Med" panose="02000506040000020004" pitchFamily="50" charset="0"/>
              </a:rPr>
              <a:t>Monday and Tuesday all day, Wednesday morning – Mrs Farrukh (LSA)</a:t>
            </a:r>
          </a:p>
          <a:p>
            <a:r>
              <a:rPr lang="en-GB" dirty="0">
                <a:latin typeface="Sylexiad Sans Spaced Med" panose="02000506040000020004" pitchFamily="50" charset="0"/>
              </a:rPr>
              <a:t>Wednesday afternoon, Thursday and Friday all day – Miss Smith (LSA)</a:t>
            </a:r>
          </a:p>
          <a:p>
            <a:r>
              <a:rPr lang="en-GB" dirty="0">
                <a:latin typeface="Sylexiad Sans Spaced Med" panose="02000506040000020004" pitchFamily="50" charset="0"/>
              </a:rPr>
              <a:t>All afternoons, 1:00 to 2:30 – Miss Wilson (LSA)</a:t>
            </a:r>
          </a:p>
          <a:p>
            <a:r>
              <a:rPr lang="en-GB" dirty="0">
                <a:latin typeface="Sylexiad Sans Spaced Med" panose="02000506040000020004" pitchFamily="50" charset="0"/>
              </a:rPr>
              <a:t>Wednesday – Mrs K (LSA)</a:t>
            </a:r>
          </a:p>
          <a:p>
            <a:endParaRPr lang="en-GB" dirty="0">
              <a:latin typeface="Sylexiad Sans Spaced Med" panose="02000506040000020004" pitchFamily="50" charset="0"/>
            </a:endParaRPr>
          </a:p>
          <a:p>
            <a:endParaRPr lang="en-GB" dirty="0">
              <a:latin typeface="Sylexiad Sans Spaced Med" panose="02000506040000020004" pitchFamily="50" charset="0"/>
            </a:endParaRP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Year 2 Team</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E2E2-E746-036E-94E8-FB599C4AD3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FC7FA4-16E3-66D6-CBED-C195350D17BA}"/>
              </a:ext>
            </a:extLst>
          </p:cNvPr>
          <p:cNvSpPr>
            <a:spLocks noGrp="1"/>
          </p:cNvSpPr>
          <p:nvPr>
            <p:ph idx="1"/>
          </p:nvPr>
        </p:nvSpPr>
        <p:spPr>
          <a:xfrm>
            <a:off x="1475872" y="1778501"/>
            <a:ext cx="9319445" cy="4351338"/>
          </a:xfrm>
        </p:spPr>
        <p:txBody>
          <a:bodyPr vert="horz" lIns="91440" tIns="45720" rIns="91440" bIns="45720" rtlCol="0" anchor="t">
            <a:normAutofit/>
          </a:bodyPr>
          <a:lstStyle/>
          <a:p>
            <a:pPr marL="0" indent="0" algn="just">
              <a:buNone/>
            </a:pPr>
            <a:r>
              <a:rPr lang="en-US" dirty="0">
                <a:latin typeface="Aptos Narrow" panose="020B0004020202020204" pitchFamily="34" charset="0"/>
                <a:cs typeface="Arial"/>
              </a:rPr>
              <a:t>     To be prepared for learning, all children will need:</a:t>
            </a:r>
          </a:p>
          <a:p>
            <a:pPr algn="just"/>
            <a:r>
              <a:rPr lang="en-US" dirty="0">
                <a:latin typeface="Aptos Narrow" panose="020B0004020202020204" pitchFamily="34" charset="0"/>
                <a:cs typeface="Arial"/>
              </a:rPr>
              <a:t>   Reading folder every day</a:t>
            </a:r>
          </a:p>
          <a:p>
            <a:pPr algn="just"/>
            <a:r>
              <a:rPr lang="en-US" dirty="0">
                <a:latin typeface="Aptos Narrow" panose="020B0004020202020204" pitchFamily="34" charset="0"/>
                <a:cs typeface="Arial"/>
              </a:rPr>
              <a:t>   A water bottle every day</a:t>
            </a:r>
          </a:p>
          <a:p>
            <a:pPr marL="457200" indent="-457200" algn="just"/>
            <a:r>
              <a:rPr lang="en-GB" dirty="0">
                <a:latin typeface="Aptos Narrow" panose="020B0004020202020204" pitchFamily="34" charset="0"/>
              </a:rPr>
              <a:t>PE days – Thursday and Friday</a:t>
            </a:r>
          </a:p>
          <a:p>
            <a:pPr marL="457200" indent="-457200" algn="just"/>
            <a:r>
              <a:rPr lang="en-GB" dirty="0">
                <a:latin typeface="Aptos Narrow" panose="020B0004020202020204" pitchFamily="34" charset="0"/>
                <a:cs typeface="Arial"/>
              </a:rPr>
              <a:t>Correct PE uniform – no cycling shorts, no earrings, navy bottoms, navy/white top</a:t>
            </a:r>
          </a:p>
          <a:p>
            <a:pPr marL="457200" indent="-457200" algn="just"/>
            <a:r>
              <a:rPr lang="en-GB" dirty="0">
                <a:latin typeface="Aptos Narrow" panose="020B0004020202020204" pitchFamily="34" charset="0"/>
                <a:cs typeface="Arial"/>
              </a:rPr>
              <a:t>Correct normal uniform and shoes with long hair tied up</a:t>
            </a:r>
            <a:endParaRPr lang="en-US" dirty="0">
              <a:latin typeface="Aptos Narrow" panose="020B0004020202020204" pitchFamily="34" charset="0"/>
              <a:cs typeface="Arial"/>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81A725A4-A449-FBD8-2BA0-BCB03040EC0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4B4D7C41-9E7C-0F73-A2AF-E06DFD3A1382}"/>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Equipment</a:t>
            </a:r>
          </a:p>
        </p:txBody>
      </p:sp>
      <p:pic>
        <p:nvPicPr>
          <p:cNvPr id="4" name="Picture 3">
            <a:extLst>
              <a:ext uri="{FF2B5EF4-FFF2-40B4-BE49-F238E27FC236}">
                <a16:creationId xmlns:a16="http://schemas.microsoft.com/office/drawing/2014/main" id="{8C9F6301-0254-D64A-7710-5E9F8BF2CA7E}"/>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662442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7981A-7FC9-3B31-1219-23BF0187789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B82D3-80F7-5829-DAE9-8E14B6C6A76B}"/>
              </a:ext>
            </a:extLst>
          </p:cNvPr>
          <p:cNvSpPr>
            <a:spLocks noGrp="1"/>
          </p:cNvSpPr>
          <p:nvPr>
            <p:ph idx="1"/>
          </p:nvPr>
        </p:nvSpPr>
        <p:spPr>
          <a:xfrm>
            <a:off x="1475872" y="1778501"/>
            <a:ext cx="9319445" cy="4351338"/>
          </a:xfrm>
        </p:spPr>
        <p:txBody>
          <a:bodyPr vert="horz" lIns="91440" tIns="45720" rIns="91440" bIns="45720" rtlCol="0" anchor="t">
            <a:normAutofit/>
          </a:bodyPr>
          <a:lstStyle/>
          <a:p>
            <a:pPr lvl="1"/>
            <a:r>
              <a:rPr lang="en-GB" sz="3000" dirty="0">
                <a:latin typeface="Sylexiad Sans Spaced Med" panose="02000506040000020004" pitchFamily="50" charset="0"/>
              </a:rPr>
              <a:t>Key Stage 1 Nativity performances :</a:t>
            </a:r>
          </a:p>
          <a:p>
            <a:pPr marL="457200" lvl="1" indent="0">
              <a:buNone/>
            </a:pPr>
            <a:r>
              <a:rPr lang="en-GB" sz="3000" dirty="0">
                <a:latin typeface="Sylexiad Sans Spaced Med" panose="02000506040000020004" pitchFamily="50" charset="0"/>
              </a:rPr>
              <a:t>Dress rehearsal to school - Tuesday 8</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December</a:t>
            </a:r>
          </a:p>
          <a:p>
            <a:pPr marL="457200" lvl="1" indent="0">
              <a:buNone/>
            </a:pPr>
            <a:r>
              <a:rPr lang="en-GB" sz="3000" dirty="0">
                <a:latin typeface="Sylexiad Sans Spaced Med" panose="02000506040000020004" pitchFamily="50" charset="0"/>
              </a:rPr>
              <a:t>Matinee to adults – Wednesday 9</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December 2:00 – 3:00</a:t>
            </a:r>
          </a:p>
          <a:p>
            <a:pPr marL="457200" lvl="1" indent="0">
              <a:buNone/>
            </a:pPr>
            <a:r>
              <a:rPr lang="en-GB" sz="3000" dirty="0">
                <a:latin typeface="Sylexiad Sans Spaced Med" panose="02000506040000020004" pitchFamily="50" charset="0"/>
              </a:rPr>
              <a:t>Evening performance – Thursday 10</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December 5:00 – 6:00</a:t>
            </a:r>
          </a:p>
          <a:p>
            <a:pPr lvl="1"/>
            <a:endParaRPr lang="en-GB" sz="3000" dirty="0">
              <a:latin typeface="Sylexiad Sans Spaced Med" panose="02000506040000020004" pitchFamily="50" charset="0"/>
            </a:endParaRPr>
          </a:p>
          <a:p>
            <a:pPr lvl="1"/>
            <a:r>
              <a:rPr lang="en-GB" sz="3000" dirty="0">
                <a:latin typeface="Sylexiad Sans Spaced Med" panose="02000506040000020004" pitchFamily="50" charset="0"/>
              </a:rPr>
              <a:t>Science trip to Amersham Field Studies Centre, Friday 16</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April 2027</a:t>
            </a:r>
          </a:p>
          <a:p>
            <a:pPr marL="457200" lvl="1" indent="0">
              <a:buNone/>
            </a:pPr>
            <a:endParaRPr lang="en-GB" sz="3000" dirty="0">
              <a:latin typeface="Sylexiad Sans Spaced Med" panose="02000506040000020004" pitchFamily="50"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FB15389-AC27-45D2-C4AA-BDA3BA617174}"/>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11A4C28-D90D-8871-4C65-805A7533E1B6}"/>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School Trips/Days</a:t>
            </a:r>
          </a:p>
        </p:txBody>
      </p:sp>
      <p:pic>
        <p:nvPicPr>
          <p:cNvPr id="4" name="Picture 3">
            <a:extLst>
              <a:ext uri="{FF2B5EF4-FFF2-40B4-BE49-F238E27FC236}">
                <a16:creationId xmlns:a16="http://schemas.microsoft.com/office/drawing/2014/main" id="{6D0F03F8-56F5-FD61-491D-C6A8BE6DB65C}"/>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469284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FE07B-4C88-D30F-392B-BA17AF6CA06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8D9FDE-28B8-8DDE-37B2-AF09386BFC8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D6C7B46F-3040-FD98-A44A-388A2F4BEA14}"/>
              </a:ext>
            </a:extLst>
          </p:cNvPr>
          <p:cNvSpPr txBox="1">
            <a:spLocks/>
          </p:cNvSpPr>
          <p:nvPr/>
        </p:nvSpPr>
        <p:spPr>
          <a:xfrm>
            <a:off x="1472727" y="290745"/>
            <a:ext cx="9322591" cy="878342"/>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Medical Tracker</a:t>
            </a:r>
          </a:p>
        </p:txBody>
      </p:sp>
      <p:pic>
        <p:nvPicPr>
          <p:cNvPr id="4" name="Picture 3">
            <a:extLst>
              <a:ext uri="{FF2B5EF4-FFF2-40B4-BE49-F238E27FC236}">
                <a16:creationId xmlns:a16="http://schemas.microsoft.com/office/drawing/2014/main" id="{A543E3D9-96E0-6DEF-333B-CFAC75603A89}"/>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9" name="Picture 8">
            <a:extLst>
              <a:ext uri="{FF2B5EF4-FFF2-40B4-BE49-F238E27FC236}">
                <a16:creationId xmlns:a16="http://schemas.microsoft.com/office/drawing/2014/main" id="{C0EF465D-2607-1548-7B5D-8AC5EC78A1A1}"/>
              </a:ext>
            </a:extLst>
          </p:cNvPr>
          <p:cNvPicPr>
            <a:picLocks noChangeAspect="1"/>
          </p:cNvPicPr>
          <p:nvPr/>
        </p:nvPicPr>
        <p:blipFill>
          <a:blip r:embed="rId3"/>
          <a:stretch>
            <a:fillRect/>
          </a:stretch>
        </p:blipFill>
        <p:spPr>
          <a:xfrm>
            <a:off x="1450057" y="1309455"/>
            <a:ext cx="9336578" cy="5257800"/>
          </a:xfrm>
          <a:prstGeom prst="rect">
            <a:avLst/>
          </a:prstGeom>
        </p:spPr>
      </p:pic>
    </p:spTree>
    <p:extLst>
      <p:ext uri="{BB962C8B-B14F-4D97-AF65-F5344CB8AC3E}">
        <p14:creationId xmlns:p14="http://schemas.microsoft.com/office/powerpoint/2010/main" val="3611034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AC6E-D3EF-6E32-DBE4-4C948F3AAC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E4B70-DCAD-E5AB-98EB-0EA0C8297C66}"/>
              </a:ext>
            </a:extLst>
          </p:cNvPr>
          <p:cNvSpPr>
            <a:spLocks noGrp="1"/>
          </p:cNvSpPr>
          <p:nvPr>
            <p:ph idx="1"/>
          </p:nvPr>
        </p:nvSpPr>
        <p:spPr>
          <a:xfrm>
            <a:off x="1475872" y="1508033"/>
            <a:ext cx="9319445" cy="5183280"/>
          </a:xfrm>
        </p:spPr>
        <p:txBody>
          <a:bodyPr vert="horz" lIns="91440" tIns="45720" rIns="91440" bIns="45720" rtlCol="0" anchor="t">
            <a:normAutofit/>
          </a:bodyPr>
          <a:lstStyle/>
          <a:p>
            <a:pPr fontAlgn="t"/>
            <a:r>
              <a:rPr lang="en-GB" sz="3200" dirty="0">
                <a:latin typeface="Sylexiad Sans Spaced Med" panose="02000506040000020004" pitchFamily="50" charset="0"/>
              </a:rPr>
              <a:t>QR codes - invitation</a:t>
            </a:r>
          </a:p>
          <a:p>
            <a:pPr fontAlgn="t"/>
            <a:r>
              <a:rPr lang="en-GB" sz="3200" dirty="0">
                <a:latin typeface="Sylexiad Sans Spaced Med" panose="02000506040000020004" pitchFamily="50" charset="0"/>
              </a:rPr>
              <a:t>Can see the dojos your child receives in school</a:t>
            </a:r>
          </a:p>
          <a:p>
            <a:pPr fontAlgn="t"/>
            <a:r>
              <a:rPr lang="en-GB" sz="3200" dirty="0">
                <a:latin typeface="Sylexiad Sans Spaced Med" panose="02000506040000020004" pitchFamily="50" charset="0"/>
              </a:rPr>
              <a:t>Communication = Teachers </a:t>
            </a:r>
            <a:r>
              <a:rPr lang="en-GB" sz="3200" dirty="0">
                <a:latin typeface="Sylexiad Sans Spaced Med" panose="02000506040000020004" pitchFamily="50" charset="0"/>
                <a:sym typeface="Wingdings" panose="05000000000000000000" pitchFamily="2" charset="2"/>
              </a:rPr>
              <a:t> Parents</a:t>
            </a:r>
          </a:p>
          <a:p>
            <a:pPr fontAlgn="t"/>
            <a:r>
              <a:rPr lang="en-GB" sz="3200" dirty="0">
                <a:latin typeface="Sylexiad Sans Spaced Med" panose="02000506040000020004" pitchFamily="50" charset="0"/>
                <a:sym typeface="Wingdings" panose="05000000000000000000" pitchFamily="2" charset="2"/>
              </a:rPr>
              <a:t>Communication regarding Enhanced Learning</a:t>
            </a:r>
          </a:p>
          <a:p>
            <a:pPr fontAlgn="t"/>
            <a:r>
              <a:rPr lang="en-GB" sz="3200" dirty="0">
                <a:latin typeface="Sylexiad Sans Spaced Med" panose="02000506040000020004" pitchFamily="50" charset="0"/>
                <a:sym typeface="Wingdings" panose="05000000000000000000" pitchFamily="2" charset="2"/>
              </a:rPr>
              <a:t>Could also be about:</a:t>
            </a:r>
          </a:p>
          <a:p>
            <a:pPr lvl="1" fontAlgn="t"/>
            <a:r>
              <a:rPr lang="en-GB" sz="2800" dirty="0">
                <a:latin typeface="Sylexiad Sans Spaced Med" panose="02000506040000020004" pitchFamily="50" charset="0"/>
                <a:sym typeface="Wingdings" panose="05000000000000000000" pitchFamily="2" charset="2"/>
              </a:rPr>
              <a:t>Ad hoc Enhanced Learning Tasks</a:t>
            </a:r>
          </a:p>
          <a:p>
            <a:pPr lvl="1" fontAlgn="t"/>
            <a:r>
              <a:rPr lang="en-GB" sz="2800" dirty="0">
                <a:latin typeface="Sylexiad Sans Spaced Med" panose="02000506040000020004" pitchFamily="50" charset="0"/>
                <a:sym typeface="Wingdings" panose="05000000000000000000" pitchFamily="2" charset="2"/>
              </a:rPr>
              <a:t>Change of PE day</a:t>
            </a:r>
          </a:p>
          <a:p>
            <a:pPr lvl="1" fontAlgn="t"/>
            <a:r>
              <a:rPr lang="en-GB" sz="2800" dirty="0">
                <a:latin typeface="Sylexiad Sans Spaced Med" panose="02000506040000020004" pitchFamily="50" charset="0"/>
                <a:sym typeface="Wingdings" panose="05000000000000000000" pitchFamily="2" charset="2"/>
              </a:rPr>
              <a:t>Resources required for DT</a:t>
            </a:r>
          </a:p>
          <a:p>
            <a:pPr lvl="1" fontAlgn="t"/>
            <a:r>
              <a:rPr lang="en-GB" sz="2800" dirty="0">
                <a:latin typeface="Sylexiad Sans Spaced Med" panose="02000506040000020004" pitchFamily="50" charset="0"/>
                <a:sym typeface="Wingdings" panose="05000000000000000000" pitchFamily="2" charset="2"/>
              </a:rPr>
              <a:t>Request for glue sticks etc</a:t>
            </a:r>
          </a:p>
        </p:txBody>
      </p:sp>
      <p:pic>
        <p:nvPicPr>
          <p:cNvPr id="6" name="Picture 5">
            <a:extLst>
              <a:ext uri="{FF2B5EF4-FFF2-40B4-BE49-F238E27FC236}">
                <a16:creationId xmlns:a16="http://schemas.microsoft.com/office/drawing/2014/main" id="{32AB7EDC-70BA-17A3-D704-58FBB4EF8C7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80CC09D5-5FD3-CF1B-9B32-5AF80EF58DD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 – Class Dojo</a:t>
            </a:r>
          </a:p>
        </p:txBody>
      </p:sp>
      <p:pic>
        <p:nvPicPr>
          <p:cNvPr id="4" name="Picture 3">
            <a:extLst>
              <a:ext uri="{FF2B5EF4-FFF2-40B4-BE49-F238E27FC236}">
                <a16:creationId xmlns:a16="http://schemas.microsoft.com/office/drawing/2014/main" id="{48431814-D87F-A375-A2A9-BCDF80E71D3F}"/>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2" name="Picture 1" descr="ClassDojo Logo, symbol, meaning, history, PNG, brand - One For All">
            <a:extLst>
              <a:ext uri="{FF2B5EF4-FFF2-40B4-BE49-F238E27FC236}">
                <a16:creationId xmlns:a16="http://schemas.microsoft.com/office/drawing/2014/main" id="{B841E32F-BD07-5622-D226-4544308FB323}"/>
              </a:ext>
            </a:extLst>
          </p:cNvPr>
          <p:cNvPicPr>
            <a:picLocks noChangeAspect="1"/>
          </p:cNvPicPr>
          <p:nvPr/>
        </p:nvPicPr>
        <p:blipFill>
          <a:blip r:embed="rId3"/>
          <a:stretch>
            <a:fillRect/>
          </a:stretch>
        </p:blipFill>
        <p:spPr>
          <a:xfrm>
            <a:off x="7628929" y="3732418"/>
            <a:ext cx="5260258" cy="2958895"/>
          </a:xfrm>
          <a:prstGeom prst="rect">
            <a:avLst/>
          </a:prstGeom>
        </p:spPr>
      </p:pic>
    </p:spTree>
    <p:extLst>
      <p:ext uri="{BB962C8B-B14F-4D97-AF65-F5344CB8AC3E}">
        <p14:creationId xmlns:p14="http://schemas.microsoft.com/office/powerpoint/2010/main" val="220383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150521" y="1459832"/>
            <a:ext cx="10223332" cy="5262979"/>
          </a:xfrm>
          <a:prstGeom prst="rect">
            <a:avLst/>
          </a:prstGeom>
          <a:noFill/>
        </p:spPr>
        <p:txBody>
          <a:bodyPr wrap="square">
            <a:spAutoFit/>
          </a:bodyPr>
          <a:lstStyle/>
          <a:p>
            <a:r>
              <a:rPr lang="en-GB" sz="2400" dirty="0">
                <a:latin typeface="Sylexiad Sans Spaced Med" panose="02000506040000020004" pitchFamily="50" charset="0"/>
              </a:rPr>
              <a:t>From September 2026, new allergy safety requirements come into effect for schools in England. These are often referred to as Benedict’s Law, introduced following the tragic death of Benedict Blythe</a:t>
            </a:r>
            <a:r>
              <a:rPr lang="en-GB" sz="2400">
                <a:latin typeface="Sylexiad Sans Spaced Med" panose="02000506040000020004" pitchFamily="50" charset="0"/>
              </a:rPr>
              <a:t>. </a:t>
            </a:r>
            <a:endParaRPr lang="en-GB" sz="2400" dirty="0">
              <a:latin typeface="Sylexiad Sans Spaced Med" panose="02000506040000020004" pitchFamily="50" charset="0"/>
            </a:endParaRPr>
          </a:p>
          <a:p>
            <a:r>
              <a:rPr lang="en-GB" sz="2400" dirty="0">
                <a:latin typeface="Sylexiad Sans Spaced Med" panose="02000506040000020004" pitchFamily="50" charset="0"/>
              </a:rPr>
              <a:t>At St Paul’s, we are committed to keeping all children with allergies safe, included and able to participate fully in school life.</a:t>
            </a:r>
          </a:p>
          <a:p>
            <a:endParaRPr lang="en-GB" sz="2400" dirty="0">
              <a:latin typeface="Sylexiad Sans Spaced Med" panose="02000506040000020004" pitchFamily="50" charset="0"/>
            </a:endParaRPr>
          </a:p>
          <a:p>
            <a:r>
              <a:rPr lang="en-GB" sz="2400" b="1" dirty="0">
                <a:latin typeface="Sylexiad Sans Spaced Med" panose="02000506040000020004" pitchFamily="50" charset="0"/>
              </a:rPr>
              <a:t>As part of our allergy safety arrangements, we will:</a:t>
            </a:r>
          </a:p>
          <a:p>
            <a:r>
              <a:rPr lang="en-GB" sz="2400" dirty="0">
                <a:latin typeface="Sylexiad Sans Spaced Med" panose="02000506040000020004" pitchFamily="50" charset="0"/>
              </a:rPr>
              <a:t>• Have a dedicated Whole-School Allergy Safety Policy.</a:t>
            </a:r>
          </a:p>
          <a:p>
            <a:r>
              <a:rPr lang="en-GB" sz="2400" dirty="0">
                <a:latin typeface="Sylexiad Sans Spaced Med" panose="02000506040000020004" pitchFamily="50" charset="0"/>
              </a:rPr>
              <a:t>• Ensure all staff receive allergy awareness and emergency response training.</a:t>
            </a:r>
          </a:p>
          <a:p>
            <a:r>
              <a:rPr lang="en-GB" sz="2400" dirty="0">
                <a:latin typeface="Sylexiad Sans Spaced Med" panose="02000506040000020004" pitchFamily="50" charset="0"/>
              </a:rPr>
              <a:t>• Have spare, in-date adrenaline auto-injectors available for emergencies.</a:t>
            </a:r>
          </a:p>
          <a:p>
            <a:r>
              <a:rPr lang="en-GB" sz="2400" dirty="0">
                <a:latin typeface="Sylexiad Sans Spaced Med" panose="02000506040000020004" pitchFamily="50" charset="0"/>
              </a:rPr>
              <a:t>• Ensure children with significant allergies have appropriate Individual Healthcare Plans.</a:t>
            </a:r>
          </a:p>
          <a:p>
            <a:r>
              <a:rPr lang="en-GB" sz="2400" dirty="0">
                <a:latin typeface="Sylexiad Sans Spaced Med" panose="02000506040000020004" pitchFamily="50" charset="0"/>
              </a:rPr>
              <a:t>• Make sure relevant allergy information is safely available to staff who need it.</a:t>
            </a:r>
          </a:p>
          <a:p>
            <a:r>
              <a:rPr lang="en-GB" sz="2400" dirty="0">
                <a:latin typeface="Sylexiad Sans Spaced Med" panose="02000506040000020004" pitchFamily="50" charset="0"/>
              </a:rPr>
              <a:t>• Review and learn from any serious allergic reactions or near misses.</a:t>
            </a:r>
          </a:p>
        </p:txBody>
      </p:sp>
    </p:spTree>
    <p:extLst>
      <p:ext uri="{BB962C8B-B14F-4D97-AF65-F5344CB8AC3E}">
        <p14:creationId xmlns:p14="http://schemas.microsoft.com/office/powerpoint/2010/main" val="3872594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295983" y="1459832"/>
            <a:ext cx="9613732" cy="4493538"/>
          </a:xfrm>
          <a:prstGeom prst="rect">
            <a:avLst/>
          </a:prstGeom>
          <a:noFill/>
        </p:spPr>
        <p:txBody>
          <a:bodyPr wrap="square">
            <a:spAutoFit/>
          </a:bodyPr>
          <a:lstStyle/>
          <a:p>
            <a:r>
              <a:rPr lang="en-GB" sz="2600" b="1" dirty="0">
                <a:latin typeface="Sylexiad Sans Spaced Med" panose="02000506040000020004" pitchFamily="50" charset="0"/>
              </a:rPr>
              <a:t>What we ask from parents:</a:t>
            </a:r>
          </a:p>
          <a:p>
            <a:r>
              <a:rPr lang="en-GB" sz="2600" dirty="0">
                <a:latin typeface="Sylexiad Sans Spaced Med" panose="02000506040000020004" pitchFamily="50" charset="0"/>
              </a:rPr>
              <a:t>Please ensure that the school is informed about any diagnosed allergy and that your child's medical information and emergency medication are kept up to date.</a:t>
            </a:r>
          </a:p>
          <a:p>
            <a:r>
              <a:rPr lang="en-GB" sz="2600" dirty="0">
                <a:latin typeface="Sylexiad Sans Spaced Med" panose="02000506040000020004" pitchFamily="50" charset="0"/>
              </a:rPr>
              <a:t>Where your child has been prescribed adrenaline auto-injectors, please ensure the school has the medication it requires and that it is </a:t>
            </a:r>
            <a:r>
              <a:rPr lang="en-GB" sz="2600" b="1" dirty="0">
                <a:latin typeface="Sylexiad Sans Spaced Med" panose="02000506040000020004" pitchFamily="50" charset="0"/>
              </a:rPr>
              <a:t>in date and clearly labelled</a:t>
            </a:r>
            <a:r>
              <a:rPr lang="en-GB" sz="2600" dirty="0">
                <a:latin typeface="Sylexiad Sans Spaced Med" panose="02000506040000020004" pitchFamily="50" charset="0"/>
              </a:rPr>
              <a:t>. </a:t>
            </a:r>
          </a:p>
          <a:p>
            <a:r>
              <a:rPr lang="en-GB" sz="2600" b="1" dirty="0">
                <a:latin typeface="Sylexiad Sans Spaced Med" panose="02000506040000020004" pitchFamily="50" charset="0"/>
              </a:rPr>
              <a:t>What we ask from your children:</a:t>
            </a:r>
          </a:p>
          <a:p>
            <a:r>
              <a:rPr lang="en-GB" sz="2600" dirty="0">
                <a:latin typeface="Sylexiad Sans Spaced Med" panose="02000506040000020004" pitchFamily="50" charset="0"/>
              </a:rPr>
              <a:t>They do not share their food</a:t>
            </a:r>
          </a:p>
          <a:p>
            <a:r>
              <a:rPr lang="en-GB" sz="2600" dirty="0">
                <a:latin typeface="Sylexiad Sans Spaced Med" panose="02000506040000020004" pitchFamily="50" charset="0"/>
              </a:rPr>
              <a:t>They tell an adult if they are feeling unwell during or after their lunch</a:t>
            </a:r>
          </a:p>
        </p:txBody>
      </p:sp>
      <p:sp>
        <p:nvSpPr>
          <p:cNvPr id="3" name="TextBox 2">
            <a:extLst>
              <a:ext uri="{FF2B5EF4-FFF2-40B4-BE49-F238E27FC236}">
                <a16:creationId xmlns:a16="http://schemas.microsoft.com/office/drawing/2014/main" id="{68653A5A-54ED-5F65-838D-A43B632EE099}"/>
              </a:ext>
            </a:extLst>
          </p:cNvPr>
          <p:cNvSpPr txBox="1"/>
          <p:nvPr/>
        </p:nvSpPr>
        <p:spPr>
          <a:xfrm>
            <a:off x="0" y="5953370"/>
            <a:ext cx="12192000" cy="892552"/>
          </a:xfrm>
          <a:prstGeom prst="rect">
            <a:avLst/>
          </a:prstGeom>
          <a:noFill/>
        </p:spPr>
        <p:txBody>
          <a:bodyPr wrap="square">
            <a:spAutoFit/>
          </a:bodyPr>
          <a:lstStyle/>
          <a:p>
            <a:pPr algn="ctr"/>
            <a:r>
              <a:rPr lang="en-GB" sz="2600" b="1" dirty="0">
                <a:latin typeface="Sylexiad Sans Spaced Med" panose="02000506040000020004" pitchFamily="50" charset="0"/>
              </a:rPr>
              <a:t>Thank you for helping us make St Paul’s a safe and inclusive environment for every child.</a:t>
            </a:r>
          </a:p>
        </p:txBody>
      </p:sp>
    </p:spTree>
    <p:extLst>
      <p:ext uri="{BB962C8B-B14F-4D97-AF65-F5344CB8AC3E}">
        <p14:creationId xmlns:p14="http://schemas.microsoft.com/office/powerpoint/2010/main" val="2480835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A758-198F-C333-7CBE-A15897F2455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B695-BC0E-BED3-6676-A4D15B1FB4A6}"/>
              </a:ext>
            </a:extLst>
          </p:cNvPr>
          <p:cNvSpPr>
            <a:spLocks noGrp="1"/>
          </p:cNvSpPr>
          <p:nvPr>
            <p:ph idx="1"/>
          </p:nvPr>
        </p:nvSpPr>
        <p:spPr>
          <a:xfrm>
            <a:off x="1475872" y="1508033"/>
            <a:ext cx="9319445" cy="5183280"/>
          </a:xfrm>
        </p:spPr>
        <p:txBody>
          <a:bodyPr vert="horz" lIns="91440" tIns="45720" rIns="91440" bIns="45720" rtlCol="0" anchor="t">
            <a:normAutofit lnSpcReduction="10000"/>
          </a:bodyPr>
          <a:lstStyle/>
          <a:p>
            <a:pPr marL="0" indent="0" fontAlgn="t">
              <a:buNone/>
            </a:pPr>
            <a:r>
              <a:rPr lang="en-GB" sz="3200" b="1" dirty="0">
                <a:latin typeface="Sylexiad Sans Spaced Med" panose="02000506040000020004" pitchFamily="50" charset="0"/>
              </a:rPr>
              <a:t>Reading</a:t>
            </a:r>
            <a:r>
              <a:rPr lang="en-GB" sz="3200" dirty="0">
                <a:latin typeface="Sylexiad Sans Spaced Med" panose="02000506040000020004" pitchFamily="50" charset="0"/>
              </a:rPr>
              <a:t> </a:t>
            </a:r>
          </a:p>
          <a:p>
            <a:pPr fontAlgn="t"/>
            <a:r>
              <a:rPr lang="en-GB" dirty="0">
                <a:latin typeface="Sylexiad Sans Spaced Med" panose="02000506040000020004" pitchFamily="50" charset="0"/>
              </a:rPr>
              <a:t>Regular reading and discussion of a text with an adult. This should be logged in their Reading Record Books.</a:t>
            </a:r>
          </a:p>
          <a:p>
            <a:pPr fontAlgn="t"/>
            <a:r>
              <a:rPr lang="en-GB" dirty="0">
                <a:latin typeface="Sylexiad Sans Spaced Med" panose="02000506040000020004" pitchFamily="50" charset="0"/>
              </a:rPr>
              <a:t>Read 3 times per week.</a:t>
            </a:r>
          </a:p>
          <a:p>
            <a:pPr marL="0" indent="0" fontAlgn="t">
              <a:buNone/>
            </a:pPr>
            <a:r>
              <a:rPr lang="en-GB" sz="3200" b="1" dirty="0">
                <a:latin typeface="Sylexiad Sans Spaced Med" panose="02000506040000020004" pitchFamily="50" charset="0"/>
              </a:rPr>
              <a:t>Spellings</a:t>
            </a:r>
          </a:p>
          <a:p>
            <a:pPr marL="0" indent="0" fontAlgn="t">
              <a:buNone/>
            </a:pPr>
            <a:r>
              <a:rPr lang="en-GB" dirty="0">
                <a:latin typeface="Sylexiad Sans Spaced Med" panose="02000506040000020004" pitchFamily="50" charset="0"/>
              </a:rPr>
              <a:t>Spellings linked to the phonic sound for the week will be uploaded every Monday.  These will not be tested but please encourage your child to look at them and become familiar with them.</a:t>
            </a:r>
          </a:p>
          <a:p>
            <a:pPr marL="0" indent="0" fontAlgn="t">
              <a:buNone/>
            </a:pPr>
            <a:r>
              <a:rPr lang="en-GB" b="1" dirty="0">
                <a:latin typeface="Sylexiad Sans Spaced Med" panose="02000506040000020004" pitchFamily="50" charset="0"/>
              </a:rPr>
              <a:t>Maths</a:t>
            </a:r>
          </a:p>
          <a:p>
            <a:pPr marL="0" indent="0" fontAlgn="t">
              <a:buNone/>
            </a:pPr>
            <a:r>
              <a:rPr lang="en-GB" dirty="0">
                <a:latin typeface="Sylexiad Sans Spaced Med" panose="02000506040000020004" pitchFamily="50" charset="0"/>
              </a:rPr>
              <a:t>Continue with </a:t>
            </a:r>
            <a:r>
              <a:rPr lang="en-GB" dirty="0" err="1">
                <a:latin typeface="Sylexiad Sans Spaced Med" panose="02000506040000020004" pitchFamily="50" charset="0"/>
              </a:rPr>
              <a:t>Numbots</a:t>
            </a:r>
            <a:r>
              <a:rPr lang="en-GB" dirty="0">
                <a:latin typeface="Sylexiad Sans Spaced Med" panose="02000506040000020004" pitchFamily="50" charset="0"/>
              </a:rPr>
              <a:t> and learning times tables</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DF13D5A9-A966-B558-78FC-9ED8ECBDBCB5}"/>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367E21D-8D11-08A1-9674-FB934357972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Enhanced Learning</a:t>
            </a:r>
          </a:p>
        </p:txBody>
      </p:sp>
      <p:pic>
        <p:nvPicPr>
          <p:cNvPr id="4" name="Picture 3">
            <a:extLst>
              <a:ext uri="{FF2B5EF4-FFF2-40B4-BE49-F238E27FC236}">
                <a16:creationId xmlns:a16="http://schemas.microsoft.com/office/drawing/2014/main" id="{24A3A5B7-4CF6-30B2-DC33-0F1180132824}"/>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2616969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11BBF-8877-0F9C-3756-A1522C6DD3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3BAAD-70CE-C64A-ECB5-4B2EC450905C}"/>
              </a:ext>
            </a:extLst>
          </p:cNvPr>
          <p:cNvSpPr>
            <a:spLocks noGrp="1"/>
          </p:cNvSpPr>
          <p:nvPr>
            <p:ph idx="1"/>
          </p:nvPr>
        </p:nvSpPr>
        <p:spPr>
          <a:xfrm>
            <a:off x="2105138" y="1778501"/>
            <a:ext cx="9319445" cy="4912812"/>
          </a:xfrm>
        </p:spPr>
        <p:txBody>
          <a:bodyPr vert="horz" lIns="91440" tIns="45720" rIns="91440" bIns="45720" rtlCol="0" anchor="t">
            <a:normAutofit fontScale="70000" lnSpcReduction="20000"/>
          </a:bodyPr>
          <a:lstStyle/>
          <a:p>
            <a:pPr marL="0" indent="0" fontAlgn="t">
              <a:buNone/>
            </a:pPr>
            <a:r>
              <a:rPr lang="en-GB" sz="3200" dirty="0">
                <a:latin typeface="Sylexiad Sans Spaced Med" panose="02000506040000020004" pitchFamily="50" charset="0"/>
              </a:rPr>
              <a:t>The curriculum is available on the class page, so parents can see what their children are learning in school and find resources to support and reinforce this learning at home.</a:t>
            </a:r>
          </a:p>
          <a:p>
            <a:pPr marL="0" indent="0" fontAlgn="t">
              <a:buNone/>
            </a:pPr>
            <a:r>
              <a:rPr lang="en-GB" sz="3200" dirty="0">
                <a:latin typeface="Sylexiad Sans Spaced Med" panose="02000506040000020004" pitchFamily="50" charset="0"/>
              </a:rPr>
              <a:t>Some fantastic resources:</a:t>
            </a:r>
          </a:p>
          <a:p>
            <a:pPr fontAlgn="t"/>
            <a:r>
              <a:rPr lang="en-GB" sz="3200" b="1" dirty="0">
                <a:latin typeface="Sylexiad Sans Spaced Med" panose="02000506040000020004" pitchFamily="50" charset="0"/>
              </a:rPr>
              <a:t>Times Table Rockstars</a:t>
            </a:r>
          </a:p>
          <a:p>
            <a:pPr fontAlgn="t"/>
            <a:r>
              <a:rPr lang="en-GB" sz="3200" b="1" dirty="0">
                <a:latin typeface="Sylexiad Sans Spaced Med" panose="02000506040000020004" pitchFamily="50" charset="0"/>
              </a:rPr>
              <a:t>Hit the Button</a:t>
            </a:r>
          </a:p>
          <a:p>
            <a:pPr fontAlgn="t"/>
            <a:r>
              <a:rPr lang="en-GB" sz="3200" b="1" dirty="0">
                <a:latin typeface="Sylexiad Sans Spaced Med" panose="02000506040000020004" pitchFamily="50" charset="0"/>
              </a:rPr>
              <a:t>BBC Bitesize</a:t>
            </a:r>
            <a:endParaRPr lang="en-GB" sz="3200" dirty="0">
              <a:latin typeface="Sylexiad Sans Spaced Med" panose="02000506040000020004" pitchFamily="50" charset="0"/>
            </a:endParaRPr>
          </a:p>
          <a:p>
            <a:pPr fontAlgn="t"/>
            <a:r>
              <a:rPr lang="en-GB" sz="3200" b="1" dirty="0">
                <a:latin typeface="Sylexiad Sans Spaced Med" panose="02000506040000020004" pitchFamily="50" charset="0"/>
              </a:rPr>
              <a:t>Words for Life – National Literacy Trust</a:t>
            </a:r>
            <a:r>
              <a:rPr lang="en-GB" sz="3200" b="1" dirty="0">
                <a:solidFill>
                  <a:srgbClr val="002060"/>
                </a:solidFill>
                <a:latin typeface="Sylexiad Sans Spaced Med" panose="02000506040000020004" pitchFamily="50" charset="0"/>
              </a:rPr>
              <a:t> </a:t>
            </a:r>
            <a:r>
              <a:rPr lang="en-GB" sz="3200" dirty="0">
                <a:solidFill>
                  <a:srgbClr val="002060"/>
                </a:solidFill>
                <a:latin typeface="Sylexiad Sans Spaced Med" panose="02000506040000020004" pitchFamily="50" charset="0"/>
                <a:hlinkClick r:id="rId2"/>
              </a:rPr>
              <a:t>https://wordsforlife.org.uk</a:t>
            </a:r>
            <a:endParaRPr lang="en-GB" sz="3200" dirty="0">
              <a:solidFill>
                <a:srgbClr val="002060"/>
              </a:solidFill>
              <a:latin typeface="Sylexiad Sans Spaced Med" panose="02000506040000020004" pitchFamily="50" charset="0"/>
            </a:endParaRPr>
          </a:p>
          <a:p>
            <a:pPr lvl="1" fontAlgn="t"/>
            <a:r>
              <a:rPr lang="en-GB" sz="2800" dirty="0">
                <a:latin typeface="Sylexiad Sans Spaced Med" panose="02000506040000020004" pitchFamily="50" charset="0"/>
              </a:rPr>
              <a:t>This website offers age-specific activities to support children’s reading, writing and communication skills. Parents can find fun ideas for building vocabulary, improving writing, and fostering a lifelong love of reading.</a:t>
            </a:r>
          </a:p>
          <a:p>
            <a:pPr fontAlgn="t"/>
            <a:r>
              <a:rPr lang="en-GB" sz="3200" b="1" dirty="0">
                <a:latin typeface="Sylexiad Sans Spaced Med" panose="02000506040000020004" pitchFamily="50" charset="0"/>
              </a:rPr>
              <a:t>Family Maths Toolkit – National Numeracy </a:t>
            </a:r>
            <a:r>
              <a:rPr lang="en-GB" sz="3200" dirty="0">
                <a:solidFill>
                  <a:srgbClr val="002060"/>
                </a:solidFill>
                <a:latin typeface="Sylexiad Sans Spaced Med" panose="02000506040000020004" pitchFamily="50" charset="0"/>
                <a:hlinkClick r:id="rId3"/>
              </a:rPr>
              <a:t>https://www.nationalnumeracy.org.uk/family-maths-toolkit</a:t>
            </a:r>
            <a:endParaRPr lang="en-GB" sz="3200" dirty="0">
              <a:solidFill>
                <a:srgbClr val="002060"/>
              </a:solidFill>
              <a:latin typeface="Sylexiad Sans Spaced Med" panose="02000506040000020004" pitchFamily="50" charset="0"/>
            </a:endParaRPr>
          </a:p>
          <a:p>
            <a:pPr lvl="1" fontAlgn="t"/>
            <a:r>
              <a:rPr lang="en-GB" sz="2900" dirty="0">
                <a:latin typeface="Sylexiad Sans Spaced Med" panose="02000506040000020004" pitchFamily="50" charset="0"/>
              </a:rPr>
              <a:t>Fun games and activities</a:t>
            </a:r>
          </a:p>
          <a:p>
            <a:pPr lvl="1" fontAlgn="t"/>
            <a:r>
              <a:rPr lang="en-GB" sz="2900" dirty="0">
                <a:latin typeface="Sylexiad Sans Spaced Med" panose="02000506040000020004" pitchFamily="50" charset="0"/>
              </a:rPr>
              <a:t>Ideas for building maths confidence</a:t>
            </a:r>
          </a:p>
          <a:p>
            <a:pPr lvl="1" fontAlgn="t"/>
            <a:r>
              <a:rPr lang="en-GB" sz="2900" dirty="0">
                <a:latin typeface="Sylexiad Sans Spaced Med" panose="02000506040000020004" pitchFamily="50" charset="0"/>
              </a:rPr>
              <a:t>Simple ways to bring maths into everyday life</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0346CE0B-8B10-7A67-462F-F12E03535B8E}"/>
              </a:ext>
            </a:extLst>
          </p:cNvPr>
          <p:cNvPicPr>
            <a:picLocks noChangeAspect="1"/>
          </p:cNvPicPr>
          <p:nvPr/>
        </p:nvPicPr>
        <p:blipFill>
          <a:blip r:embed="rId4"/>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8822430-3373-2804-6DFE-39D83688C86D}"/>
              </a:ext>
            </a:extLst>
          </p:cNvPr>
          <p:cNvSpPr txBox="1">
            <a:spLocks/>
          </p:cNvSpPr>
          <p:nvPr/>
        </p:nvSpPr>
        <p:spPr>
          <a:xfrm>
            <a:off x="1475872" y="59243"/>
            <a:ext cx="9322591" cy="1341346"/>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0000A8"/>
                </a:solidFill>
                <a:latin typeface="Sylexiad Sans Spaced Med" panose="02000506040000020004" pitchFamily="50" charset="0"/>
              </a:rPr>
              <a:t>Useful resources to support learning at home</a:t>
            </a:r>
          </a:p>
        </p:txBody>
      </p:sp>
      <p:pic>
        <p:nvPicPr>
          <p:cNvPr id="4" name="Picture 3">
            <a:extLst>
              <a:ext uri="{FF2B5EF4-FFF2-40B4-BE49-F238E27FC236}">
                <a16:creationId xmlns:a16="http://schemas.microsoft.com/office/drawing/2014/main" id="{FF7B7AEB-D979-152E-8FFB-DE005FCFA7EE}"/>
              </a:ext>
            </a:extLst>
          </p:cNvPr>
          <p:cNvPicPr>
            <a:picLocks noChangeAspect="1"/>
          </p:cNvPicPr>
          <p:nvPr/>
        </p:nvPicPr>
        <p:blipFill>
          <a:blip r:embed="rId4"/>
          <a:srcRect l="370" r="88519"/>
          <a:stretch>
            <a:fillRect/>
          </a:stretch>
        </p:blipFill>
        <p:spPr>
          <a:xfrm>
            <a:off x="10840298" y="0"/>
            <a:ext cx="1351702" cy="1459832"/>
          </a:xfrm>
          <a:prstGeom prst="rect">
            <a:avLst/>
          </a:prstGeom>
        </p:spPr>
      </p:pic>
      <p:pic>
        <p:nvPicPr>
          <p:cNvPr id="8" name="Picture 7">
            <a:extLst>
              <a:ext uri="{FF2B5EF4-FFF2-40B4-BE49-F238E27FC236}">
                <a16:creationId xmlns:a16="http://schemas.microsoft.com/office/drawing/2014/main" id="{5DE14B94-96FD-E252-351E-BDF784D208E6}"/>
              </a:ext>
            </a:extLst>
          </p:cNvPr>
          <p:cNvPicPr>
            <a:picLocks noChangeAspect="1"/>
          </p:cNvPicPr>
          <p:nvPr/>
        </p:nvPicPr>
        <p:blipFill>
          <a:blip r:embed="rId5"/>
          <a:stretch>
            <a:fillRect/>
          </a:stretch>
        </p:blipFill>
        <p:spPr>
          <a:xfrm>
            <a:off x="171030" y="1450501"/>
            <a:ext cx="1933229" cy="5398168"/>
          </a:xfrm>
          <a:prstGeom prst="rect">
            <a:avLst/>
          </a:prstGeom>
        </p:spPr>
      </p:pic>
      <p:pic>
        <p:nvPicPr>
          <p:cNvPr id="5" name="Picture 4">
            <a:extLst>
              <a:ext uri="{FF2B5EF4-FFF2-40B4-BE49-F238E27FC236}">
                <a16:creationId xmlns:a16="http://schemas.microsoft.com/office/drawing/2014/main" id="{0B8D1D33-C962-4F46-B737-96FBE216607E}"/>
              </a:ext>
            </a:extLst>
          </p:cNvPr>
          <p:cNvPicPr>
            <a:picLocks noChangeAspect="1"/>
          </p:cNvPicPr>
          <p:nvPr/>
        </p:nvPicPr>
        <p:blipFill>
          <a:blip r:embed="rId6"/>
          <a:stretch>
            <a:fillRect/>
          </a:stretch>
        </p:blipFill>
        <p:spPr>
          <a:xfrm>
            <a:off x="170151" y="1509744"/>
            <a:ext cx="1867062" cy="3749365"/>
          </a:xfrm>
          <a:prstGeom prst="rect">
            <a:avLst/>
          </a:prstGeom>
        </p:spPr>
      </p:pic>
      <p:pic>
        <p:nvPicPr>
          <p:cNvPr id="10" name="Picture 9">
            <a:extLst>
              <a:ext uri="{FF2B5EF4-FFF2-40B4-BE49-F238E27FC236}">
                <a16:creationId xmlns:a16="http://schemas.microsoft.com/office/drawing/2014/main" id="{5C2E706A-0BF0-4459-ACEE-2953E2FACC85}"/>
              </a:ext>
            </a:extLst>
          </p:cNvPr>
          <p:cNvPicPr>
            <a:picLocks noChangeAspect="1"/>
          </p:cNvPicPr>
          <p:nvPr/>
        </p:nvPicPr>
        <p:blipFill>
          <a:blip r:embed="rId7"/>
          <a:stretch>
            <a:fillRect/>
          </a:stretch>
        </p:blipFill>
        <p:spPr>
          <a:xfrm>
            <a:off x="132048" y="5259109"/>
            <a:ext cx="1943268" cy="1760373"/>
          </a:xfrm>
          <a:prstGeom prst="rect">
            <a:avLst/>
          </a:prstGeom>
        </p:spPr>
      </p:pic>
    </p:spTree>
    <p:extLst>
      <p:ext uri="{BB962C8B-B14F-4D97-AF65-F5344CB8AC3E}">
        <p14:creationId xmlns:p14="http://schemas.microsoft.com/office/powerpoint/2010/main" val="1554052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BA9B-DF0A-9810-468B-DE970B6BAC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0F8B1A-DDED-8E68-4220-4A5486120607}"/>
              </a:ext>
            </a:extLst>
          </p:cNvPr>
          <p:cNvSpPr>
            <a:spLocks noGrp="1"/>
          </p:cNvSpPr>
          <p:nvPr>
            <p:ph idx="1"/>
          </p:nvPr>
        </p:nvSpPr>
        <p:spPr>
          <a:xfrm>
            <a:off x="1436277" y="1508033"/>
            <a:ext cx="9319445" cy="5383880"/>
          </a:xfrm>
        </p:spPr>
        <p:txBody>
          <a:bodyPr vert="horz" lIns="91440" tIns="45720" rIns="91440" bIns="45720" rtlCol="0" anchor="t">
            <a:normAutofit lnSpcReduction="10000"/>
          </a:bodyPr>
          <a:lstStyle/>
          <a:p>
            <a:r>
              <a:rPr lang="en-GB" sz="3200" dirty="0">
                <a:latin typeface="Sylexiad Sans Spaced Med" panose="02000506040000020004" pitchFamily="50" charset="0"/>
              </a:rPr>
              <a:t>Class Dojo – Teachers communicate to parents. Teachers will not respond to questions on Class Dojo.</a:t>
            </a:r>
          </a:p>
          <a:p>
            <a:r>
              <a:rPr lang="en-GB" sz="3200" dirty="0">
                <a:latin typeface="Sylexiad Sans Spaced Med" panose="02000506040000020004" pitchFamily="50" charset="0"/>
              </a:rPr>
              <a:t>In Year 2, we will look at the reading diaries every morning.  If there is a quick message for me please write it in there.</a:t>
            </a:r>
          </a:p>
          <a:p>
            <a:r>
              <a:rPr lang="en-GB" sz="3200" dirty="0">
                <a:latin typeface="Sylexiad Sans Spaced Med" panose="02000506040000020004" pitchFamily="50" charset="0"/>
              </a:rPr>
              <a:t>As much as possible, please reduce emails sent to the office.</a:t>
            </a:r>
          </a:p>
          <a:p>
            <a:r>
              <a:rPr lang="en-GB" sz="3200" dirty="0">
                <a:latin typeface="Sylexiad Sans Spaced Med" panose="02000506040000020004" pitchFamily="50" charset="0"/>
              </a:rPr>
              <a:t>If there are changes to pick-ups, please let us know via the office as soon as possible.</a:t>
            </a:r>
          </a:p>
          <a:p>
            <a:r>
              <a:rPr lang="en-GB" sz="3200" dirty="0">
                <a:latin typeface="Sylexiad Sans Spaced Med" panose="02000506040000020004" pitchFamily="50" charset="0"/>
              </a:rPr>
              <a:t>From January 2027, our school will be a smart phone free site!</a:t>
            </a:r>
          </a:p>
        </p:txBody>
      </p:sp>
      <p:pic>
        <p:nvPicPr>
          <p:cNvPr id="6" name="Picture 5">
            <a:extLst>
              <a:ext uri="{FF2B5EF4-FFF2-40B4-BE49-F238E27FC236}">
                <a16:creationId xmlns:a16="http://schemas.microsoft.com/office/drawing/2014/main" id="{98A06EDE-E36F-ADF7-0644-615C66B9BB59}"/>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8E95FA6-9030-C422-D6DA-7EB409E4721B}"/>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a:t>
            </a:r>
          </a:p>
        </p:txBody>
      </p:sp>
      <p:pic>
        <p:nvPicPr>
          <p:cNvPr id="4" name="Picture 3">
            <a:extLst>
              <a:ext uri="{FF2B5EF4-FFF2-40B4-BE49-F238E27FC236}">
                <a16:creationId xmlns:a16="http://schemas.microsoft.com/office/drawing/2014/main" id="{6A0532A3-613E-DEE8-5112-EDD0AA56E876}"/>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812146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75007-DE06-30E4-F4BD-904D419B994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D52F7-F03E-BE4B-A638-C91103A6BC67}"/>
              </a:ext>
            </a:extLst>
          </p:cNvPr>
          <p:cNvSpPr>
            <a:spLocks noGrp="1"/>
          </p:cNvSpPr>
          <p:nvPr>
            <p:ph idx="1"/>
          </p:nvPr>
        </p:nvSpPr>
        <p:spPr>
          <a:xfrm>
            <a:off x="1475872" y="1778501"/>
            <a:ext cx="9319445" cy="4351338"/>
          </a:xfrm>
        </p:spPr>
        <p:txBody>
          <a:bodyPr vert="horz" lIns="91440" tIns="45720" rIns="91440" bIns="45720" rtlCol="0" anchor="t">
            <a:normAutofit fontScale="77500" lnSpcReduction="20000"/>
          </a:bodyPr>
          <a:lstStyle/>
          <a:p>
            <a:r>
              <a:rPr lang="en-GB" dirty="0">
                <a:latin typeface="Sylexiad Sans Spaced Med" panose="02000506040000020004" pitchFamily="50" charset="0"/>
              </a:rPr>
              <a:t>Progress will be reported to you in Progress Charts, three points in the year. These will be sent home at Christmas, given to parents prior to the March parents’ evening and sent home with the final end of year report. </a:t>
            </a:r>
          </a:p>
          <a:p>
            <a:endParaRPr lang="en-GB" dirty="0">
              <a:latin typeface="Sylexiad Sans Spaced Med" panose="02000506040000020004" pitchFamily="50" charset="0"/>
            </a:endParaRPr>
          </a:p>
          <a:p>
            <a:r>
              <a:rPr lang="en-GB" dirty="0">
                <a:latin typeface="Sylexiad Sans Spaced Med" panose="02000506040000020004" pitchFamily="50" charset="0"/>
              </a:rPr>
              <a:t>Each child will receive a final end of year report which will celebrate your child’s personal achievements and summarise their progress and attainment. </a:t>
            </a:r>
          </a:p>
          <a:p>
            <a:endParaRPr lang="en-GB" dirty="0">
              <a:latin typeface="Sylexiad Sans Spaced Med" panose="02000506040000020004" pitchFamily="50" charset="0"/>
            </a:endParaRPr>
          </a:p>
          <a:p>
            <a:r>
              <a:rPr lang="en-GB" dirty="0">
                <a:latin typeface="Sylexiad Sans Spaced Med" panose="02000506040000020004" pitchFamily="50" charset="0"/>
              </a:rPr>
              <a:t>There will be three parents’ evenings/consultations throughout the year.</a:t>
            </a:r>
            <a:endParaRPr lang="en-GB" dirty="0">
              <a:solidFill>
                <a:srgbClr val="FF0000"/>
              </a:solidFill>
              <a:latin typeface="Sylexiad Sans Spaced Med" panose="02000506040000020004" pitchFamily="50" charset="0"/>
            </a:endParaRPr>
          </a:p>
          <a:p>
            <a:endParaRPr lang="en-GB" dirty="0">
              <a:latin typeface="Sylexiad Sans Spaced Med" panose="02000506040000020004" pitchFamily="50" charset="0"/>
            </a:endParaRPr>
          </a:p>
          <a:p>
            <a:r>
              <a:rPr lang="en-GB" dirty="0">
                <a:latin typeface="Sylexiad Sans Spaced Med" panose="02000506040000020004" pitchFamily="50" charset="0"/>
              </a:rPr>
              <a:t>The November meeting will have a pastoral focus, while the March meeting will provide an update on academic progress and attainment. Finally, the July optional meeting will be an opportunity to discuss your child’s overall progress across the entire year.</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B2C5D966-0732-386E-A28A-090E58409912}"/>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D7715AF-18EA-F821-FE9C-B47171ACEAF0}"/>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Assessment and Progress</a:t>
            </a:r>
          </a:p>
        </p:txBody>
      </p:sp>
      <p:pic>
        <p:nvPicPr>
          <p:cNvPr id="4" name="Picture 3">
            <a:extLst>
              <a:ext uri="{FF2B5EF4-FFF2-40B4-BE49-F238E27FC236}">
                <a16:creationId xmlns:a16="http://schemas.microsoft.com/office/drawing/2014/main" id="{D2415FF4-98CA-BE32-CB90-246C1C260CEF}"/>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989621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84720-B2AB-0380-2D98-AF41F2A6BD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DB7F61-078D-B914-7ACE-D62E8CD7D9DB}"/>
              </a:ext>
            </a:extLst>
          </p:cNvPr>
          <p:cNvPicPr>
            <a:picLocks noChangeAspect="1"/>
          </p:cNvPicPr>
          <p:nvPr/>
        </p:nvPicPr>
        <p:blipFill>
          <a:blip r:embed="rId2"/>
          <a:srcRect r="88519" b="4104"/>
          <a:stretch>
            <a:fillRect/>
          </a:stretch>
        </p:blipFill>
        <p:spPr>
          <a:xfrm>
            <a:off x="31065" y="0"/>
            <a:ext cx="1396682" cy="1399926"/>
          </a:xfrm>
          <a:prstGeom prst="rect">
            <a:avLst/>
          </a:prstGeom>
        </p:spPr>
      </p:pic>
      <p:sp>
        <p:nvSpPr>
          <p:cNvPr id="7" name="Title 1">
            <a:extLst>
              <a:ext uri="{FF2B5EF4-FFF2-40B4-BE49-F238E27FC236}">
                <a16:creationId xmlns:a16="http://schemas.microsoft.com/office/drawing/2014/main" id="{3138850F-9E12-3A02-D8D1-4FAC509B069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solidFill>
                  <a:srgbClr val="0000A8"/>
                </a:solidFill>
                <a:latin typeface="Sylexiad Sans Spaced Med" panose="02000506040000020004" pitchFamily="50" charset="0"/>
              </a:rPr>
              <a:t>Special Educational Needs and Disabilities (SEND) at St Paul’s</a:t>
            </a:r>
          </a:p>
        </p:txBody>
      </p:sp>
      <p:pic>
        <p:nvPicPr>
          <p:cNvPr id="4" name="Picture 3">
            <a:extLst>
              <a:ext uri="{FF2B5EF4-FFF2-40B4-BE49-F238E27FC236}">
                <a16:creationId xmlns:a16="http://schemas.microsoft.com/office/drawing/2014/main" id="{FA7D3166-DECB-991D-B6EC-DEEC6B35650D}"/>
              </a:ext>
            </a:extLst>
          </p:cNvPr>
          <p:cNvPicPr>
            <a:picLocks noChangeAspect="1"/>
          </p:cNvPicPr>
          <p:nvPr/>
        </p:nvPicPr>
        <p:blipFill>
          <a:blip r:embed="rId2"/>
          <a:srcRect l="370" r="88519" b="4104"/>
          <a:stretch>
            <a:fillRect/>
          </a:stretch>
        </p:blipFill>
        <p:spPr>
          <a:xfrm>
            <a:off x="10840298" y="0"/>
            <a:ext cx="1351702" cy="1399927"/>
          </a:xfrm>
          <a:prstGeom prst="rect">
            <a:avLst/>
          </a:prstGeom>
        </p:spPr>
      </p:pic>
      <p:pic>
        <p:nvPicPr>
          <p:cNvPr id="9" name="Picture 8">
            <a:extLst>
              <a:ext uri="{FF2B5EF4-FFF2-40B4-BE49-F238E27FC236}">
                <a16:creationId xmlns:a16="http://schemas.microsoft.com/office/drawing/2014/main" id="{B76DDEED-A76A-67F4-842B-4EFEDE434A16}"/>
              </a:ext>
            </a:extLst>
          </p:cNvPr>
          <p:cNvPicPr>
            <a:picLocks noChangeAspect="1"/>
          </p:cNvPicPr>
          <p:nvPr/>
        </p:nvPicPr>
        <p:blipFill>
          <a:blip r:embed="rId3"/>
          <a:srcRect t="8786"/>
          <a:stretch>
            <a:fillRect/>
          </a:stretch>
        </p:blipFill>
        <p:spPr>
          <a:xfrm>
            <a:off x="704944" y="1399927"/>
            <a:ext cx="10782112" cy="5458073"/>
          </a:xfrm>
          <a:prstGeom prst="rect">
            <a:avLst/>
          </a:prstGeom>
        </p:spPr>
      </p:pic>
    </p:spTree>
    <p:extLst>
      <p:ext uri="{BB962C8B-B14F-4D97-AF65-F5344CB8AC3E}">
        <p14:creationId xmlns:p14="http://schemas.microsoft.com/office/powerpoint/2010/main" val="412449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5A9B3-EDB3-04C7-8398-1D1B293E0DF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4DFD99-08C3-3FC9-BD61-FD458510E6AB}"/>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A66C8792-F7CC-41FB-EB79-45E870CE6B1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Safeguarding Team</a:t>
            </a:r>
          </a:p>
        </p:txBody>
      </p:sp>
      <p:pic>
        <p:nvPicPr>
          <p:cNvPr id="9" name="Picture 8">
            <a:extLst>
              <a:ext uri="{FF2B5EF4-FFF2-40B4-BE49-F238E27FC236}">
                <a16:creationId xmlns:a16="http://schemas.microsoft.com/office/drawing/2014/main" id="{4802333E-7F59-38BF-7872-00740FE4ACE2}"/>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7" descr="A poster of a group of women&#10;&#10;AI-generated content may be incorrect.">
            <a:extLst>
              <a:ext uri="{FF2B5EF4-FFF2-40B4-BE49-F238E27FC236}">
                <a16:creationId xmlns:a16="http://schemas.microsoft.com/office/drawing/2014/main" id="{34721228-5EFB-F411-51E1-5B786B9D6A75}"/>
              </a:ext>
            </a:extLst>
          </p:cNvPr>
          <p:cNvPicPr>
            <a:picLocks noChangeAspect="1"/>
          </p:cNvPicPr>
          <p:nvPr/>
        </p:nvPicPr>
        <p:blipFill>
          <a:blip r:embed="rId3"/>
          <a:stretch>
            <a:fillRect/>
          </a:stretch>
        </p:blipFill>
        <p:spPr>
          <a:xfrm>
            <a:off x="4175462" y="1421877"/>
            <a:ext cx="3841076" cy="5349967"/>
          </a:xfrm>
          <a:prstGeom prst="rect">
            <a:avLst/>
          </a:prstGeom>
        </p:spPr>
      </p:pic>
      <p:sp>
        <p:nvSpPr>
          <p:cNvPr id="3" name="TextBox 2">
            <a:extLst>
              <a:ext uri="{FF2B5EF4-FFF2-40B4-BE49-F238E27FC236}">
                <a16:creationId xmlns:a16="http://schemas.microsoft.com/office/drawing/2014/main" id="{DA837BA8-FF82-BB1C-E150-27C9B55DBD79}"/>
              </a:ext>
            </a:extLst>
          </p:cNvPr>
          <p:cNvSpPr txBox="1"/>
          <p:nvPr/>
        </p:nvSpPr>
        <p:spPr>
          <a:xfrm>
            <a:off x="8677469" y="2388701"/>
            <a:ext cx="3128087" cy="3416320"/>
          </a:xfrm>
          <a:prstGeom prst="rect">
            <a:avLst/>
          </a:prstGeom>
          <a:noFill/>
        </p:spPr>
        <p:txBody>
          <a:bodyPr wrap="square">
            <a:spAutoFit/>
          </a:bodyPr>
          <a:lstStyle/>
          <a:p>
            <a:pPr marL="0" indent="0" algn="ctr">
              <a:buNone/>
            </a:pPr>
            <a:r>
              <a:rPr lang="en-GB" sz="2400" dirty="0">
                <a:latin typeface="Sylexiad Sans Spaced Med" panose="02000506040000020004" pitchFamily="50" charset="0"/>
              </a:rPr>
              <a:t>If you are ever concerned about the safety or well‐being of someone at our school, please talk to one of the school’s Designated Safeguarding Leads (DSLs). See below for information.</a:t>
            </a:r>
          </a:p>
        </p:txBody>
      </p:sp>
    </p:spTree>
    <p:extLst>
      <p:ext uri="{BB962C8B-B14F-4D97-AF65-F5344CB8AC3E}">
        <p14:creationId xmlns:p14="http://schemas.microsoft.com/office/powerpoint/2010/main" val="1058721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1A9C9-CB86-69CC-FC90-A09778EFC9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5C84BE1-2180-694B-3056-B0821A52EB7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DE44C43-9961-0098-A563-976B6D6770C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200" dirty="0">
                <a:solidFill>
                  <a:srgbClr val="0000A8"/>
                </a:solidFill>
                <a:latin typeface="Sylexiad Sans Spaced Med" panose="02000506040000020004" pitchFamily="50" charset="0"/>
              </a:rPr>
              <a:t>E-Safety and Social Media Safety</a:t>
            </a:r>
          </a:p>
        </p:txBody>
      </p:sp>
      <p:pic>
        <p:nvPicPr>
          <p:cNvPr id="9" name="Picture 8">
            <a:extLst>
              <a:ext uri="{FF2B5EF4-FFF2-40B4-BE49-F238E27FC236}">
                <a16:creationId xmlns:a16="http://schemas.microsoft.com/office/drawing/2014/main" id="{AC12DF11-75FF-986C-601A-D1AD437ABA9D}"/>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5" name="Picture 2" descr="Ashton Primary School - Staying Safe Online">
            <a:extLst>
              <a:ext uri="{FF2B5EF4-FFF2-40B4-BE49-F238E27FC236}">
                <a16:creationId xmlns:a16="http://schemas.microsoft.com/office/drawing/2014/main" id="{34B1005A-2158-242B-A2B7-7B2412C92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 y="1459832"/>
            <a:ext cx="9484342" cy="5330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70ECE7-CC57-3FE6-67CC-AD9BEEDE648E}"/>
              </a:ext>
            </a:extLst>
          </p:cNvPr>
          <p:cNvSpPr txBox="1"/>
          <p:nvPr/>
        </p:nvSpPr>
        <p:spPr>
          <a:xfrm>
            <a:off x="9467650" y="2041562"/>
            <a:ext cx="2655336" cy="2031325"/>
          </a:xfrm>
          <a:prstGeom prst="rect">
            <a:avLst/>
          </a:prstGeom>
          <a:noFill/>
        </p:spPr>
        <p:txBody>
          <a:bodyPr wrap="square">
            <a:spAutoFit/>
          </a:bodyPr>
          <a:lstStyle/>
          <a:p>
            <a:r>
              <a:rPr lang="en-GB" sz="2100" dirty="0">
                <a:latin typeface="Sylexiad Sans Spaced Med" panose="02000506040000020004" pitchFamily="50" charset="0"/>
              </a:rPr>
              <a:t>Understand the risks of social media and websites your children wish to visit. Be considerate of your own social media use.</a:t>
            </a:r>
          </a:p>
        </p:txBody>
      </p:sp>
      <p:pic>
        <p:nvPicPr>
          <p:cNvPr id="11" name="Picture 10">
            <a:extLst>
              <a:ext uri="{FF2B5EF4-FFF2-40B4-BE49-F238E27FC236}">
                <a16:creationId xmlns:a16="http://schemas.microsoft.com/office/drawing/2014/main" id="{3B5C4CC2-F9D4-D471-B2C7-0D78E24E1F84}"/>
              </a:ext>
            </a:extLst>
          </p:cNvPr>
          <p:cNvPicPr>
            <a:picLocks noChangeAspect="1"/>
          </p:cNvPicPr>
          <p:nvPr/>
        </p:nvPicPr>
        <p:blipFill>
          <a:blip r:embed="rId4"/>
          <a:stretch>
            <a:fillRect/>
          </a:stretch>
        </p:blipFill>
        <p:spPr>
          <a:xfrm>
            <a:off x="9555583" y="4413012"/>
            <a:ext cx="2479470" cy="2036696"/>
          </a:xfrm>
          <a:prstGeom prst="rect">
            <a:avLst/>
          </a:prstGeom>
        </p:spPr>
      </p:pic>
    </p:spTree>
    <p:extLst>
      <p:ext uri="{BB962C8B-B14F-4D97-AF65-F5344CB8AC3E}">
        <p14:creationId xmlns:p14="http://schemas.microsoft.com/office/powerpoint/2010/main" val="343133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BA8DD-573F-42A2-A697-7C1365E212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06A5D-1190-54AF-53C8-94901ABF76CF}"/>
              </a:ext>
            </a:extLst>
          </p:cNvPr>
          <p:cNvSpPr>
            <a:spLocks noGrp="1"/>
          </p:cNvSpPr>
          <p:nvPr>
            <p:ph idx="1"/>
          </p:nvPr>
        </p:nvSpPr>
        <p:spPr>
          <a:xfrm>
            <a:off x="1475872" y="1778500"/>
            <a:ext cx="9319445" cy="4912813"/>
          </a:xfrm>
        </p:spPr>
        <p:txBody>
          <a:bodyPr vert="horz" lIns="91440" tIns="45720" rIns="91440" bIns="45720" rtlCol="0" anchor="t">
            <a:normAutofit fontScale="25000" lnSpcReduction="20000"/>
          </a:bodyPr>
          <a:lstStyle/>
          <a:p>
            <a:pPr marL="0" indent="0" algn="ctr">
              <a:buNone/>
            </a:pPr>
            <a:r>
              <a:rPr lang="en-GB" sz="11200" b="1" dirty="0">
                <a:solidFill>
                  <a:srgbClr val="001D35"/>
                </a:solidFill>
                <a:latin typeface="Sylexiad Sans Spaced Med" panose="02000506040000020004" pitchFamily="50" charset="0"/>
              </a:rPr>
              <a:t>What is racism? </a:t>
            </a:r>
          </a:p>
          <a:p>
            <a:pPr marL="0" indent="0" algn="ctr">
              <a:buNone/>
            </a:pPr>
            <a:endParaRPr lang="en-GB" sz="11200" b="1"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11200"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treated unfairly or unkindly just because of the colour of their skin, where they come from, or what they look like.</a:t>
            </a:r>
          </a:p>
          <a:p>
            <a:endParaRPr lang="en-US" sz="11200" b="1" dirty="0">
              <a:solidFill>
                <a:srgbClr val="002060"/>
              </a:solidFill>
              <a:latin typeface="Sylexiad Sans Spaced Med" panose="02000506040000020004" pitchFamily="50" charset="0"/>
            </a:endParaRPr>
          </a:p>
          <a:p>
            <a:pPr marL="0" indent="0" algn="ctr">
              <a:buNone/>
            </a:pPr>
            <a:r>
              <a:rPr lang="en-US" sz="11200" b="1" dirty="0">
                <a:solidFill>
                  <a:srgbClr val="002060"/>
                </a:solidFill>
                <a:latin typeface="Sylexiad Sans Spaced Med" panose="02000506040000020004" pitchFamily="50" charset="0"/>
              </a:rPr>
              <a:t>St Paul’s has </a:t>
            </a:r>
            <a:r>
              <a:rPr lang="en-GB" sz="11200" b="1" dirty="0">
                <a:solidFill>
                  <a:srgbClr val="002060"/>
                </a:solidFill>
                <a:latin typeface="Sylexiad Sans Spaced Med" panose="02000506040000020004" pitchFamily="50" charset="0"/>
              </a:rPr>
              <a:t>Zero Tolerance for Racism</a:t>
            </a: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7ACA7650-5193-10B8-BF7D-7D7F27F8B2B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3260824C-DA9F-0903-3491-DCB9FACFEF85}"/>
              </a:ext>
            </a:extLst>
          </p:cNvPr>
          <p:cNvSpPr txBox="1">
            <a:spLocks/>
          </p:cNvSpPr>
          <p:nvPr/>
        </p:nvSpPr>
        <p:spPr>
          <a:xfrm>
            <a:off x="1427747" y="145905"/>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5E41EAF5-DB1B-D7E1-D6BD-3300984866A4}"/>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583677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565B0-8480-4607-02C2-223F18005D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7BAD67-448B-AA36-678C-45754915F3F3}"/>
              </a:ext>
            </a:extLst>
          </p:cNvPr>
          <p:cNvSpPr>
            <a:spLocks noGrp="1"/>
          </p:cNvSpPr>
          <p:nvPr>
            <p:ph idx="1"/>
          </p:nvPr>
        </p:nvSpPr>
        <p:spPr>
          <a:xfrm>
            <a:off x="962526" y="1508033"/>
            <a:ext cx="10347158" cy="5349967"/>
          </a:xfrm>
        </p:spPr>
        <p:txBody>
          <a:bodyPr vert="horz" lIns="91440" tIns="45720" rIns="91440" bIns="45720" rtlCol="0" anchor="t">
            <a:noAutofit/>
          </a:bodyPr>
          <a:lstStyle/>
          <a:p>
            <a:pPr marL="0" indent="0" algn="ctr">
              <a:buNone/>
            </a:pPr>
            <a:r>
              <a:rPr lang="en-GB" sz="2400" b="1" dirty="0">
                <a:latin typeface="Sylexiad Sans Spaced Med" panose="02000506040000020004" pitchFamily="50" charset="0"/>
              </a:rPr>
              <a:t>St Paul’s has Zero Tolerance for Racism</a:t>
            </a:r>
          </a:p>
          <a:p>
            <a:pPr marL="0" indent="0">
              <a:buNone/>
            </a:pPr>
            <a:r>
              <a:rPr lang="en-GB" sz="2300" b="1" dirty="0">
                <a:latin typeface="Sylexiad Sans Spaced Med" panose="02000506040000020004" pitchFamily="50" charset="0"/>
              </a:rPr>
              <a:t>Clear Stance</a:t>
            </a:r>
          </a:p>
          <a:p>
            <a:r>
              <a:rPr lang="en-GB" sz="2300" dirty="0">
                <a:latin typeface="Sylexiad Sans Spaced Med" panose="02000506040000020004" pitchFamily="50" charset="0"/>
              </a:rPr>
              <a:t>Our school has a </a:t>
            </a:r>
            <a:r>
              <a:rPr lang="en-GB" sz="2300" b="1" dirty="0">
                <a:latin typeface="Sylexiad Sans Spaced Med" panose="02000506040000020004" pitchFamily="50" charset="0"/>
              </a:rPr>
              <a:t>zero-tolerance policy towards racism </a:t>
            </a:r>
            <a:r>
              <a:rPr lang="en-GB" sz="2300" dirty="0">
                <a:latin typeface="Sylexiad Sans Spaced Med" panose="02000506040000020004" pitchFamily="50" charset="0"/>
              </a:rPr>
              <a:t>– no exceptions.</a:t>
            </a:r>
          </a:p>
          <a:p>
            <a:pPr marL="0" indent="0">
              <a:buNone/>
            </a:pPr>
            <a:r>
              <a:rPr lang="en-GB" sz="2300" b="1" dirty="0">
                <a:latin typeface="Sylexiad Sans Spaced Med" panose="02000506040000020004" pitchFamily="50" charset="0"/>
              </a:rPr>
              <a:t>Leadership Commitment</a:t>
            </a:r>
          </a:p>
          <a:p>
            <a:r>
              <a:rPr lang="en-GB" sz="2300" dirty="0">
                <a:latin typeface="Sylexiad Sans Spaced Med" panose="02000506040000020004" pitchFamily="50" charset="0"/>
              </a:rPr>
              <a:t>Senior leaders </a:t>
            </a:r>
            <a:r>
              <a:rPr lang="en-GB" sz="2300" b="1" dirty="0">
                <a:latin typeface="Sylexiad Sans Spaced Med" panose="02000506040000020004" pitchFamily="50" charset="0"/>
              </a:rPr>
              <a:t>model this policy </a:t>
            </a:r>
            <a:r>
              <a:rPr lang="en-GB" sz="2300" dirty="0">
                <a:latin typeface="Sylexiad Sans Spaced Med" panose="02000506040000020004" pitchFamily="50" charset="0"/>
              </a:rPr>
              <a:t>and </a:t>
            </a:r>
            <a:r>
              <a:rPr lang="en-GB" sz="2300" b="1" dirty="0">
                <a:latin typeface="Sylexiad Sans Spaced Med" panose="02000506040000020004" pitchFamily="50" charset="0"/>
              </a:rPr>
              <a:t>call out racism clearly and firmly</a:t>
            </a:r>
            <a:r>
              <a:rPr lang="en-GB" sz="2300" dirty="0">
                <a:latin typeface="Sylexiad Sans Spaced Med" panose="02000506040000020004" pitchFamily="50" charset="0"/>
              </a:rPr>
              <a:t>.</a:t>
            </a:r>
          </a:p>
          <a:p>
            <a:r>
              <a:rPr lang="en-GB" sz="2300" dirty="0">
                <a:latin typeface="Sylexiad Sans Spaced Med" panose="02000506040000020004" pitchFamily="50" charset="0"/>
              </a:rPr>
              <a:t>We use the word </a:t>
            </a:r>
            <a:r>
              <a:rPr lang="en-GB" sz="2300" b="1" dirty="0">
                <a:latin typeface="Sylexiad Sans Spaced Med" panose="02000506040000020004" pitchFamily="50" charset="0"/>
              </a:rPr>
              <a:t>racism </a:t>
            </a:r>
            <a:r>
              <a:rPr lang="en-GB" sz="2300" dirty="0">
                <a:latin typeface="Sylexiad Sans Spaced Med" panose="02000506040000020004" pitchFamily="50" charset="0"/>
              </a:rPr>
              <a:t>directly, not softer language.</a:t>
            </a:r>
          </a:p>
          <a:p>
            <a:pPr marL="0" indent="0">
              <a:buNone/>
            </a:pPr>
            <a:r>
              <a:rPr lang="en-GB" sz="2300" b="1" dirty="0">
                <a:latin typeface="Sylexiad Sans Spaced Med" panose="02000506040000020004" pitchFamily="50" charset="0"/>
              </a:rPr>
              <a:t>Inclusive Culture</a:t>
            </a:r>
          </a:p>
          <a:p>
            <a:r>
              <a:rPr lang="en-GB" sz="2300" dirty="0">
                <a:latin typeface="Sylexiad Sans Spaced Med" panose="02000506040000020004" pitchFamily="50" charset="0"/>
              </a:rPr>
              <a:t>We reflect on and strengthen our school culture to </a:t>
            </a:r>
            <a:r>
              <a:rPr lang="en-GB" sz="2300" b="1" dirty="0">
                <a:latin typeface="Sylexiad Sans Spaced Med" panose="02000506040000020004" pitchFamily="50" charset="0"/>
              </a:rPr>
              <a:t>ensure every child feels safe, respected, and included.</a:t>
            </a:r>
          </a:p>
          <a:p>
            <a:r>
              <a:rPr lang="en-GB" sz="2300" dirty="0">
                <a:latin typeface="Sylexiad Sans Spaced Med" panose="02000506040000020004" pitchFamily="50" charset="0"/>
              </a:rPr>
              <a:t>We actively celebrate </a:t>
            </a:r>
            <a:r>
              <a:rPr lang="en-GB" sz="2300" b="1" dirty="0">
                <a:latin typeface="Sylexiad Sans Spaced Med" panose="02000506040000020004" pitchFamily="50" charset="0"/>
              </a:rPr>
              <a:t>diversity, equity, and inclusion </a:t>
            </a:r>
            <a:r>
              <a:rPr lang="en-GB" sz="2300" dirty="0">
                <a:latin typeface="Sylexiad Sans Spaced Med" panose="02000506040000020004" pitchFamily="50" charset="0"/>
              </a:rPr>
              <a:t>in our classrooms and community.</a:t>
            </a:r>
          </a:p>
          <a:p>
            <a:pPr marL="0" indent="0" algn="ctr">
              <a:buNone/>
            </a:pPr>
            <a:r>
              <a:rPr lang="en-GB" sz="2300" b="1" dirty="0">
                <a:latin typeface="Sylexiad Sans Spaced Med" panose="02000506040000020004" pitchFamily="50" charset="0"/>
              </a:rPr>
              <a:t>RACISM WILL NEVER BE IGNORED, MINIMISED, OR TOLERATED IN OUR SCHOOL. TOGETHER, WE FOSTER A SAFE AND INCLUSIVE ENVIRONMENT FOR ALL.</a:t>
            </a:r>
            <a:endParaRPr lang="en-GB" sz="2300"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F7070CF1-3F3B-9B11-28B6-8BD6FBABE7C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1ABE6D0-B429-7C53-1A56-383A4788B061}"/>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0399D3F5-E03D-744D-6D6C-8E8920704793}"/>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2813390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EF63-F82C-73B1-1E29-A264CDEC30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C384F-16DF-B5D1-8900-6500F46E94DB}"/>
              </a:ext>
            </a:extLst>
          </p:cNvPr>
          <p:cNvSpPr>
            <a:spLocks noGrp="1"/>
          </p:cNvSpPr>
          <p:nvPr>
            <p:ph idx="1"/>
          </p:nvPr>
        </p:nvSpPr>
        <p:spPr>
          <a:xfrm>
            <a:off x="1475872" y="1459832"/>
            <a:ext cx="9319445" cy="5398167"/>
          </a:xfrm>
        </p:spPr>
        <p:txBody>
          <a:bodyPr vert="horz" lIns="91440" tIns="45720" rIns="91440" bIns="45720" rtlCol="0" anchor="t">
            <a:normAutofit fontScale="77500" lnSpcReduction="20000"/>
          </a:bodyPr>
          <a:lstStyle/>
          <a:p>
            <a:pPr marL="0" indent="0">
              <a:buNone/>
            </a:pPr>
            <a:r>
              <a:rPr lang="en-GB" dirty="0">
                <a:latin typeface="Sylexiad Sans Spaced Med" panose="02000506040000020004" pitchFamily="50" charset="0"/>
              </a:rPr>
              <a:t>What it can look like:</a:t>
            </a:r>
          </a:p>
          <a:p>
            <a:r>
              <a:rPr lang="en-GB" dirty="0">
                <a:latin typeface="Sylexiad Sans Spaced Med" panose="02000506040000020004" pitchFamily="50" charset="0"/>
              </a:rPr>
              <a:t>Not wanting to play with someone because of skin colour or hair type. Example: A child says, “I don’t want to play with her, her skin is too dark,” without understanding why that’s hurtful.</a:t>
            </a:r>
          </a:p>
          <a:p>
            <a:endParaRPr lang="en-GB" dirty="0">
              <a:latin typeface="Sylexiad Sans Spaced Med" panose="02000506040000020004" pitchFamily="50" charset="0"/>
            </a:endParaRPr>
          </a:p>
          <a:p>
            <a:r>
              <a:rPr lang="en-GB" dirty="0">
                <a:latin typeface="Sylexiad Sans Spaced Med" panose="02000506040000020004" pitchFamily="50" charset="0"/>
              </a:rPr>
              <a:t>Making fun of someone’s language or accent. Example: A child laughs when a classmate speaks English differently, thinking it’s just funny, not knowing it can make the other child feel excluded</a:t>
            </a:r>
          </a:p>
          <a:p>
            <a:r>
              <a:rPr lang="en-GB" dirty="0">
                <a:latin typeface="Sylexiad Sans Spaced Med" panose="02000506040000020004" pitchFamily="50" charset="0"/>
              </a:rPr>
              <a:t>Commenting negatively about food from another culture. Example: Saying, “</a:t>
            </a:r>
            <a:r>
              <a:rPr lang="en-GB" dirty="0" err="1">
                <a:latin typeface="Sylexiad Sans Spaced Med" panose="02000506040000020004" pitchFamily="50" charset="0"/>
              </a:rPr>
              <a:t>Ew</a:t>
            </a:r>
            <a:r>
              <a:rPr lang="en-GB" dirty="0">
                <a:latin typeface="Sylexiad Sans Spaced Med" panose="02000506040000020004" pitchFamily="50" charset="0"/>
              </a:rPr>
              <a:t>, that food looks weird,” when a friend brings a meal from their culture.</a:t>
            </a:r>
          </a:p>
          <a:p>
            <a:endParaRPr lang="en-GB" dirty="0">
              <a:latin typeface="Sylexiad Sans Spaced Med" panose="02000506040000020004" pitchFamily="50" charset="0"/>
            </a:endParaRPr>
          </a:p>
          <a:p>
            <a:r>
              <a:rPr lang="en-GB" dirty="0">
                <a:latin typeface="Sylexiad Sans Spaced Med" panose="02000506040000020004" pitchFamily="50" charset="0"/>
              </a:rPr>
              <a:t>Assuming someone can’t do something because of how they look. Example: Saying, “You can’t be the princess in our game because princesses have blonde hair,” without realising that’s based on stereotypes.</a:t>
            </a:r>
          </a:p>
          <a:p>
            <a:endParaRPr lang="en-GB" dirty="0">
              <a:latin typeface="Sylexiad Sans Spaced Med" panose="02000506040000020004" pitchFamily="50" charset="0"/>
            </a:endParaRPr>
          </a:p>
          <a:p>
            <a:r>
              <a:rPr lang="en-GB" dirty="0">
                <a:latin typeface="Sylexiad Sans Spaced Med" panose="02000506040000020004" pitchFamily="50" charset="0"/>
              </a:rPr>
              <a:t>Repeating things they hear from adults or media. Example: A child overhears a biased comment at home and repeats it at school, not knowing it’s discriminatory.</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CA9ECD9-B36B-2D8D-6B2C-6471E0A178A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C0E44D26-73D0-43CF-1C0A-FAE01D28F03C}"/>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3492D044-47C3-4C08-481B-969CDDB0B865}"/>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3355325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AE870-A6B7-8349-4FBF-F09DAB9A772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AF0C4-263E-8DA3-9066-C40E9C1C24D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630812B-2044-E19B-53DB-A9DB5FADD965}"/>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Your role - Attendance</a:t>
            </a:r>
          </a:p>
        </p:txBody>
      </p:sp>
      <p:pic>
        <p:nvPicPr>
          <p:cNvPr id="9" name="Picture 8">
            <a:extLst>
              <a:ext uri="{FF2B5EF4-FFF2-40B4-BE49-F238E27FC236}">
                <a16:creationId xmlns:a16="http://schemas.microsoft.com/office/drawing/2014/main" id="{97B3E9EC-1C63-48ED-76E7-03DAA36DB260}"/>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4F32E7DE-6523-5A1E-3216-AB0F04ED9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9" y="1508033"/>
            <a:ext cx="7565482" cy="53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862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vert="horz" lIns="91440" tIns="45720" rIns="91440" bIns="45720" rtlCol="0" anchor="t">
            <a:normAutofit/>
          </a:bodyPr>
          <a:lstStyle/>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sp>
        <p:nvSpPr>
          <p:cNvPr id="8" name="Content Placeholder 7">
            <a:extLst>
              <a:ext uri="{FF2B5EF4-FFF2-40B4-BE49-F238E27FC236}">
                <a16:creationId xmlns:a16="http://schemas.microsoft.com/office/drawing/2014/main" id="{4149B18D-E7DD-403B-8436-FC1D9FE84C98}"/>
              </a:ext>
            </a:extLst>
          </p:cNvPr>
          <p:cNvSpPr>
            <a:spLocks noGrp="1"/>
          </p:cNvSpPr>
          <p:nvPr>
            <p:ph sz="half" idx="2"/>
          </p:nvPr>
        </p:nvSpPr>
        <p:spPr>
          <a:xfrm>
            <a:off x="6172200" y="1648495"/>
            <a:ext cx="5181600" cy="2842629"/>
          </a:xfrm>
        </p:spPr>
        <p:txBody>
          <a:bodyPr/>
          <a:lstStyle/>
          <a:p>
            <a:pPr marL="0" indent="0">
              <a:buNone/>
            </a:pPr>
            <a:r>
              <a:rPr lang="en-US" sz="2400" b="1" dirty="0"/>
              <a:t>After-School Wraparound — 6:00pm</a:t>
            </a:r>
            <a:endParaRPr lang="en-US" sz="2400" dirty="0"/>
          </a:p>
          <a:p>
            <a:r>
              <a:rPr lang="en-US" sz="2000" dirty="0"/>
              <a:t>£18 per session </a:t>
            </a:r>
          </a:p>
          <a:p>
            <a:r>
              <a:rPr lang="en-US" sz="2000" dirty="0"/>
              <a:t>Cold tea/snack provided</a:t>
            </a:r>
          </a:p>
          <a:p>
            <a:endParaRPr lang="en-GB" dirty="0"/>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3"/>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The Nest</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3"/>
          <a:srcRect l="370" r="88519"/>
          <a:stretch>
            <a:fillRect/>
          </a:stretch>
        </p:blipFill>
        <p:spPr>
          <a:xfrm>
            <a:off x="10840298" y="0"/>
            <a:ext cx="1351702" cy="1459832"/>
          </a:xfrm>
          <a:prstGeom prst="rect">
            <a:avLst/>
          </a:prstGeom>
        </p:spPr>
      </p:pic>
      <p:sp>
        <p:nvSpPr>
          <p:cNvPr id="10" name="Content Placeholder 7">
            <a:extLst>
              <a:ext uri="{FF2B5EF4-FFF2-40B4-BE49-F238E27FC236}">
                <a16:creationId xmlns:a16="http://schemas.microsoft.com/office/drawing/2014/main" id="{87961F43-0EC6-4DB9-8CE1-892C4305CE1C}"/>
              </a:ext>
            </a:extLst>
          </p:cNvPr>
          <p:cNvSpPr txBox="1">
            <a:spLocks/>
          </p:cNvSpPr>
          <p:nvPr/>
        </p:nvSpPr>
        <p:spPr>
          <a:xfrm>
            <a:off x="685800" y="1648495"/>
            <a:ext cx="5181600" cy="30197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Breakfast Club — 7:30am</a:t>
            </a:r>
            <a:endParaRPr lang="en-US" sz="2400" dirty="0"/>
          </a:p>
          <a:p>
            <a:r>
              <a:rPr lang="en-US" sz="2000" dirty="0"/>
              <a:t>£9 per session </a:t>
            </a:r>
          </a:p>
          <a:p>
            <a:r>
              <a:rPr lang="en-US" sz="2000" dirty="0"/>
              <a:t>Breakfast provided </a:t>
            </a:r>
          </a:p>
          <a:p>
            <a:pPr marL="0" indent="0">
              <a:buNone/>
            </a:pPr>
            <a:endParaRPr lang="en-GB" dirty="0"/>
          </a:p>
        </p:txBody>
      </p:sp>
      <p:sp>
        <p:nvSpPr>
          <p:cNvPr id="11" name="Content Placeholder 7">
            <a:extLst>
              <a:ext uri="{FF2B5EF4-FFF2-40B4-BE49-F238E27FC236}">
                <a16:creationId xmlns:a16="http://schemas.microsoft.com/office/drawing/2014/main" id="{67B404DE-7F10-40AC-B47B-54BF4F957B45}"/>
              </a:ext>
            </a:extLst>
          </p:cNvPr>
          <p:cNvSpPr txBox="1">
            <a:spLocks/>
          </p:cNvSpPr>
          <p:nvPr/>
        </p:nvSpPr>
        <p:spPr>
          <a:xfrm>
            <a:off x="685800" y="3384883"/>
            <a:ext cx="10668000" cy="3473117"/>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dirty="0"/>
              <a:t>Booking</a:t>
            </a:r>
            <a:endParaRPr lang="en-US" sz="2400" dirty="0"/>
          </a:p>
          <a:p>
            <a:r>
              <a:rPr lang="en-US" sz="2400" dirty="0"/>
              <a:t>Book through </a:t>
            </a:r>
            <a:r>
              <a:rPr lang="en-US" sz="2400" b="1" dirty="0" err="1"/>
              <a:t>ParentMail</a:t>
            </a:r>
            <a:r>
              <a:rPr lang="en-US" sz="2400" dirty="0"/>
              <a:t> </a:t>
            </a:r>
          </a:p>
          <a:p>
            <a:r>
              <a:rPr lang="en-US" sz="2400" dirty="0"/>
              <a:t>Bookings can be made </a:t>
            </a:r>
            <a:r>
              <a:rPr lang="en-US" sz="2400" b="1" dirty="0"/>
              <a:t>up to midnight the day before</a:t>
            </a:r>
            <a:r>
              <a:rPr lang="en-US" sz="2400" dirty="0"/>
              <a:t> </a:t>
            </a:r>
          </a:p>
          <a:p>
            <a:endParaRPr lang="en-US" sz="2400" b="1" dirty="0"/>
          </a:p>
          <a:p>
            <a:pPr marL="0" indent="0">
              <a:buNone/>
            </a:pPr>
            <a:r>
              <a:rPr lang="en-US" sz="2600" b="1" dirty="0"/>
              <a:t>Cancellation</a:t>
            </a:r>
            <a:endParaRPr lang="en-US" sz="2400" dirty="0"/>
          </a:p>
          <a:p>
            <a:r>
              <a:rPr lang="en-US" sz="2400" dirty="0"/>
              <a:t>Cancel </a:t>
            </a:r>
            <a:r>
              <a:rPr lang="en-US" sz="2400" b="1" dirty="0"/>
              <a:t>at least 48 hours before</a:t>
            </a:r>
            <a:r>
              <a:rPr lang="en-US" sz="2400" dirty="0"/>
              <a:t> the session to receive a refund </a:t>
            </a:r>
          </a:p>
          <a:p>
            <a:pPr marL="0" indent="0">
              <a:buNone/>
            </a:pPr>
            <a:endParaRPr lang="en-GB" dirty="0"/>
          </a:p>
          <a:p>
            <a:pPr marL="0" indent="0" algn="ctr">
              <a:buNone/>
            </a:pPr>
            <a:r>
              <a:rPr lang="en-GB" dirty="0" err="1">
                <a:solidFill>
                  <a:srgbClr val="0000A8"/>
                </a:solidFill>
              </a:rPr>
              <a:t>thenest@stpaulswooburn.school</a:t>
            </a:r>
            <a:r>
              <a:rPr lang="en-GB" dirty="0">
                <a:solidFill>
                  <a:srgbClr val="0000A8"/>
                </a:solidFill>
              </a:rPr>
              <a:t> </a:t>
            </a:r>
          </a:p>
        </p:txBody>
      </p:sp>
      <p:pic>
        <p:nvPicPr>
          <p:cNvPr id="9" name="Picture 8">
            <a:extLst>
              <a:ext uri="{FF2B5EF4-FFF2-40B4-BE49-F238E27FC236}">
                <a16:creationId xmlns:a16="http://schemas.microsoft.com/office/drawing/2014/main" id="{16009110-8519-4E82-AD77-214FA0952AC0}"/>
              </a:ext>
            </a:extLst>
          </p:cNvPr>
          <p:cNvPicPr>
            <a:picLocks noChangeAspect="1"/>
          </p:cNvPicPr>
          <p:nvPr/>
        </p:nvPicPr>
        <p:blipFill>
          <a:blip r:embed="rId4"/>
          <a:stretch>
            <a:fillRect/>
          </a:stretch>
        </p:blipFill>
        <p:spPr>
          <a:xfrm>
            <a:off x="10311853" y="4873745"/>
            <a:ext cx="1372814" cy="1303218"/>
          </a:xfrm>
          <a:prstGeom prst="rect">
            <a:avLst/>
          </a:prstGeom>
        </p:spPr>
      </p:pic>
    </p:spTree>
    <p:extLst>
      <p:ext uri="{BB962C8B-B14F-4D97-AF65-F5344CB8AC3E}">
        <p14:creationId xmlns:p14="http://schemas.microsoft.com/office/powerpoint/2010/main" val="2100145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D451-1B5B-4E33-A80B-89EE2B853FC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57D11B1-47AF-4D54-BC80-7E5E0DD6CABA}"/>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AFB80C02-60C3-450C-8A57-A2D7C7305F45}"/>
              </a:ext>
            </a:extLst>
          </p:cNvPr>
          <p:cNvPicPr>
            <a:picLocks noChangeAspect="1"/>
          </p:cNvPicPr>
          <p:nvPr/>
        </p:nvPicPr>
        <p:blipFill>
          <a:blip r:embed="rId2"/>
          <a:stretch>
            <a:fillRect/>
          </a:stretch>
        </p:blipFill>
        <p:spPr>
          <a:xfrm>
            <a:off x="1007532" y="65514"/>
            <a:ext cx="10126135" cy="6693393"/>
          </a:xfrm>
          <a:prstGeom prst="rect">
            <a:avLst/>
          </a:prstGeom>
        </p:spPr>
      </p:pic>
      <p:pic>
        <p:nvPicPr>
          <p:cNvPr id="7" name="Picture 6">
            <a:extLst>
              <a:ext uri="{FF2B5EF4-FFF2-40B4-BE49-F238E27FC236}">
                <a16:creationId xmlns:a16="http://schemas.microsoft.com/office/drawing/2014/main" id="{87197366-59F2-4697-8104-BD542B29B138}"/>
              </a:ext>
            </a:extLst>
          </p:cNvPr>
          <p:cNvPicPr>
            <a:picLocks noChangeAspect="1"/>
          </p:cNvPicPr>
          <p:nvPr/>
        </p:nvPicPr>
        <p:blipFill rotWithShape="1">
          <a:blip r:embed="rId3"/>
          <a:srcRect t="16802"/>
          <a:stretch/>
        </p:blipFill>
        <p:spPr>
          <a:xfrm>
            <a:off x="1058333" y="201455"/>
            <a:ext cx="2108200" cy="1324291"/>
          </a:xfrm>
          <a:prstGeom prst="rect">
            <a:avLst/>
          </a:prstGeom>
        </p:spPr>
      </p:pic>
      <p:pic>
        <p:nvPicPr>
          <p:cNvPr id="8" name="Picture 7">
            <a:extLst>
              <a:ext uri="{FF2B5EF4-FFF2-40B4-BE49-F238E27FC236}">
                <a16:creationId xmlns:a16="http://schemas.microsoft.com/office/drawing/2014/main" id="{B7920982-7A69-4366-9135-EBC068EBDE48}"/>
              </a:ext>
            </a:extLst>
          </p:cNvPr>
          <p:cNvPicPr>
            <a:picLocks noChangeAspect="1"/>
          </p:cNvPicPr>
          <p:nvPr/>
        </p:nvPicPr>
        <p:blipFill>
          <a:blip r:embed="rId4"/>
          <a:stretch>
            <a:fillRect/>
          </a:stretch>
        </p:blipFill>
        <p:spPr>
          <a:xfrm>
            <a:off x="2265687" y="293573"/>
            <a:ext cx="1015567" cy="570028"/>
          </a:xfrm>
          <a:prstGeom prst="rect">
            <a:avLst/>
          </a:prstGeom>
        </p:spPr>
      </p:pic>
    </p:spTree>
    <p:extLst>
      <p:ext uri="{BB962C8B-B14F-4D97-AF65-F5344CB8AC3E}">
        <p14:creationId xmlns:p14="http://schemas.microsoft.com/office/powerpoint/2010/main" val="1117775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D4B91-44E7-0DF8-DD7F-2D204DDDC3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A640773-7FA4-F4D9-9D5F-74715DF2C08C}"/>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A159121-9E6F-5DA9-E049-60959CDD5786}"/>
              </a:ext>
            </a:extLst>
          </p:cNvPr>
          <p:cNvSpPr txBox="1">
            <a:spLocks/>
          </p:cNvSpPr>
          <p:nvPr/>
        </p:nvSpPr>
        <p:spPr>
          <a:xfrm>
            <a:off x="1472727" y="166687"/>
            <a:ext cx="9163189" cy="650682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5400" dirty="0">
              <a:solidFill>
                <a:srgbClr val="0000A8"/>
              </a:solidFill>
              <a:latin typeface="Sylexiad Sans Spaced Med" panose="02000506040000020004" pitchFamily="50" charset="0"/>
            </a:endParaRPr>
          </a:p>
        </p:txBody>
      </p:sp>
      <p:pic>
        <p:nvPicPr>
          <p:cNvPr id="9" name="Picture 8">
            <a:extLst>
              <a:ext uri="{FF2B5EF4-FFF2-40B4-BE49-F238E27FC236}">
                <a16:creationId xmlns:a16="http://schemas.microsoft.com/office/drawing/2014/main" id="{64F605D4-2FAF-038B-4CAF-EFB306599D29}"/>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TextBox 3">
            <a:extLst>
              <a:ext uri="{FF2B5EF4-FFF2-40B4-BE49-F238E27FC236}">
                <a16:creationId xmlns:a16="http://schemas.microsoft.com/office/drawing/2014/main" id="{3C37736F-D790-384E-A7C9-108BFB32BA62}"/>
              </a:ext>
            </a:extLst>
          </p:cNvPr>
          <p:cNvSpPr txBox="1"/>
          <p:nvPr/>
        </p:nvSpPr>
        <p:spPr>
          <a:xfrm>
            <a:off x="1764632" y="1859339"/>
            <a:ext cx="8566484" cy="3139321"/>
          </a:xfrm>
          <a:prstGeom prst="rect">
            <a:avLst/>
          </a:prstGeom>
          <a:noFill/>
        </p:spPr>
        <p:txBody>
          <a:bodyPr wrap="square" rtlCol="0">
            <a:spAutoFit/>
          </a:bodyPr>
          <a:lstStyle/>
          <a:p>
            <a:pPr algn="ctr"/>
            <a:r>
              <a:rPr lang="en-GB" sz="6600" dirty="0">
                <a:latin typeface="Sylexiad Sans Spaced Med" panose="02000506040000020004" pitchFamily="50" charset="0"/>
              </a:rPr>
              <a:t>Thank you for coming.</a:t>
            </a:r>
          </a:p>
          <a:p>
            <a:pPr algn="ctr"/>
            <a:endParaRPr lang="en-GB" sz="6600" dirty="0">
              <a:latin typeface="Sylexiad Sans Spaced Med" panose="02000506040000020004" pitchFamily="50" charset="0"/>
            </a:endParaRPr>
          </a:p>
          <a:p>
            <a:pPr algn="ctr"/>
            <a:r>
              <a:rPr lang="en-GB" sz="6600" dirty="0">
                <a:latin typeface="Sylexiad Sans Spaced Med" panose="02000506040000020004" pitchFamily="50" charset="0"/>
              </a:rPr>
              <a:t>Any questions?</a:t>
            </a:r>
          </a:p>
        </p:txBody>
      </p:sp>
    </p:spTree>
    <p:extLst>
      <p:ext uri="{BB962C8B-B14F-4D97-AF65-F5344CB8AC3E}">
        <p14:creationId xmlns:p14="http://schemas.microsoft.com/office/powerpoint/2010/main" val="14687764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082b6404fa1d6bc4df6868c43cf585d9">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36b03f9f6d314daf307077cad64ef0c8"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7C44D7-4105-4EA4-A5E4-DFF45A2B5A58}">
  <ds:schemaRefs>
    <ds:schemaRef ds:uri="00ce4390-531d-433d-9710-ec558ab12692"/>
    <ds:schemaRef ds:uri="a95a418f-dd07-4f13-a428-c9596bf0834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62EED18-CAB0-438D-8F47-DFC05544BC9B}">
  <ds:schemaRefs>
    <ds:schemaRef ds:uri="00ce4390-531d-433d-9710-ec558ab12692"/>
    <ds:schemaRef ds:uri="a95a418f-dd07-4f13-a428-c9596bf0834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A444B67-0447-4171-B13F-ACCB33A499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TotalTime>
  <Words>1484</Words>
  <Application>Microsoft Office PowerPoint</Application>
  <PresentationFormat>Widescreen</PresentationFormat>
  <Paragraphs>147</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Aptos Narrow</vt:lpstr>
      <vt:lpstr>Arial</vt:lpstr>
      <vt:lpstr>Calibri</vt:lpstr>
      <vt:lpstr>Calibri Light</vt:lpstr>
      <vt:lpstr>Comic Sans MS</vt:lpstr>
      <vt:lpstr>Sylexiad Sans Spaced Med</vt:lpstr>
      <vt:lpstr>Office Theme</vt:lpstr>
      <vt:lpstr>Welcome to Year 2 Swifts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lastModifiedBy>Mrs S Hamm</cp:lastModifiedBy>
  <cp:revision>9</cp:revision>
  <dcterms:created xsi:type="dcterms:W3CDTF">2017-09-14T19:48:57Z</dcterms:created>
  <dcterms:modified xsi:type="dcterms:W3CDTF">2026-09-14T18:37:08Z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