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61" r:id="rId3"/>
    <p:sldId id="262" r:id="rId4"/>
    <p:sldId id="256" r:id="rId5"/>
    <p:sldId id="259" r:id="rId6"/>
    <p:sldId id="258" r:id="rId7"/>
    <p:sldId id="257"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AD22F2-1947-4B51-9042-C08FF6228F80}" v="40" dt="2026-06-25T08:54:11.7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72" autoAdjust="0"/>
    <p:restoredTop sz="94660"/>
  </p:normalViewPr>
  <p:slideViewPr>
    <p:cSldViewPr snapToGrid="0">
      <p:cViewPr varScale="1">
        <p:scale>
          <a:sx n="48" d="100"/>
          <a:sy n="48" d="100"/>
        </p:scale>
        <p:origin x="67" y="7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yony Walker" userId="24defc9f2a6459b2" providerId="LiveId" clId="{3D20783F-5FB2-40D7-ACFE-121454636B4D}"/>
    <pc:docChg chg="undo redo custSel addSld modSld sldOrd">
      <pc:chgData name="Bryony Walker" userId="24defc9f2a6459b2" providerId="LiveId" clId="{3D20783F-5FB2-40D7-ACFE-121454636B4D}" dt="2026-06-25T09:06:08.553" v="4271" actId="555"/>
      <pc:docMkLst>
        <pc:docMk/>
      </pc:docMkLst>
      <pc:sldChg chg="addSp delSp modSp mod">
        <pc:chgData name="Bryony Walker" userId="24defc9f2a6459b2" providerId="LiveId" clId="{3D20783F-5FB2-40D7-ACFE-121454636B4D}" dt="2026-06-25T08:39:37.559" v="3313"/>
        <pc:sldMkLst>
          <pc:docMk/>
          <pc:sldMk cId="1296723729" sldId="256"/>
        </pc:sldMkLst>
        <pc:spChg chg="add del mod">
          <ac:chgData name="Bryony Walker" userId="24defc9f2a6459b2" providerId="LiveId" clId="{3D20783F-5FB2-40D7-ACFE-121454636B4D}" dt="2026-06-25T08:33:50.669" v="2908" actId="20577"/>
          <ac:spMkLst>
            <pc:docMk/>
            <pc:sldMk cId="1296723729" sldId="256"/>
            <ac:spMk id="4" creationId="{47BF89BD-D4D7-ABD3-29D7-2E5D5E345180}"/>
          </ac:spMkLst>
        </pc:spChg>
        <pc:picChg chg="add mod ord modCrop">
          <ac:chgData name="Bryony Walker" userId="24defc9f2a6459b2" providerId="LiveId" clId="{3D20783F-5FB2-40D7-ACFE-121454636B4D}" dt="2026-06-25T08:39:37.559" v="3313"/>
          <ac:picMkLst>
            <pc:docMk/>
            <pc:sldMk cId="1296723729" sldId="256"/>
            <ac:picMk id="3" creationId="{4194BA28-18AE-4ACA-ADFD-DDE8FAE89B78}"/>
          </ac:picMkLst>
        </pc:picChg>
        <pc:picChg chg="add mod">
          <ac:chgData name="Bryony Walker" userId="24defc9f2a6459b2" providerId="LiveId" clId="{3D20783F-5FB2-40D7-ACFE-121454636B4D}" dt="2026-06-25T08:33:56.378" v="2910" actId="1076"/>
          <ac:picMkLst>
            <pc:docMk/>
            <pc:sldMk cId="1296723729" sldId="256"/>
            <ac:picMk id="5" creationId="{24D87A3D-3260-05C1-122F-90874D10815D}"/>
          </ac:picMkLst>
        </pc:picChg>
      </pc:sldChg>
      <pc:sldChg chg="modSp add mod">
        <pc:chgData name="Bryony Walker" userId="24defc9f2a6459b2" providerId="LiveId" clId="{3D20783F-5FB2-40D7-ACFE-121454636B4D}" dt="2026-06-23T18:50:46.843" v="1644" actId="108"/>
        <pc:sldMkLst>
          <pc:docMk/>
          <pc:sldMk cId="536137517" sldId="257"/>
        </pc:sldMkLst>
        <pc:spChg chg="mod">
          <ac:chgData name="Bryony Walker" userId="24defc9f2a6459b2" providerId="LiveId" clId="{3D20783F-5FB2-40D7-ACFE-121454636B4D}" dt="2026-06-23T18:50:46.843" v="1644" actId="108"/>
          <ac:spMkLst>
            <pc:docMk/>
            <pc:sldMk cId="536137517" sldId="257"/>
            <ac:spMk id="4" creationId="{9A75A07C-7F9C-3234-C945-E6399A11042B}"/>
          </ac:spMkLst>
        </pc:spChg>
      </pc:sldChg>
      <pc:sldChg chg="add">
        <pc:chgData name="Bryony Walker" userId="24defc9f2a6459b2" providerId="LiveId" clId="{3D20783F-5FB2-40D7-ACFE-121454636B4D}" dt="2026-06-25T08:21:19.586" v="2595"/>
        <pc:sldMkLst>
          <pc:docMk/>
          <pc:sldMk cId="3956542960" sldId="258"/>
        </pc:sldMkLst>
      </pc:sldChg>
      <pc:sldChg chg="addSp delSp modSp add mod">
        <pc:chgData name="Bryony Walker" userId="24defc9f2a6459b2" providerId="LiveId" clId="{3D20783F-5FB2-40D7-ACFE-121454636B4D}" dt="2026-06-25T09:01:52.329" v="4252" actId="20577"/>
        <pc:sldMkLst>
          <pc:docMk/>
          <pc:sldMk cId="4164265621" sldId="259"/>
        </pc:sldMkLst>
        <pc:spChg chg="mod">
          <ac:chgData name="Bryony Walker" userId="24defc9f2a6459b2" providerId="LiveId" clId="{3D20783F-5FB2-40D7-ACFE-121454636B4D}" dt="2026-06-25T09:01:52.329" v="4252" actId="20577"/>
          <ac:spMkLst>
            <pc:docMk/>
            <pc:sldMk cId="4164265621" sldId="259"/>
            <ac:spMk id="4" creationId="{BF01C375-0FDC-164F-0A06-0ABEC2309ACD}"/>
          </ac:spMkLst>
        </pc:spChg>
        <pc:spChg chg="add del">
          <ac:chgData name="Bryony Walker" userId="24defc9f2a6459b2" providerId="LiveId" clId="{3D20783F-5FB2-40D7-ACFE-121454636B4D}" dt="2026-06-25T08:36:06.912" v="2996" actId="22"/>
          <ac:spMkLst>
            <pc:docMk/>
            <pc:sldMk cId="4164265621" sldId="259"/>
            <ac:spMk id="6" creationId="{9A942131-A311-48D3-030E-112A201C3B19}"/>
          </ac:spMkLst>
        </pc:spChg>
        <pc:picChg chg="mod">
          <ac:chgData name="Bryony Walker" userId="24defc9f2a6459b2" providerId="LiveId" clId="{3D20783F-5FB2-40D7-ACFE-121454636B4D}" dt="2026-06-25T08:39:27.420" v="3312"/>
          <ac:picMkLst>
            <pc:docMk/>
            <pc:sldMk cId="4164265621" sldId="259"/>
            <ac:picMk id="3" creationId="{6F6A5D40-FD35-2A31-073C-E3E3E32DA08A}"/>
          </ac:picMkLst>
        </pc:picChg>
        <pc:picChg chg="del">
          <ac:chgData name="Bryony Walker" userId="24defc9f2a6459b2" providerId="LiveId" clId="{3D20783F-5FB2-40D7-ACFE-121454636B4D}" dt="2026-06-25T08:26:56.013" v="2838" actId="478"/>
          <ac:picMkLst>
            <pc:docMk/>
            <pc:sldMk cId="4164265621" sldId="259"/>
            <ac:picMk id="5" creationId="{AA084EFE-8181-F07E-98B4-AA8AEC4A28F5}"/>
          </ac:picMkLst>
        </pc:picChg>
      </pc:sldChg>
      <pc:sldChg chg="addSp delSp modSp add mod ord">
        <pc:chgData name="Bryony Walker" userId="24defc9f2a6459b2" providerId="LiveId" clId="{3D20783F-5FB2-40D7-ACFE-121454636B4D}" dt="2026-06-25T09:06:08.553" v="4271" actId="555"/>
        <pc:sldMkLst>
          <pc:docMk/>
          <pc:sldMk cId="4131646459" sldId="260"/>
        </pc:sldMkLst>
        <pc:spChg chg="mod">
          <ac:chgData name="Bryony Walker" userId="24defc9f2a6459b2" providerId="LiveId" clId="{3D20783F-5FB2-40D7-ACFE-121454636B4D}" dt="2026-06-25T08:51:15.917" v="3898" actId="20577"/>
          <ac:spMkLst>
            <pc:docMk/>
            <pc:sldMk cId="4131646459" sldId="260"/>
            <ac:spMk id="4" creationId="{8979BF98-1237-BDB0-AE13-8565D08049A1}"/>
          </ac:spMkLst>
        </pc:spChg>
        <pc:picChg chg="mod">
          <ac:chgData name="Bryony Walker" userId="24defc9f2a6459b2" providerId="LiveId" clId="{3D20783F-5FB2-40D7-ACFE-121454636B4D}" dt="2026-06-25T08:40:20.127" v="3385"/>
          <ac:picMkLst>
            <pc:docMk/>
            <pc:sldMk cId="4131646459" sldId="260"/>
            <ac:picMk id="3" creationId="{45F53BE9-5ADE-E003-8560-CAF0494103DD}"/>
          </ac:picMkLst>
        </pc:picChg>
        <pc:picChg chg="del">
          <ac:chgData name="Bryony Walker" userId="24defc9f2a6459b2" providerId="LiveId" clId="{3D20783F-5FB2-40D7-ACFE-121454636B4D}" dt="2026-06-25T08:40:04.896" v="3384" actId="478"/>
          <ac:picMkLst>
            <pc:docMk/>
            <pc:sldMk cId="4131646459" sldId="260"/>
            <ac:picMk id="5" creationId="{FF613F88-791D-FFF3-BBD5-E0CC4755385D}"/>
          </ac:picMkLst>
        </pc:picChg>
        <pc:picChg chg="add mod">
          <ac:chgData name="Bryony Walker" userId="24defc9f2a6459b2" providerId="LiveId" clId="{3D20783F-5FB2-40D7-ACFE-121454636B4D}" dt="2026-06-25T09:06:08.553" v="4271" actId="555"/>
          <ac:picMkLst>
            <pc:docMk/>
            <pc:sldMk cId="4131646459" sldId="260"/>
            <ac:picMk id="6" creationId="{A95ADDE9-3245-3776-CD7F-557833064DD0}"/>
          </ac:picMkLst>
        </pc:picChg>
        <pc:picChg chg="add mod">
          <ac:chgData name="Bryony Walker" userId="24defc9f2a6459b2" providerId="LiveId" clId="{3D20783F-5FB2-40D7-ACFE-121454636B4D}" dt="2026-06-25T09:06:08.553" v="4271" actId="555"/>
          <ac:picMkLst>
            <pc:docMk/>
            <pc:sldMk cId="4131646459" sldId="260"/>
            <ac:picMk id="8" creationId="{4204266F-AD09-6E50-5C7C-504941C0115D}"/>
          </ac:picMkLst>
        </pc:picChg>
        <pc:picChg chg="add mod">
          <ac:chgData name="Bryony Walker" userId="24defc9f2a6459b2" providerId="LiveId" clId="{3D20783F-5FB2-40D7-ACFE-121454636B4D}" dt="2026-06-25T09:06:08.553" v="4271" actId="555"/>
          <ac:picMkLst>
            <pc:docMk/>
            <pc:sldMk cId="4131646459" sldId="260"/>
            <ac:picMk id="10" creationId="{5196712E-F650-6A9F-A510-D79DFE676EC4}"/>
          </ac:picMkLst>
        </pc:picChg>
      </pc:sldChg>
      <pc:sldChg chg="modSp add mod">
        <pc:chgData name="Bryony Walker" userId="24defc9f2a6459b2" providerId="LiveId" clId="{3D20783F-5FB2-40D7-ACFE-121454636B4D}" dt="2026-06-25T09:00:24.083" v="4219" actId="20577"/>
        <pc:sldMkLst>
          <pc:docMk/>
          <pc:sldMk cId="3865602516" sldId="261"/>
        </pc:sldMkLst>
        <pc:spChg chg="mod">
          <ac:chgData name="Bryony Walker" userId="24defc9f2a6459b2" providerId="LiveId" clId="{3D20783F-5FB2-40D7-ACFE-121454636B4D}" dt="2026-06-25T09:00:24.083" v="4219" actId="20577"/>
          <ac:spMkLst>
            <pc:docMk/>
            <pc:sldMk cId="3865602516" sldId="261"/>
            <ac:spMk id="4" creationId="{2FA56BBF-E108-E64B-0E79-6E79C4833DC6}"/>
          </ac:spMkLst>
        </pc:spChg>
      </pc:sldChg>
      <pc:sldChg chg="addSp delSp modSp add mod ord">
        <pc:chgData name="Bryony Walker" userId="24defc9f2a6459b2" providerId="LiveId" clId="{3D20783F-5FB2-40D7-ACFE-121454636B4D}" dt="2026-06-25T08:54:27.437" v="3954" actId="478"/>
        <pc:sldMkLst>
          <pc:docMk/>
          <pc:sldMk cId="1058213336" sldId="262"/>
        </pc:sldMkLst>
        <pc:spChg chg="mod">
          <ac:chgData name="Bryony Walker" userId="24defc9f2a6459b2" providerId="LiveId" clId="{3D20783F-5FB2-40D7-ACFE-121454636B4D}" dt="2026-06-25T08:54:22.346" v="3952" actId="20577"/>
          <ac:spMkLst>
            <pc:docMk/>
            <pc:sldMk cId="1058213336" sldId="262"/>
            <ac:spMk id="4" creationId="{E92A69D0-F06A-73A0-8F7F-AA1503299536}"/>
          </ac:spMkLst>
        </pc:spChg>
        <pc:spChg chg="add del mod">
          <ac:chgData name="Bryony Walker" userId="24defc9f2a6459b2" providerId="LiveId" clId="{3D20783F-5FB2-40D7-ACFE-121454636B4D}" dt="2026-06-25T08:54:27.437" v="3954" actId="478"/>
          <ac:spMkLst>
            <pc:docMk/>
            <pc:sldMk cId="1058213336" sldId="262"/>
            <ac:spMk id="6" creationId="{F2278004-7C5C-1D8C-615B-D2AB8FC44C0E}"/>
          </ac:spMkLst>
        </pc:spChg>
        <pc:picChg chg="del">
          <ac:chgData name="Bryony Walker" userId="24defc9f2a6459b2" providerId="LiveId" clId="{3D20783F-5FB2-40D7-ACFE-121454636B4D}" dt="2026-06-25T08:54:24.637" v="3953" actId="478"/>
          <ac:picMkLst>
            <pc:docMk/>
            <pc:sldMk cId="1058213336" sldId="262"/>
            <ac:picMk id="3" creationId="{938E2CAC-094E-991C-6589-AAEDFE5D6B30}"/>
          </ac:picMkLst>
        </pc:picChg>
        <pc:picChg chg="add mod">
          <ac:chgData name="Bryony Walker" userId="24defc9f2a6459b2" providerId="LiveId" clId="{3D20783F-5FB2-40D7-ACFE-121454636B4D}" dt="2026-06-25T08:54:07.681" v="3930" actId="1076"/>
          <ac:picMkLst>
            <pc:docMk/>
            <pc:sldMk cId="1058213336" sldId="262"/>
            <ac:picMk id="5" creationId="{8E30E33A-38C7-AF0F-03EC-6F8B6F80D575}"/>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D671A-91B0-BAF8-C7CC-516B1A51956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5BC2264F-ECB0-043B-8D63-976433EAF8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08C8E113-8BAD-30DF-17AB-793D91F06CAA}"/>
              </a:ext>
            </a:extLst>
          </p:cNvPr>
          <p:cNvSpPr>
            <a:spLocks noGrp="1"/>
          </p:cNvSpPr>
          <p:nvPr>
            <p:ph type="dt" sz="half" idx="10"/>
          </p:nvPr>
        </p:nvSpPr>
        <p:spPr/>
        <p:txBody>
          <a:bodyPr/>
          <a:lstStyle/>
          <a:p>
            <a:fld id="{28742ACF-D6A7-415B-B417-DFB3CC2F2BCD}" type="datetimeFigureOut">
              <a:rPr lang="en-GB" smtClean="0"/>
              <a:t>25/06/2026</a:t>
            </a:fld>
            <a:endParaRPr lang="en-GB"/>
          </a:p>
        </p:txBody>
      </p:sp>
      <p:sp>
        <p:nvSpPr>
          <p:cNvPr id="5" name="Footer Placeholder 4">
            <a:extLst>
              <a:ext uri="{FF2B5EF4-FFF2-40B4-BE49-F238E27FC236}">
                <a16:creationId xmlns:a16="http://schemas.microsoft.com/office/drawing/2014/main" id="{7441BBD3-2CA6-2B96-16BB-A44382E20E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B0AAF9-398A-C129-DF32-8D5FE49E97A2}"/>
              </a:ext>
            </a:extLst>
          </p:cNvPr>
          <p:cNvSpPr>
            <a:spLocks noGrp="1"/>
          </p:cNvSpPr>
          <p:nvPr>
            <p:ph type="sldNum" sz="quarter" idx="12"/>
          </p:nvPr>
        </p:nvSpPr>
        <p:spPr/>
        <p:txBody>
          <a:bodyPr/>
          <a:lstStyle/>
          <a:p>
            <a:fld id="{28E01422-01B3-4584-A12B-E0B26742A080}" type="slidenum">
              <a:rPr lang="en-GB" smtClean="0"/>
              <a:t>‹#›</a:t>
            </a:fld>
            <a:endParaRPr lang="en-GB"/>
          </a:p>
        </p:txBody>
      </p:sp>
    </p:spTree>
    <p:extLst>
      <p:ext uri="{BB962C8B-B14F-4D97-AF65-F5344CB8AC3E}">
        <p14:creationId xmlns:p14="http://schemas.microsoft.com/office/powerpoint/2010/main" val="1658047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04C6E-AF62-6CFC-C3B3-4582DB30D4E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5DA82E2-4074-C85A-D84C-5BD19DFB1E7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5D30ADF-7189-B580-828B-4BFE77F6597F}"/>
              </a:ext>
            </a:extLst>
          </p:cNvPr>
          <p:cNvSpPr>
            <a:spLocks noGrp="1"/>
          </p:cNvSpPr>
          <p:nvPr>
            <p:ph type="dt" sz="half" idx="10"/>
          </p:nvPr>
        </p:nvSpPr>
        <p:spPr/>
        <p:txBody>
          <a:bodyPr/>
          <a:lstStyle/>
          <a:p>
            <a:fld id="{28742ACF-D6A7-415B-B417-DFB3CC2F2BCD}" type="datetimeFigureOut">
              <a:rPr lang="en-GB" smtClean="0"/>
              <a:t>25/06/2026</a:t>
            </a:fld>
            <a:endParaRPr lang="en-GB"/>
          </a:p>
        </p:txBody>
      </p:sp>
      <p:sp>
        <p:nvSpPr>
          <p:cNvPr id="5" name="Footer Placeholder 4">
            <a:extLst>
              <a:ext uri="{FF2B5EF4-FFF2-40B4-BE49-F238E27FC236}">
                <a16:creationId xmlns:a16="http://schemas.microsoft.com/office/drawing/2014/main" id="{6DDF2E18-89C1-00D4-414F-F5093314AB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47AA93-6881-482B-4927-86988CA63566}"/>
              </a:ext>
            </a:extLst>
          </p:cNvPr>
          <p:cNvSpPr>
            <a:spLocks noGrp="1"/>
          </p:cNvSpPr>
          <p:nvPr>
            <p:ph type="sldNum" sz="quarter" idx="12"/>
          </p:nvPr>
        </p:nvSpPr>
        <p:spPr/>
        <p:txBody>
          <a:bodyPr/>
          <a:lstStyle/>
          <a:p>
            <a:fld id="{28E01422-01B3-4584-A12B-E0B26742A080}" type="slidenum">
              <a:rPr lang="en-GB" smtClean="0"/>
              <a:t>‹#›</a:t>
            </a:fld>
            <a:endParaRPr lang="en-GB"/>
          </a:p>
        </p:txBody>
      </p:sp>
    </p:spTree>
    <p:extLst>
      <p:ext uri="{BB962C8B-B14F-4D97-AF65-F5344CB8AC3E}">
        <p14:creationId xmlns:p14="http://schemas.microsoft.com/office/powerpoint/2010/main" val="3799983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220A1-9CA6-DFAB-31F1-D7356793A09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34EC9994-7C5C-A7A8-ED61-AFB2ADDA0A0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822B306-FACA-A720-C171-4FFA1FC80BD0}"/>
              </a:ext>
            </a:extLst>
          </p:cNvPr>
          <p:cNvSpPr>
            <a:spLocks noGrp="1"/>
          </p:cNvSpPr>
          <p:nvPr>
            <p:ph type="dt" sz="half" idx="10"/>
          </p:nvPr>
        </p:nvSpPr>
        <p:spPr/>
        <p:txBody>
          <a:bodyPr/>
          <a:lstStyle/>
          <a:p>
            <a:fld id="{28742ACF-D6A7-415B-B417-DFB3CC2F2BCD}" type="datetimeFigureOut">
              <a:rPr lang="en-GB" smtClean="0"/>
              <a:t>25/06/2026</a:t>
            </a:fld>
            <a:endParaRPr lang="en-GB"/>
          </a:p>
        </p:txBody>
      </p:sp>
      <p:sp>
        <p:nvSpPr>
          <p:cNvPr id="5" name="Footer Placeholder 4">
            <a:extLst>
              <a:ext uri="{FF2B5EF4-FFF2-40B4-BE49-F238E27FC236}">
                <a16:creationId xmlns:a16="http://schemas.microsoft.com/office/drawing/2014/main" id="{DB8EA024-0D67-E106-AD49-42474A709D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454008-2FD5-5881-BE39-837A88F83D86}"/>
              </a:ext>
            </a:extLst>
          </p:cNvPr>
          <p:cNvSpPr>
            <a:spLocks noGrp="1"/>
          </p:cNvSpPr>
          <p:nvPr>
            <p:ph type="sldNum" sz="quarter" idx="12"/>
          </p:nvPr>
        </p:nvSpPr>
        <p:spPr/>
        <p:txBody>
          <a:bodyPr/>
          <a:lstStyle/>
          <a:p>
            <a:fld id="{28E01422-01B3-4584-A12B-E0B26742A080}" type="slidenum">
              <a:rPr lang="en-GB" smtClean="0"/>
              <a:t>‹#›</a:t>
            </a:fld>
            <a:endParaRPr lang="en-GB"/>
          </a:p>
        </p:txBody>
      </p:sp>
    </p:spTree>
    <p:extLst>
      <p:ext uri="{BB962C8B-B14F-4D97-AF65-F5344CB8AC3E}">
        <p14:creationId xmlns:p14="http://schemas.microsoft.com/office/powerpoint/2010/main" val="2332885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0BE9A-1EEA-1A95-BA8C-020973DD272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988B2A6-845F-D308-8A95-41A849525F7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9F28C909-D3F0-4EA7-C7FD-35278DDEDF2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DA416342-394F-0C5D-9151-FC846AB8C740}"/>
              </a:ext>
            </a:extLst>
          </p:cNvPr>
          <p:cNvSpPr>
            <a:spLocks noGrp="1"/>
          </p:cNvSpPr>
          <p:nvPr>
            <p:ph type="dt" sz="half" idx="10"/>
          </p:nvPr>
        </p:nvSpPr>
        <p:spPr/>
        <p:txBody>
          <a:bodyPr/>
          <a:lstStyle/>
          <a:p>
            <a:fld id="{28742ACF-D6A7-415B-B417-DFB3CC2F2BCD}" type="datetimeFigureOut">
              <a:rPr lang="en-GB" smtClean="0"/>
              <a:t>25/06/2026</a:t>
            </a:fld>
            <a:endParaRPr lang="en-GB"/>
          </a:p>
        </p:txBody>
      </p:sp>
      <p:sp>
        <p:nvSpPr>
          <p:cNvPr id="6" name="Footer Placeholder 5">
            <a:extLst>
              <a:ext uri="{FF2B5EF4-FFF2-40B4-BE49-F238E27FC236}">
                <a16:creationId xmlns:a16="http://schemas.microsoft.com/office/drawing/2014/main" id="{A27F6833-1556-C886-B3E2-8D5D4090AC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A1D2DD4-601F-9CCD-9508-A0F3EF1ED5F9}"/>
              </a:ext>
            </a:extLst>
          </p:cNvPr>
          <p:cNvSpPr>
            <a:spLocks noGrp="1"/>
          </p:cNvSpPr>
          <p:nvPr>
            <p:ph type="sldNum" sz="quarter" idx="12"/>
          </p:nvPr>
        </p:nvSpPr>
        <p:spPr/>
        <p:txBody>
          <a:bodyPr/>
          <a:lstStyle/>
          <a:p>
            <a:fld id="{28E01422-01B3-4584-A12B-E0B26742A080}" type="slidenum">
              <a:rPr lang="en-GB" smtClean="0"/>
              <a:t>‹#›</a:t>
            </a:fld>
            <a:endParaRPr lang="en-GB"/>
          </a:p>
        </p:txBody>
      </p:sp>
    </p:spTree>
    <p:extLst>
      <p:ext uri="{BB962C8B-B14F-4D97-AF65-F5344CB8AC3E}">
        <p14:creationId xmlns:p14="http://schemas.microsoft.com/office/powerpoint/2010/main" val="19573487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B4A86-A381-964B-F6EF-8D52BC882D56}"/>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0C574C3E-D576-A6F8-6610-1D5D57599B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C4E4480-DA26-A1C2-40ED-06C6F1BBB06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2617364-0E03-6FDE-8E76-EA955304094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ACFA216-4603-C7CC-747E-C2F0D75EDFA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4ACAE66A-3B4A-A48E-70FD-9BFA32579713}"/>
              </a:ext>
            </a:extLst>
          </p:cNvPr>
          <p:cNvSpPr>
            <a:spLocks noGrp="1"/>
          </p:cNvSpPr>
          <p:nvPr>
            <p:ph type="dt" sz="half" idx="10"/>
          </p:nvPr>
        </p:nvSpPr>
        <p:spPr/>
        <p:txBody>
          <a:bodyPr/>
          <a:lstStyle/>
          <a:p>
            <a:fld id="{28742ACF-D6A7-415B-B417-DFB3CC2F2BCD}" type="datetimeFigureOut">
              <a:rPr lang="en-GB" smtClean="0"/>
              <a:t>25/06/2026</a:t>
            </a:fld>
            <a:endParaRPr lang="en-GB"/>
          </a:p>
        </p:txBody>
      </p:sp>
      <p:sp>
        <p:nvSpPr>
          <p:cNvPr id="8" name="Footer Placeholder 7">
            <a:extLst>
              <a:ext uri="{FF2B5EF4-FFF2-40B4-BE49-F238E27FC236}">
                <a16:creationId xmlns:a16="http://schemas.microsoft.com/office/drawing/2014/main" id="{A082CDBE-A417-D1EC-A98C-A878C2F4EEB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A7CB22B-0E35-0596-AA8E-F7286EACFBA3}"/>
              </a:ext>
            </a:extLst>
          </p:cNvPr>
          <p:cNvSpPr>
            <a:spLocks noGrp="1"/>
          </p:cNvSpPr>
          <p:nvPr>
            <p:ph type="sldNum" sz="quarter" idx="12"/>
          </p:nvPr>
        </p:nvSpPr>
        <p:spPr/>
        <p:txBody>
          <a:bodyPr/>
          <a:lstStyle/>
          <a:p>
            <a:fld id="{28E01422-01B3-4584-A12B-E0B26742A080}" type="slidenum">
              <a:rPr lang="en-GB" smtClean="0"/>
              <a:t>‹#›</a:t>
            </a:fld>
            <a:endParaRPr lang="en-GB"/>
          </a:p>
        </p:txBody>
      </p:sp>
    </p:spTree>
    <p:extLst>
      <p:ext uri="{BB962C8B-B14F-4D97-AF65-F5344CB8AC3E}">
        <p14:creationId xmlns:p14="http://schemas.microsoft.com/office/powerpoint/2010/main" val="350023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850B7-7424-9FFE-971A-E0784E547BAC}"/>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0B362A9B-614A-E59F-3B00-66312BE9494B}"/>
              </a:ext>
            </a:extLst>
          </p:cNvPr>
          <p:cNvSpPr>
            <a:spLocks noGrp="1"/>
          </p:cNvSpPr>
          <p:nvPr>
            <p:ph type="dt" sz="half" idx="10"/>
          </p:nvPr>
        </p:nvSpPr>
        <p:spPr/>
        <p:txBody>
          <a:bodyPr/>
          <a:lstStyle/>
          <a:p>
            <a:fld id="{28742ACF-D6A7-415B-B417-DFB3CC2F2BCD}" type="datetimeFigureOut">
              <a:rPr lang="en-GB" smtClean="0"/>
              <a:t>25/06/2026</a:t>
            </a:fld>
            <a:endParaRPr lang="en-GB"/>
          </a:p>
        </p:txBody>
      </p:sp>
      <p:sp>
        <p:nvSpPr>
          <p:cNvPr id="4" name="Footer Placeholder 3">
            <a:extLst>
              <a:ext uri="{FF2B5EF4-FFF2-40B4-BE49-F238E27FC236}">
                <a16:creationId xmlns:a16="http://schemas.microsoft.com/office/drawing/2014/main" id="{FEC95F45-F6D6-6A9F-DDBF-17114951EE5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C342498-9DD0-7444-24C3-14C135A7F904}"/>
              </a:ext>
            </a:extLst>
          </p:cNvPr>
          <p:cNvSpPr>
            <a:spLocks noGrp="1"/>
          </p:cNvSpPr>
          <p:nvPr>
            <p:ph type="sldNum" sz="quarter" idx="12"/>
          </p:nvPr>
        </p:nvSpPr>
        <p:spPr/>
        <p:txBody>
          <a:bodyPr/>
          <a:lstStyle/>
          <a:p>
            <a:fld id="{28E01422-01B3-4584-A12B-E0B26742A080}" type="slidenum">
              <a:rPr lang="en-GB" smtClean="0"/>
              <a:t>‹#›</a:t>
            </a:fld>
            <a:endParaRPr lang="en-GB"/>
          </a:p>
        </p:txBody>
      </p:sp>
    </p:spTree>
    <p:extLst>
      <p:ext uri="{BB962C8B-B14F-4D97-AF65-F5344CB8AC3E}">
        <p14:creationId xmlns:p14="http://schemas.microsoft.com/office/powerpoint/2010/main" val="3000693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747625-E814-1CDD-2312-E4F2F3DB3508}"/>
              </a:ext>
            </a:extLst>
          </p:cNvPr>
          <p:cNvSpPr>
            <a:spLocks noGrp="1"/>
          </p:cNvSpPr>
          <p:nvPr>
            <p:ph type="dt" sz="half" idx="10"/>
          </p:nvPr>
        </p:nvSpPr>
        <p:spPr/>
        <p:txBody>
          <a:bodyPr/>
          <a:lstStyle/>
          <a:p>
            <a:fld id="{28742ACF-D6A7-415B-B417-DFB3CC2F2BCD}" type="datetimeFigureOut">
              <a:rPr lang="en-GB" smtClean="0"/>
              <a:t>25/06/2026</a:t>
            </a:fld>
            <a:endParaRPr lang="en-GB"/>
          </a:p>
        </p:txBody>
      </p:sp>
      <p:sp>
        <p:nvSpPr>
          <p:cNvPr id="3" name="Footer Placeholder 2">
            <a:extLst>
              <a:ext uri="{FF2B5EF4-FFF2-40B4-BE49-F238E27FC236}">
                <a16:creationId xmlns:a16="http://schemas.microsoft.com/office/drawing/2014/main" id="{5F952ADE-214F-9254-5D8D-766F132E281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D2BC4FF-E833-6B52-285F-56461D87C88D}"/>
              </a:ext>
            </a:extLst>
          </p:cNvPr>
          <p:cNvSpPr>
            <a:spLocks noGrp="1"/>
          </p:cNvSpPr>
          <p:nvPr>
            <p:ph type="sldNum" sz="quarter" idx="12"/>
          </p:nvPr>
        </p:nvSpPr>
        <p:spPr/>
        <p:txBody>
          <a:bodyPr/>
          <a:lstStyle/>
          <a:p>
            <a:fld id="{28E01422-01B3-4584-A12B-E0B26742A080}" type="slidenum">
              <a:rPr lang="en-GB" smtClean="0"/>
              <a:t>‹#›</a:t>
            </a:fld>
            <a:endParaRPr lang="en-GB"/>
          </a:p>
        </p:txBody>
      </p:sp>
    </p:spTree>
    <p:extLst>
      <p:ext uri="{BB962C8B-B14F-4D97-AF65-F5344CB8AC3E}">
        <p14:creationId xmlns:p14="http://schemas.microsoft.com/office/powerpoint/2010/main" val="1201334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257A3-AB16-090D-B677-B7F79C387A7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63CF22-7DD2-6963-003C-59853B880E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8A1A2F65-CEB8-271D-FF3B-DC32FC9260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0CA6C98-BFD1-3EB5-83CC-221B10670FA7}"/>
              </a:ext>
            </a:extLst>
          </p:cNvPr>
          <p:cNvSpPr>
            <a:spLocks noGrp="1"/>
          </p:cNvSpPr>
          <p:nvPr>
            <p:ph type="dt" sz="half" idx="10"/>
          </p:nvPr>
        </p:nvSpPr>
        <p:spPr/>
        <p:txBody>
          <a:bodyPr/>
          <a:lstStyle/>
          <a:p>
            <a:fld id="{28742ACF-D6A7-415B-B417-DFB3CC2F2BCD}" type="datetimeFigureOut">
              <a:rPr lang="en-GB" smtClean="0"/>
              <a:t>25/06/2026</a:t>
            </a:fld>
            <a:endParaRPr lang="en-GB"/>
          </a:p>
        </p:txBody>
      </p:sp>
      <p:sp>
        <p:nvSpPr>
          <p:cNvPr id="6" name="Footer Placeholder 5">
            <a:extLst>
              <a:ext uri="{FF2B5EF4-FFF2-40B4-BE49-F238E27FC236}">
                <a16:creationId xmlns:a16="http://schemas.microsoft.com/office/drawing/2014/main" id="{F8A7D9C9-0214-5D7A-982A-0743B7BD6A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BBBA26-C64C-3B3D-8E8A-7B544761A274}"/>
              </a:ext>
            </a:extLst>
          </p:cNvPr>
          <p:cNvSpPr>
            <a:spLocks noGrp="1"/>
          </p:cNvSpPr>
          <p:nvPr>
            <p:ph type="sldNum" sz="quarter" idx="12"/>
          </p:nvPr>
        </p:nvSpPr>
        <p:spPr/>
        <p:txBody>
          <a:bodyPr/>
          <a:lstStyle/>
          <a:p>
            <a:fld id="{28E01422-01B3-4584-A12B-E0B26742A080}" type="slidenum">
              <a:rPr lang="en-GB" smtClean="0"/>
              <a:t>‹#›</a:t>
            </a:fld>
            <a:endParaRPr lang="en-GB"/>
          </a:p>
        </p:txBody>
      </p:sp>
    </p:spTree>
    <p:extLst>
      <p:ext uri="{BB962C8B-B14F-4D97-AF65-F5344CB8AC3E}">
        <p14:creationId xmlns:p14="http://schemas.microsoft.com/office/powerpoint/2010/main" val="2445025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EA910-08C7-4EC6-4944-A5390EA5E16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C088D2EB-977A-B201-6EBF-5690ED9E13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257C961-44DC-4168-13B5-83F6A054F2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35C4A29-E2A1-A416-AAA6-DC63E88208CD}"/>
              </a:ext>
            </a:extLst>
          </p:cNvPr>
          <p:cNvSpPr>
            <a:spLocks noGrp="1"/>
          </p:cNvSpPr>
          <p:nvPr>
            <p:ph type="dt" sz="half" idx="10"/>
          </p:nvPr>
        </p:nvSpPr>
        <p:spPr/>
        <p:txBody>
          <a:bodyPr/>
          <a:lstStyle/>
          <a:p>
            <a:fld id="{28742ACF-D6A7-415B-B417-DFB3CC2F2BCD}" type="datetimeFigureOut">
              <a:rPr lang="en-GB" smtClean="0"/>
              <a:t>25/06/2026</a:t>
            </a:fld>
            <a:endParaRPr lang="en-GB"/>
          </a:p>
        </p:txBody>
      </p:sp>
      <p:sp>
        <p:nvSpPr>
          <p:cNvPr id="6" name="Footer Placeholder 5">
            <a:extLst>
              <a:ext uri="{FF2B5EF4-FFF2-40B4-BE49-F238E27FC236}">
                <a16:creationId xmlns:a16="http://schemas.microsoft.com/office/drawing/2014/main" id="{34EAF4F4-C38E-11F5-904D-F5F4253D672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DFE088-4019-2137-E10E-1CF55BE87E9A}"/>
              </a:ext>
            </a:extLst>
          </p:cNvPr>
          <p:cNvSpPr>
            <a:spLocks noGrp="1"/>
          </p:cNvSpPr>
          <p:nvPr>
            <p:ph type="sldNum" sz="quarter" idx="12"/>
          </p:nvPr>
        </p:nvSpPr>
        <p:spPr/>
        <p:txBody>
          <a:bodyPr/>
          <a:lstStyle/>
          <a:p>
            <a:fld id="{28E01422-01B3-4584-A12B-E0B26742A080}" type="slidenum">
              <a:rPr lang="en-GB" smtClean="0"/>
              <a:t>‹#›</a:t>
            </a:fld>
            <a:endParaRPr lang="en-GB"/>
          </a:p>
        </p:txBody>
      </p:sp>
    </p:spTree>
    <p:extLst>
      <p:ext uri="{BB962C8B-B14F-4D97-AF65-F5344CB8AC3E}">
        <p14:creationId xmlns:p14="http://schemas.microsoft.com/office/powerpoint/2010/main" val="280962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09040-EE99-AE01-F9B5-2336377FA84C}"/>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97708407-6E9B-13FC-26F1-31356D0506D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73B1066-4DAC-40D4-AE7B-4213FB9BDC2A}"/>
              </a:ext>
            </a:extLst>
          </p:cNvPr>
          <p:cNvSpPr>
            <a:spLocks noGrp="1"/>
          </p:cNvSpPr>
          <p:nvPr>
            <p:ph type="dt" sz="half" idx="10"/>
          </p:nvPr>
        </p:nvSpPr>
        <p:spPr/>
        <p:txBody>
          <a:bodyPr/>
          <a:lstStyle/>
          <a:p>
            <a:fld id="{28742ACF-D6A7-415B-B417-DFB3CC2F2BCD}" type="datetimeFigureOut">
              <a:rPr lang="en-GB" smtClean="0"/>
              <a:t>25/06/2026</a:t>
            </a:fld>
            <a:endParaRPr lang="en-GB"/>
          </a:p>
        </p:txBody>
      </p:sp>
      <p:sp>
        <p:nvSpPr>
          <p:cNvPr id="5" name="Footer Placeholder 4">
            <a:extLst>
              <a:ext uri="{FF2B5EF4-FFF2-40B4-BE49-F238E27FC236}">
                <a16:creationId xmlns:a16="http://schemas.microsoft.com/office/drawing/2014/main" id="{809CC703-26B3-77FC-4EDE-E6D0C0F6E2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2ADA4F-78C2-BFF8-FA55-4548E9AFBB3E}"/>
              </a:ext>
            </a:extLst>
          </p:cNvPr>
          <p:cNvSpPr>
            <a:spLocks noGrp="1"/>
          </p:cNvSpPr>
          <p:nvPr>
            <p:ph type="sldNum" sz="quarter" idx="12"/>
          </p:nvPr>
        </p:nvSpPr>
        <p:spPr/>
        <p:txBody>
          <a:bodyPr/>
          <a:lstStyle/>
          <a:p>
            <a:fld id="{28E01422-01B3-4584-A12B-E0B26742A080}" type="slidenum">
              <a:rPr lang="en-GB" smtClean="0"/>
              <a:t>‹#›</a:t>
            </a:fld>
            <a:endParaRPr lang="en-GB"/>
          </a:p>
        </p:txBody>
      </p:sp>
    </p:spTree>
    <p:extLst>
      <p:ext uri="{BB962C8B-B14F-4D97-AF65-F5344CB8AC3E}">
        <p14:creationId xmlns:p14="http://schemas.microsoft.com/office/powerpoint/2010/main" val="3879790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A58480-7679-7656-C143-CAA01A0A77B7}"/>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01CBA7A-DE5A-ECA0-1E69-CE0439553CC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603A25D-22D0-ECB6-BB84-B3E336B46C65}"/>
              </a:ext>
            </a:extLst>
          </p:cNvPr>
          <p:cNvSpPr>
            <a:spLocks noGrp="1"/>
          </p:cNvSpPr>
          <p:nvPr>
            <p:ph type="dt" sz="half" idx="10"/>
          </p:nvPr>
        </p:nvSpPr>
        <p:spPr/>
        <p:txBody>
          <a:bodyPr/>
          <a:lstStyle/>
          <a:p>
            <a:fld id="{28742ACF-D6A7-415B-B417-DFB3CC2F2BCD}" type="datetimeFigureOut">
              <a:rPr lang="en-GB" smtClean="0"/>
              <a:t>25/06/2026</a:t>
            </a:fld>
            <a:endParaRPr lang="en-GB"/>
          </a:p>
        </p:txBody>
      </p:sp>
      <p:sp>
        <p:nvSpPr>
          <p:cNvPr id="5" name="Footer Placeholder 4">
            <a:extLst>
              <a:ext uri="{FF2B5EF4-FFF2-40B4-BE49-F238E27FC236}">
                <a16:creationId xmlns:a16="http://schemas.microsoft.com/office/drawing/2014/main" id="{F2E50443-33E6-1F40-B8DD-A4334F9935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CC702B-1B97-304A-5437-4C50E367649A}"/>
              </a:ext>
            </a:extLst>
          </p:cNvPr>
          <p:cNvSpPr>
            <a:spLocks noGrp="1"/>
          </p:cNvSpPr>
          <p:nvPr>
            <p:ph type="sldNum" sz="quarter" idx="12"/>
          </p:nvPr>
        </p:nvSpPr>
        <p:spPr/>
        <p:txBody>
          <a:bodyPr/>
          <a:lstStyle/>
          <a:p>
            <a:fld id="{28E01422-01B3-4584-A12B-E0B26742A080}" type="slidenum">
              <a:rPr lang="en-GB" smtClean="0"/>
              <a:t>‹#›</a:t>
            </a:fld>
            <a:endParaRPr lang="en-GB"/>
          </a:p>
        </p:txBody>
      </p:sp>
    </p:spTree>
    <p:extLst>
      <p:ext uri="{BB962C8B-B14F-4D97-AF65-F5344CB8AC3E}">
        <p14:creationId xmlns:p14="http://schemas.microsoft.com/office/powerpoint/2010/main" val="6826482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80D6D5-C4C0-D2BB-52C6-0B8D5F1B51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25E1166-880D-0709-6167-6D6BDC899D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AA53833-8B9F-AA4F-E8E4-DC3DAACC3C2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742ACF-D6A7-415B-B417-DFB3CC2F2BCD}" type="datetimeFigureOut">
              <a:rPr lang="en-GB" smtClean="0"/>
              <a:t>25/06/2026</a:t>
            </a:fld>
            <a:endParaRPr lang="en-GB"/>
          </a:p>
        </p:txBody>
      </p:sp>
      <p:sp>
        <p:nvSpPr>
          <p:cNvPr id="5" name="Footer Placeholder 4">
            <a:extLst>
              <a:ext uri="{FF2B5EF4-FFF2-40B4-BE49-F238E27FC236}">
                <a16:creationId xmlns:a16="http://schemas.microsoft.com/office/drawing/2014/main" id="{4579B378-031C-2F9C-B56E-EC586F3A19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FBF60A-5773-6D75-4374-46DE951665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E01422-01B3-4584-A12B-E0B26742A080}" type="slidenum">
              <a:rPr lang="en-GB" smtClean="0"/>
              <a:t>‹#›</a:t>
            </a:fld>
            <a:endParaRPr lang="en-GB"/>
          </a:p>
        </p:txBody>
      </p:sp>
    </p:spTree>
    <p:extLst>
      <p:ext uri="{BB962C8B-B14F-4D97-AF65-F5344CB8AC3E}">
        <p14:creationId xmlns:p14="http://schemas.microsoft.com/office/powerpoint/2010/main" val="42418570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C2DD0-420C-BA14-EB23-31DE8A768A23}"/>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45F53BE9-5ADE-E003-8560-CAF0494103DD}"/>
              </a:ext>
            </a:extLst>
          </p:cNvPr>
          <p:cNvPicPr>
            <a:picLocks noChangeAspect="1"/>
          </p:cNvPicPr>
          <p:nvPr/>
        </p:nvPicPr>
        <p:blipFill>
          <a:blip r:embed="rId2">
            <a:alphaModFix amt="50000"/>
            <a:duotone>
              <a:schemeClr val="accent1">
                <a:shade val="45000"/>
                <a:satMod val="135000"/>
              </a:schemeClr>
              <a:prstClr val="white"/>
            </a:duotone>
          </a:blip>
          <a:srcRect b="8794"/>
          <a:stretch>
            <a:fillRect/>
          </a:stretch>
        </p:blipFill>
        <p:spPr>
          <a:xfrm>
            <a:off x="0" y="0"/>
            <a:ext cx="12191998" cy="6858000"/>
          </a:xfrm>
          <a:prstGeom prst="rect">
            <a:avLst/>
          </a:prstGeom>
        </p:spPr>
      </p:pic>
      <p:sp>
        <p:nvSpPr>
          <p:cNvPr id="4" name="TextBox 3">
            <a:extLst>
              <a:ext uri="{FF2B5EF4-FFF2-40B4-BE49-F238E27FC236}">
                <a16:creationId xmlns:a16="http://schemas.microsoft.com/office/drawing/2014/main" id="{8979BF98-1237-BDB0-AE13-8565D08049A1}"/>
              </a:ext>
            </a:extLst>
          </p:cNvPr>
          <p:cNvSpPr txBox="1"/>
          <p:nvPr/>
        </p:nvSpPr>
        <p:spPr>
          <a:xfrm>
            <a:off x="2" y="0"/>
            <a:ext cx="12191998" cy="6924973"/>
          </a:xfrm>
          <a:prstGeom prst="rect">
            <a:avLst/>
          </a:prstGeom>
          <a:noFill/>
        </p:spPr>
        <p:txBody>
          <a:bodyPr wrap="square" numCol="1" rtlCol="0">
            <a:spAutoFit/>
          </a:bodyPr>
          <a:lstStyle/>
          <a:p>
            <a:pPr algn="ctr"/>
            <a:r>
              <a:rPr lang="en-GB" sz="3600" b="1" u="sng" dirty="0">
                <a:latin typeface="Sylexiad Sans Spaced Med" panose="02000506040000020004" pitchFamily="50" charset="0"/>
              </a:rPr>
              <a:t>Design Technology – CAM Mechanisms</a:t>
            </a:r>
          </a:p>
          <a:p>
            <a:pPr algn="ctr"/>
            <a:r>
              <a:rPr lang="en-GB" sz="2400" b="1" u="sng" dirty="0">
                <a:latin typeface="Sylexiad Sans Spaced Med" panose="02000506040000020004" pitchFamily="50" charset="0"/>
              </a:rPr>
              <a:t>Learning Objective: </a:t>
            </a:r>
            <a:r>
              <a:rPr lang="en-GB" sz="2400" u="sng" dirty="0">
                <a:latin typeface="Sylexiad Sans Spaced Med" panose="02000506040000020004" pitchFamily="50" charset="0"/>
              </a:rPr>
              <a:t>To design and make a simple CAM mechanism that creates movement.</a:t>
            </a:r>
          </a:p>
          <a:p>
            <a:pPr algn="ctr"/>
            <a:endParaRPr lang="en-GB" sz="2400" u="sng" dirty="0">
              <a:latin typeface="Sylexiad Sans Spaced Med" panose="02000506040000020004" pitchFamily="50" charset="0"/>
            </a:endParaRPr>
          </a:p>
          <a:p>
            <a:pPr algn="ctr"/>
            <a:r>
              <a:rPr lang="en-GB" sz="2000" dirty="0">
                <a:latin typeface="Sylexiad Sans Spaced Med" panose="02000506040000020004" pitchFamily="50" charset="0"/>
              </a:rPr>
              <a:t>What is a CAM? A CAM is a rotating shape that changes rotary movement into up-and-down, side-to-side, or irregular movement. Examples are :Moving toys, animated story scenes, mechanical greetings cards.</a:t>
            </a:r>
          </a:p>
          <a:p>
            <a:pPr marL="342900" indent="-342900">
              <a:buFont typeface="Arial" panose="020B0604020202020204" pitchFamily="34" charset="0"/>
              <a:buChar char="•"/>
            </a:pPr>
            <a:endParaRPr lang="en-GB" sz="2000" dirty="0">
              <a:latin typeface="Sylexiad Sans Spaced Med" panose="02000506040000020004" pitchFamily="50" charset="0"/>
            </a:endParaRPr>
          </a:p>
          <a:p>
            <a:pPr marL="342900" indent="-342900">
              <a:buFont typeface="Arial" panose="020B0604020202020204" pitchFamily="34" charset="0"/>
              <a:buChar char="•"/>
            </a:pPr>
            <a:r>
              <a:rPr lang="en-GB" sz="2000" b="1" dirty="0">
                <a:latin typeface="Sylexiad Sans Spaced Med" panose="02000506040000020004" pitchFamily="50" charset="0"/>
              </a:rPr>
              <a:t>Your challenge</a:t>
            </a:r>
            <a:r>
              <a:rPr lang="en-GB" sz="2000" dirty="0">
                <a:latin typeface="Sylexiad Sans Spaced Med" panose="02000506040000020004" pitchFamily="50" charset="0"/>
              </a:rPr>
              <a:t> - Create a CAM toy or moving picture that tells a story or shows movement.</a:t>
            </a:r>
          </a:p>
          <a:p>
            <a:pPr lvl="1"/>
            <a:r>
              <a:rPr lang="en-GB" sz="2000" dirty="0">
                <a:latin typeface="Sylexiad Sans Spaced Med" panose="02000506040000020004" pitchFamily="50" charset="0"/>
              </a:rPr>
              <a:t>Ideas: A bird flapping its wings, a footballer kicking a ball, a dolphin jumping from water, a rocket launching, a dinosaur opening its mouth, your own creative idea!</a:t>
            </a:r>
          </a:p>
          <a:p>
            <a:pPr marL="342900" indent="-342900">
              <a:buFont typeface="Arial" panose="020B0604020202020204" pitchFamily="34" charset="0"/>
              <a:buChar char="•"/>
            </a:pPr>
            <a:endParaRPr lang="en-GB" sz="2000" dirty="0">
              <a:latin typeface="Sylexiad Sans Spaced Med" panose="02000506040000020004" pitchFamily="50" charset="0"/>
            </a:endParaRPr>
          </a:p>
          <a:p>
            <a:pPr marL="342900" indent="-342900">
              <a:buFont typeface="Arial" panose="020B0604020202020204" pitchFamily="34" charset="0"/>
              <a:buChar char="•"/>
            </a:pPr>
            <a:r>
              <a:rPr lang="en-GB" sz="2000" dirty="0">
                <a:latin typeface="Sylexiad Sans Spaced Med" panose="02000506040000020004" pitchFamily="50" charset="0"/>
              </a:rPr>
              <a:t>Equipment Needed:</a:t>
            </a:r>
          </a:p>
          <a:p>
            <a:pPr marL="800100" lvl="1" indent="-342900">
              <a:buFont typeface="Arial" panose="020B0604020202020204" pitchFamily="34" charset="0"/>
              <a:buChar char="•"/>
            </a:pPr>
            <a:r>
              <a:rPr lang="en-GB" sz="2000" dirty="0">
                <a:latin typeface="Sylexiad Sans Spaced Med" panose="02000506040000020004" pitchFamily="50" charset="0"/>
              </a:rPr>
              <a:t>Cardboard or thick card or a tea box</a:t>
            </a:r>
          </a:p>
          <a:p>
            <a:pPr marL="800100" lvl="1" indent="-342900">
              <a:buFont typeface="Arial" panose="020B0604020202020204" pitchFamily="34" charset="0"/>
              <a:buChar char="•"/>
            </a:pPr>
            <a:r>
              <a:rPr lang="en-GB" sz="2000" dirty="0">
                <a:latin typeface="Sylexiad Sans Spaced Med" panose="02000506040000020004" pitchFamily="50" charset="0"/>
              </a:rPr>
              <a:t>Paper</a:t>
            </a:r>
          </a:p>
          <a:p>
            <a:pPr marL="800100" lvl="1" indent="-342900">
              <a:buFont typeface="Arial" panose="020B0604020202020204" pitchFamily="34" charset="0"/>
              <a:buChar char="•"/>
            </a:pPr>
            <a:r>
              <a:rPr lang="en-GB" sz="2000" dirty="0">
                <a:latin typeface="Sylexiad Sans Spaced Med" panose="02000506040000020004" pitchFamily="50" charset="0"/>
              </a:rPr>
              <a:t>Pencil</a:t>
            </a:r>
          </a:p>
          <a:p>
            <a:pPr marL="800100" lvl="1" indent="-342900">
              <a:buFont typeface="Arial" panose="020B0604020202020204" pitchFamily="34" charset="0"/>
              <a:buChar char="•"/>
            </a:pPr>
            <a:r>
              <a:rPr lang="en-GB" sz="2000" dirty="0">
                <a:latin typeface="Sylexiad Sans Spaced Med" panose="02000506040000020004" pitchFamily="50" charset="0"/>
              </a:rPr>
              <a:t>Scissors</a:t>
            </a:r>
          </a:p>
          <a:p>
            <a:pPr marL="800100" lvl="1" indent="-342900">
              <a:buFont typeface="Arial" panose="020B0604020202020204" pitchFamily="34" charset="0"/>
              <a:buChar char="•"/>
            </a:pPr>
            <a:r>
              <a:rPr lang="en-GB" sz="2000" dirty="0">
                <a:latin typeface="Sylexiad Sans Spaced Med" panose="02000506040000020004" pitchFamily="50" charset="0"/>
              </a:rPr>
              <a:t>Split pin (if available)</a:t>
            </a:r>
          </a:p>
          <a:p>
            <a:pPr marL="800100" lvl="1" indent="-342900">
              <a:buFont typeface="Arial" panose="020B0604020202020204" pitchFamily="34" charset="0"/>
              <a:buChar char="•"/>
            </a:pPr>
            <a:r>
              <a:rPr lang="en-GB" sz="2000" dirty="0">
                <a:latin typeface="Sylexiad Sans Spaced Med" panose="02000506040000020004" pitchFamily="50" charset="0"/>
              </a:rPr>
              <a:t>Straw</a:t>
            </a:r>
          </a:p>
          <a:p>
            <a:pPr marL="800100" lvl="1" indent="-342900">
              <a:buFont typeface="Arial" panose="020B0604020202020204" pitchFamily="34" charset="0"/>
              <a:buChar char="•"/>
            </a:pPr>
            <a:r>
              <a:rPr lang="en-GB" sz="2000" dirty="0">
                <a:latin typeface="Sylexiad Sans Spaced Med" panose="02000506040000020004" pitchFamily="50" charset="0"/>
              </a:rPr>
              <a:t>Wooden skewer, pencil or rolled paper stick</a:t>
            </a:r>
          </a:p>
          <a:p>
            <a:pPr marL="800100" lvl="1" indent="-342900">
              <a:buFont typeface="Arial" panose="020B0604020202020204" pitchFamily="34" charset="0"/>
              <a:buChar char="•"/>
            </a:pPr>
            <a:r>
              <a:rPr lang="en-GB" sz="2000" dirty="0">
                <a:latin typeface="Sylexiad Sans Spaced Med" panose="02000506040000020004" pitchFamily="50" charset="0"/>
              </a:rPr>
              <a:t>Glue or tape</a:t>
            </a:r>
          </a:p>
          <a:p>
            <a:pPr marL="800100" lvl="1" indent="-342900">
              <a:buFont typeface="Arial" panose="020B0604020202020204" pitchFamily="34" charset="0"/>
              <a:buChar char="•"/>
            </a:pPr>
            <a:r>
              <a:rPr lang="en-GB" sz="2000" dirty="0">
                <a:latin typeface="Sylexiad Sans Spaced Med" panose="02000506040000020004" pitchFamily="50" charset="0"/>
              </a:rPr>
              <a:t>Colouring pencils/felt tips</a:t>
            </a:r>
          </a:p>
          <a:p>
            <a:pPr lvl="1"/>
            <a:endParaRPr lang="en-GB" sz="2000" dirty="0"/>
          </a:p>
        </p:txBody>
      </p:sp>
      <p:pic>
        <p:nvPicPr>
          <p:cNvPr id="6" name="Picture 5">
            <a:extLst>
              <a:ext uri="{FF2B5EF4-FFF2-40B4-BE49-F238E27FC236}">
                <a16:creationId xmlns:a16="http://schemas.microsoft.com/office/drawing/2014/main" id="{A95ADDE9-3245-3776-CD7F-557833064DD0}"/>
              </a:ext>
            </a:extLst>
          </p:cNvPr>
          <p:cNvPicPr>
            <a:picLocks noChangeAspect="1"/>
          </p:cNvPicPr>
          <p:nvPr/>
        </p:nvPicPr>
        <p:blipFill>
          <a:blip r:embed="rId3"/>
          <a:stretch>
            <a:fillRect/>
          </a:stretch>
        </p:blipFill>
        <p:spPr>
          <a:xfrm>
            <a:off x="5791199" y="3462486"/>
            <a:ext cx="2043557" cy="3340966"/>
          </a:xfrm>
          <a:prstGeom prst="rect">
            <a:avLst/>
          </a:prstGeom>
        </p:spPr>
      </p:pic>
      <p:pic>
        <p:nvPicPr>
          <p:cNvPr id="8" name="Picture 7">
            <a:extLst>
              <a:ext uri="{FF2B5EF4-FFF2-40B4-BE49-F238E27FC236}">
                <a16:creationId xmlns:a16="http://schemas.microsoft.com/office/drawing/2014/main" id="{4204266F-AD09-6E50-5C7C-504941C0115D}"/>
              </a:ext>
            </a:extLst>
          </p:cNvPr>
          <p:cNvPicPr>
            <a:picLocks noChangeAspect="1"/>
          </p:cNvPicPr>
          <p:nvPr/>
        </p:nvPicPr>
        <p:blipFill>
          <a:blip r:embed="rId4"/>
          <a:stretch>
            <a:fillRect/>
          </a:stretch>
        </p:blipFill>
        <p:spPr>
          <a:xfrm>
            <a:off x="9995093" y="3462486"/>
            <a:ext cx="2017187" cy="3340966"/>
          </a:xfrm>
          <a:prstGeom prst="rect">
            <a:avLst/>
          </a:prstGeom>
        </p:spPr>
      </p:pic>
      <p:pic>
        <p:nvPicPr>
          <p:cNvPr id="10" name="Picture 9">
            <a:extLst>
              <a:ext uri="{FF2B5EF4-FFF2-40B4-BE49-F238E27FC236}">
                <a16:creationId xmlns:a16="http://schemas.microsoft.com/office/drawing/2014/main" id="{5196712E-F650-6A9F-A510-D79DFE676EC4}"/>
              </a:ext>
            </a:extLst>
          </p:cNvPr>
          <p:cNvPicPr>
            <a:picLocks noChangeAspect="1"/>
          </p:cNvPicPr>
          <p:nvPr/>
        </p:nvPicPr>
        <p:blipFill>
          <a:blip r:embed="rId5"/>
          <a:stretch>
            <a:fillRect/>
          </a:stretch>
        </p:blipFill>
        <p:spPr>
          <a:xfrm>
            <a:off x="7845149" y="3462486"/>
            <a:ext cx="2026668" cy="3340966"/>
          </a:xfrm>
          <a:prstGeom prst="rect">
            <a:avLst/>
          </a:prstGeom>
        </p:spPr>
      </p:pic>
    </p:spTree>
    <p:extLst>
      <p:ext uri="{BB962C8B-B14F-4D97-AF65-F5344CB8AC3E}">
        <p14:creationId xmlns:p14="http://schemas.microsoft.com/office/powerpoint/2010/main" val="41316464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ECB014-4369-3C1E-A124-7EBE5B115FB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89423FD-04A4-EB97-D0F4-B56FA7134CDC}"/>
              </a:ext>
            </a:extLst>
          </p:cNvPr>
          <p:cNvPicPr>
            <a:picLocks noChangeAspect="1"/>
          </p:cNvPicPr>
          <p:nvPr/>
        </p:nvPicPr>
        <p:blipFill>
          <a:blip r:embed="rId2">
            <a:alphaModFix amt="50000"/>
            <a:duotone>
              <a:schemeClr val="accent1">
                <a:shade val="45000"/>
                <a:satMod val="135000"/>
              </a:schemeClr>
              <a:prstClr val="white"/>
            </a:duotone>
          </a:blip>
          <a:srcRect b="8794"/>
          <a:stretch>
            <a:fillRect/>
          </a:stretch>
        </p:blipFill>
        <p:spPr>
          <a:xfrm>
            <a:off x="0" y="0"/>
            <a:ext cx="12191998" cy="6858000"/>
          </a:xfrm>
          <a:prstGeom prst="rect">
            <a:avLst/>
          </a:prstGeom>
        </p:spPr>
      </p:pic>
      <p:sp>
        <p:nvSpPr>
          <p:cNvPr id="4" name="TextBox 3">
            <a:extLst>
              <a:ext uri="{FF2B5EF4-FFF2-40B4-BE49-F238E27FC236}">
                <a16:creationId xmlns:a16="http://schemas.microsoft.com/office/drawing/2014/main" id="{2FA56BBF-E108-E64B-0E79-6E79C4833DC6}"/>
              </a:ext>
            </a:extLst>
          </p:cNvPr>
          <p:cNvSpPr txBox="1"/>
          <p:nvPr/>
        </p:nvSpPr>
        <p:spPr>
          <a:xfrm>
            <a:off x="2" y="0"/>
            <a:ext cx="12191998" cy="6924973"/>
          </a:xfrm>
          <a:prstGeom prst="rect">
            <a:avLst/>
          </a:prstGeom>
          <a:noFill/>
        </p:spPr>
        <p:txBody>
          <a:bodyPr wrap="square" numCol="1" rtlCol="0">
            <a:spAutoFit/>
          </a:bodyPr>
          <a:lstStyle/>
          <a:p>
            <a:pPr algn="ctr"/>
            <a:r>
              <a:rPr lang="en-GB" sz="3600" b="1" u="sng" dirty="0">
                <a:latin typeface="Sylexiad Sans Spaced Med" panose="02000506040000020004" pitchFamily="50" charset="0"/>
              </a:rPr>
              <a:t>Design Technology – CAM Mechanisms</a:t>
            </a:r>
            <a:endParaRPr lang="en-GB" sz="2000" dirty="0"/>
          </a:p>
          <a:p>
            <a:pPr marL="800100" lvl="1" indent="-342900">
              <a:buFont typeface="Arial" panose="020B0604020202020204" pitchFamily="34" charset="0"/>
              <a:buChar char="•"/>
            </a:pPr>
            <a:r>
              <a:rPr lang="en-GB" sz="1700" b="1" dirty="0"/>
              <a:t>Step 1: Plan Your Idea </a:t>
            </a:r>
            <a:r>
              <a:rPr lang="en-GB" sz="1700" dirty="0"/>
              <a:t>- Draw a quick sketch of your design and make sure you label it. Add information such as: What will move? How will it move? What background will you create?</a:t>
            </a:r>
          </a:p>
          <a:p>
            <a:pPr marL="1257300" lvl="2" indent="-342900">
              <a:buFont typeface="Arial" panose="020B0604020202020204" pitchFamily="34" charset="0"/>
              <a:buChar char="•"/>
            </a:pPr>
            <a:endParaRPr lang="en-GB" sz="1700" dirty="0"/>
          </a:p>
          <a:p>
            <a:pPr marL="800100" lvl="1" indent="-342900">
              <a:buFont typeface="Arial" panose="020B0604020202020204" pitchFamily="34" charset="0"/>
              <a:buChar char="•"/>
            </a:pPr>
            <a:r>
              <a:rPr lang="en-GB" sz="1700" b="1" dirty="0"/>
              <a:t>Step 2: Make the Base </a:t>
            </a:r>
            <a:r>
              <a:rPr lang="en-GB" sz="1700" dirty="0"/>
              <a:t>- Cut a rectangle of cardboard, fold or strengthen it if needed, draw your background scene. Examples: Jungle, ocean, space, farm, sports field.</a:t>
            </a:r>
          </a:p>
          <a:p>
            <a:pPr marL="800100" lvl="1" indent="-342900">
              <a:buFont typeface="Arial" panose="020B0604020202020204" pitchFamily="34" charset="0"/>
              <a:buChar char="•"/>
            </a:pPr>
            <a:endParaRPr lang="en-GB" sz="1700" dirty="0"/>
          </a:p>
          <a:p>
            <a:pPr marL="800100" lvl="1" indent="-342900">
              <a:buFont typeface="Arial" panose="020B0604020202020204" pitchFamily="34" charset="0"/>
              <a:buChar char="•"/>
            </a:pPr>
            <a:r>
              <a:rPr lang="en-GB" sz="1700" b="1" dirty="0"/>
              <a:t>Step 3: Create Your CAM - </a:t>
            </a:r>
            <a:r>
              <a:rPr lang="en-GB" sz="1700" dirty="0"/>
              <a:t>Draw a CAM shape on card. Cut it out carefully. Make a hole in the centre. Attach it to your axle (skewer, pencil or rolled paper tube).</a:t>
            </a:r>
            <a:br>
              <a:rPr lang="en-GB" sz="1700" dirty="0"/>
            </a:br>
            <a:r>
              <a:rPr lang="en-GB" sz="1700" dirty="0"/>
              <a:t>Try different CAM shapes: Circle, oval, egg shape, snail shape.</a:t>
            </a:r>
            <a:br>
              <a:rPr lang="en-GB" sz="1700" dirty="0"/>
            </a:br>
            <a:r>
              <a:rPr lang="en-GB" sz="1700" u="sng" dirty="0"/>
              <a:t>Remember: Different shapes create different movements.</a:t>
            </a:r>
          </a:p>
          <a:p>
            <a:pPr marL="800100" lvl="1" indent="-342900">
              <a:buFont typeface="Arial" panose="020B0604020202020204" pitchFamily="34" charset="0"/>
              <a:buChar char="•"/>
            </a:pPr>
            <a:endParaRPr lang="en-GB" sz="1700" u="sng" dirty="0"/>
          </a:p>
          <a:p>
            <a:pPr marL="800100" lvl="1" indent="-342900">
              <a:buFont typeface="Arial" panose="020B0604020202020204" pitchFamily="34" charset="0"/>
              <a:buChar char="•"/>
            </a:pPr>
            <a:r>
              <a:rPr lang="en-GB" sz="1700" b="1" dirty="0"/>
              <a:t>Step 4: Create the Follower</a:t>
            </a:r>
            <a:r>
              <a:rPr lang="en-GB" sz="1700" dirty="0"/>
              <a:t> - Cut a strip of card. Place it above the CAM. The follower should rest on top of the CAM. Attach your moving character to the top of the follower. As the CAM turns, the follower should move.</a:t>
            </a:r>
          </a:p>
          <a:p>
            <a:pPr marL="800100" lvl="1" indent="-342900">
              <a:buFont typeface="Arial" panose="020B0604020202020204" pitchFamily="34" charset="0"/>
              <a:buChar char="•"/>
            </a:pPr>
            <a:endParaRPr lang="en-GB" sz="1700" dirty="0"/>
          </a:p>
          <a:p>
            <a:pPr marL="800100" lvl="1" indent="-342900">
              <a:buFont typeface="Arial" panose="020B0604020202020204" pitchFamily="34" charset="0"/>
              <a:buChar char="•"/>
            </a:pPr>
            <a:r>
              <a:rPr lang="en-GB" sz="1700" b="1" dirty="0"/>
              <a:t>Step 5: Test and Improve -</a:t>
            </a:r>
            <a:r>
              <a:rPr lang="en-GB" sz="1700" dirty="0"/>
              <a:t> Turn the CAM slowly.</a:t>
            </a:r>
          </a:p>
          <a:p>
            <a:pPr marL="800100" lvl="1" indent="-342900">
              <a:buFont typeface="Arial" panose="020B0604020202020204" pitchFamily="34" charset="0"/>
              <a:buChar char="•"/>
            </a:pPr>
            <a:br>
              <a:rPr lang="en-GB" sz="1700" dirty="0"/>
            </a:br>
            <a:r>
              <a:rPr lang="en-GB" sz="1700" dirty="0"/>
              <a:t>Ask yourself: Does it move smoothly? Is the movement big enough? Can I make it more interesting? Would a different CAM shape work better? Make any improvements needed.</a:t>
            </a:r>
          </a:p>
          <a:p>
            <a:pPr marL="800100" lvl="1" indent="-342900">
              <a:buFont typeface="Arial" panose="020B0604020202020204" pitchFamily="34" charset="0"/>
              <a:buChar char="•"/>
            </a:pPr>
            <a:endParaRPr lang="en-GB" sz="1700" dirty="0"/>
          </a:p>
          <a:p>
            <a:pPr marL="800100" lvl="1" indent="-342900">
              <a:buFont typeface="Arial" panose="020B0604020202020204" pitchFamily="34" charset="0"/>
              <a:buChar char="•"/>
            </a:pPr>
            <a:r>
              <a:rPr lang="en-GB" sz="1700" b="1" dirty="0"/>
              <a:t>Step 6: Add Your Creativity - </a:t>
            </a:r>
            <a:r>
              <a:rPr lang="en-GB" sz="1700" dirty="0"/>
              <a:t>Decorate your project. You could: Colour your scene, add extra characters, create a story, add labels or speech bubbles, combine different materials.</a:t>
            </a:r>
          </a:p>
          <a:p>
            <a:pPr marL="800100" lvl="1" indent="-342900">
              <a:buFont typeface="Arial" panose="020B0604020202020204" pitchFamily="34" charset="0"/>
              <a:buChar char="•"/>
            </a:pPr>
            <a:endParaRPr lang="en-GB" sz="1700" dirty="0"/>
          </a:p>
          <a:p>
            <a:pPr marL="800100" lvl="1" indent="-342900">
              <a:buFont typeface="Arial" panose="020B0604020202020204" pitchFamily="34" charset="0"/>
              <a:buChar char="•"/>
            </a:pPr>
            <a:r>
              <a:rPr lang="en-GB" sz="1700" b="1" dirty="0"/>
              <a:t>Step 7: Evaluation - </a:t>
            </a:r>
            <a:r>
              <a:rPr lang="en-GB" sz="1700" dirty="0"/>
              <a:t>Answer these questions: What movement does your CAM create? Which CAM shape did you choose and why? What worked well? What would you improve next time? How did you make your design unique?</a:t>
            </a:r>
          </a:p>
        </p:txBody>
      </p:sp>
    </p:spTree>
    <p:extLst>
      <p:ext uri="{BB962C8B-B14F-4D97-AF65-F5344CB8AC3E}">
        <p14:creationId xmlns:p14="http://schemas.microsoft.com/office/powerpoint/2010/main" val="38656025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7EB67-A3EC-9364-7C06-3DF01E64005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92A69D0-F06A-73A0-8F7F-AA1503299536}"/>
              </a:ext>
            </a:extLst>
          </p:cNvPr>
          <p:cNvSpPr txBox="1"/>
          <p:nvPr/>
        </p:nvSpPr>
        <p:spPr>
          <a:xfrm>
            <a:off x="2" y="0"/>
            <a:ext cx="12191998" cy="954107"/>
          </a:xfrm>
          <a:prstGeom prst="rect">
            <a:avLst/>
          </a:prstGeom>
          <a:noFill/>
        </p:spPr>
        <p:txBody>
          <a:bodyPr wrap="square" numCol="1" rtlCol="0">
            <a:spAutoFit/>
          </a:bodyPr>
          <a:lstStyle/>
          <a:p>
            <a:pPr algn="ctr"/>
            <a:r>
              <a:rPr lang="en-GB" sz="3600" b="1" u="sng" dirty="0">
                <a:latin typeface="Sylexiad Sans Spaced Med" panose="02000506040000020004" pitchFamily="50" charset="0"/>
              </a:rPr>
              <a:t>Design Technology – CAM Mechanisms – EXAMPLE</a:t>
            </a:r>
          </a:p>
          <a:p>
            <a:pPr lvl="1"/>
            <a:endParaRPr lang="en-GB" sz="2000" dirty="0"/>
          </a:p>
        </p:txBody>
      </p:sp>
      <p:pic>
        <p:nvPicPr>
          <p:cNvPr id="5" name="Picture 4">
            <a:extLst>
              <a:ext uri="{FF2B5EF4-FFF2-40B4-BE49-F238E27FC236}">
                <a16:creationId xmlns:a16="http://schemas.microsoft.com/office/drawing/2014/main" id="{8E30E33A-38C7-AF0F-03EC-6F8B6F80D575}"/>
              </a:ext>
            </a:extLst>
          </p:cNvPr>
          <p:cNvPicPr>
            <a:picLocks noChangeAspect="1"/>
          </p:cNvPicPr>
          <p:nvPr/>
        </p:nvPicPr>
        <p:blipFill>
          <a:blip r:embed="rId2"/>
          <a:stretch>
            <a:fillRect/>
          </a:stretch>
        </p:blipFill>
        <p:spPr>
          <a:xfrm>
            <a:off x="2237133" y="681612"/>
            <a:ext cx="7717733" cy="6176388"/>
          </a:xfrm>
          <a:prstGeom prst="rect">
            <a:avLst/>
          </a:prstGeom>
        </p:spPr>
      </p:pic>
    </p:spTree>
    <p:extLst>
      <p:ext uri="{BB962C8B-B14F-4D97-AF65-F5344CB8AC3E}">
        <p14:creationId xmlns:p14="http://schemas.microsoft.com/office/powerpoint/2010/main" val="1058213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194BA28-18AE-4ACA-ADFD-DDE8FAE89B78}"/>
              </a:ext>
            </a:extLst>
          </p:cNvPr>
          <p:cNvPicPr>
            <a:picLocks noChangeAspect="1"/>
          </p:cNvPicPr>
          <p:nvPr/>
        </p:nvPicPr>
        <p:blipFill>
          <a:blip r:embed="rId2">
            <a:alphaModFix amt="50000"/>
            <a:duotone>
              <a:prstClr val="black"/>
              <a:schemeClr val="accent6">
                <a:tint val="45000"/>
                <a:satMod val="400000"/>
              </a:schemeClr>
            </a:duotone>
          </a:blip>
          <a:srcRect b="8794"/>
          <a:stretch>
            <a:fillRect/>
          </a:stretch>
        </p:blipFill>
        <p:spPr>
          <a:xfrm>
            <a:off x="0" y="0"/>
            <a:ext cx="12191998" cy="6858000"/>
          </a:xfrm>
          <a:prstGeom prst="rect">
            <a:avLst/>
          </a:prstGeom>
        </p:spPr>
      </p:pic>
      <p:sp>
        <p:nvSpPr>
          <p:cNvPr id="4" name="TextBox 3">
            <a:extLst>
              <a:ext uri="{FF2B5EF4-FFF2-40B4-BE49-F238E27FC236}">
                <a16:creationId xmlns:a16="http://schemas.microsoft.com/office/drawing/2014/main" id="{47BF89BD-D4D7-ABD3-29D7-2E5D5E345180}"/>
              </a:ext>
            </a:extLst>
          </p:cNvPr>
          <p:cNvSpPr txBox="1"/>
          <p:nvPr/>
        </p:nvSpPr>
        <p:spPr>
          <a:xfrm>
            <a:off x="2" y="0"/>
            <a:ext cx="12191998" cy="4832092"/>
          </a:xfrm>
          <a:prstGeom prst="rect">
            <a:avLst/>
          </a:prstGeom>
          <a:noFill/>
        </p:spPr>
        <p:txBody>
          <a:bodyPr wrap="square" rtlCol="0">
            <a:spAutoFit/>
          </a:bodyPr>
          <a:lstStyle/>
          <a:p>
            <a:pPr algn="ctr"/>
            <a:r>
              <a:rPr lang="en-GB" sz="3600" b="1" u="sng" dirty="0">
                <a:latin typeface="Sylexiad Sans Spaced Med" panose="02000506040000020004" pitchFamily="50" charset="0"/>
              </a:rPr>
              <a:t>Science – Animals including Humans</a:t>
            </a:r>
          </a:p>
          <a:p>
            <a:pPr algn="ctr"/>
            <a:r>
              <a:rPr lang="en-GB" sz="2400" b="1" u="sng" dirty="0">
                <a:latin typeface="Sylexiad Sans Spaced Med" panose="02000506040000020004" pitchFamily="50" charset="0"/>
              </a:rPr>
              <a:t>Learning Objective: </a:t>
            </a:r>
            <a:r>
              <a:rPr lang="en-GB" sz="2400" u="sng" dirty="0">
                <a:latin typeface="Sylexiad Sans Spaced Med" panose="02000506040000020004" pitchFamily="50" charset="0"/>
              </a:rPr>
              <a:t>To understand how humans and other animals change as they grow and develop through their life cycles.</a:t>
            </a:r>
          </a:p>
          <a:p>
            <a:pPr algn="ctr"/>
            <a:endParaRPr lang="en-GB" sz="2400" u="sng" dirty="0">
              <a:latin typeface="Sylexiad Sans Spaced Med" panose="02000506040000020004" pitchFamily="50" charset="0"/>
            </a:endParaRPr>
          </a:p>
          <a:p>
            <a:pPr marL="342900" indent="-342900">
              <a:buFont typeface="Arial" panose="020B0604020202020204" pitchFamily="34" charset="0"/>
              <a:buChar char="•"/>
            </a:pPr>
            <a:r>
              <a:rPr lang="en-GB" sz="2000" b="1" dirty="0">
                <a:latin typeface="Sylexiad Sans Spaced Med" panose="02000506040000020004" pitchFamily="50" charset="0"/>
              </a:rPr>
              <a:t>Life Cycles Investigation</a:t>
            </a:r>
            <a:r>
              <a:rPr lang="en-GB" sz="2000" dirty="0">
                <a:latin typeface="Sylexiad Sans Spaced Med" panose="02000506040000020004" pitchFamily="50" charset="0"/>
              </a:rPr>
              <a:t> - Choose one animal from the list below. Research or use your existing knowledge to find out about its life cycle.</a:t>
            </a:r>
          </a:p>
          <a:p>
            <a:pPr marL="800100" lvl="1" indent="-342900">
              <a:buFont typeface="Arial" panose="020B0604020202020204" pitchFamily="34" charset="0"/>
              <a:buChar char="•"/>
            </a:pPr>
            <a:r>
              <a:rPr lang="en-GB" sz="2000" dirty="0">
                <a:latin typeface="Sylexiad Sans Spaced Med" panose="02000506040000020004" pitchFamily="50" charset="0"/>
              </a:rPr>
              <a:t>Butterfly, frog, chicken, dog, elephant</a:t>
            </a:r>
            <a:br>
              <a:rPr lang="en-GB" sz="2000" dirty="0">
                <a:latin typeface="Sylexiad Sans Spaced Med" panose="02000506040000020004" pitchFamily="50" charset="0"/>
              </a:rPr>
            </a:br>
            <a:endParaRPr lang="en-GB" sz="2000" dirty="0">
              <a:latin typeface="Sylexiad Sans Spaced Med" panose="02000506040000020004" pitchFamily="50" charset="0"/>
            </a:endParaRPr>
          </a:p>
          <a:p>
            <a:pPr marL="342900" indent="-342900">
              <a:buFont typeface="Arial" panose="020B0604020202020204" pitchFamily="34" charset="0"/>
              <a:buChar char="•"/>
            </a:pPr>
            <a:r>
              <a:rPr lang="en-GB" sz="2000" b="1" dirty="0">
                <a:latin typeface="Sylexiad Sans Spaced Med" panose="02000506040000020004" pitchFamily="50" charset="0"/>
              </a:rPr>
              <a:t>Create a Life Cycle Diagram </a:t>
            </a:r>
            <a:r>
              <a:rPr lang="en-GB" sz="2000" dirty="0">
                <a:latin typeface="Sylexiad Sans Spaced Med" panose="02000506040000020004" pitchFamily="50" charset="0"/>
              </a:rPr>
              <a:t>- Draw and label each stage of your chosen animal's life cycle.</a:t>
            </a:r>
            <a:br>
              <a:rPr lang="en-GB" sz="2000" dirty="0">
                <a:latin typeface="Sylexiad Sans Spaced Med" panose="02000506040000020004" pitchFamily="50" charset="0"/>
              </a:rPr>
            </a:br>
            <a:r>
              <a:rPr lang="en-GB" sz="2000" dirty="0">
                <a:latin typeface="Sylexiad Sans Spaced Med" panose="02000506040000020004" pitchFamily="50" charset="0"/>
              </a:rPr>
              <a:t>Include: Names of each stage, a simple drawing or picture, a short description of what happens at each stage.</a:t>
            </a:r>
          </a:p>
          <a:p>
            <a:pPr marL="342900" indent="-342900">
              <a:buFont typeface="Arial" panose="020B0604020202020204" pitchFamily="34" charset="0"/>
              <a:buChar char="•"/>
            </a:pPr>
            <a:r>
              <a:rPr lang="en-GB" sz="2000" dirty="0">
                <a:latin typeface="Sylexiad Sans Spaced Med" panose="02000506040000020004" pitchFamily="50" charset="0"/>
              </a:rPr>
              <a:t>Compare Life Cycles - Compare the life cycle of your chosen animal with the human life cycle.</a:t>
            </a:r>
            <a:br>
              <a:rPr lang="en-GB" sz="2000" dirty="0">
                <a:latin typeface="Sylexiad Sans Spaced Med" panose="02000506040000020004" pitchFamily="50" charset="0"/>
              </a:rPr>
            </a:br>
            <a:r>
              <a:rPr lang="en-GB" sz="2000" dirty="0">
                <a:latin typeface="Sylexiad Sans Spaced Med" panose="02000506040000020004" pitchFamily="50" charset="0"/>
              </a:rPr>
              <a:t>Create a table like this:</a:t>
            </a:r>
            <a:br>
              <a:rPr lang="en-GB" sz="2000" dirty="0">
                <a:latin typeface="Sylexiad Sans Spaced Med" panose="02000506040000020004" pitchFamily="50" charset="0"/>
              </a:rPr>
            </a:br>
            <a:br>
              <a:rPr lang="en-GB" sz="2000" dirty="0">
                <a:latin typeface="Sylexiad Sans Spaced Med" panose="02000506040000020004" pitchFamily="50" charset="0"/>
              </a:rPr>
            </a:br>
            <a:endParaRPr lang="en-GB" sz="2000" dirty="0">
              <a:latin typeface="Sylexiad Sans Spaced Med" panose="02000506040000020004" pitchFamily="50" charset="0"/>
            </a:endParaRPr>
          </a:p>
        </p:txBody>
      </p:sp>
      <p:pic>
        <p:nvPicPr>
          <p:cNvPr id="5" name="Picture 4">
            <a:extLst>
              <a:ext uri="{FF2B5EF4-FFF2-40B4-BE49-F238E27FC236}">
                <a16:creationId xmlns:a16="http://schemas.microsoft.com/office/drawing/2014/main" id="{24D87A3D-3260-05C1-122F-90874D10815D}"/>
              </a:ext>
            </a:extLst>
          </p:cNvPr>
          <p:cNvPicPr>
            <a:picLocks noChangeAspect="1"/>
          </p:cNvPicPr>
          <p:nvPr/>
        </p:nvPicPr>
        <p:blipFill>
          <a:blip r:embed="rId3"/>
          <a:stretch>
            <a:fillRect/>
          </a:stretch>
        </p:blipFill>
        <p:spPr>
          <a:xfrm>
            <a:off x="3325801" y="3901209"/>
            <a:ext cx="5540395" cy="2956791"/>
          </a:xfrm>
          <a:prstGeom prst="rect">
            <a:avLst/>
          </a:prstGeom>
        </p:spPr>
      </p:pic>
    </p:spTree>
    <p:extLst>
      <p:ext uri="{BB962C8B-B14F-4D97-AF65-F5344CB8AC3E}">
        <p14:creationId xmlns:p14="http://schemas.microsoft.com/office/powerpoint/2010/main" val="12967237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0E441-705E-D26D-C711-D6898D2678B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6F6A5D40-FD35-2A31-073C-E3E3E32DA08A}"/>
              </a:ext>
            </a:extLst>
          </p:cNvPr>
          <p:cNvPicPr>
            <a:picLocks noChangeAspect="1"/>
          </p:cNvPicPr>
          <p:nvPr/>
        </p:nvPicPr>
        <p:blipFill>
          <a:blip r:embed="rId2">
            <a:alphaModFix amt="50000"/>
            <a:duotone>
              <a:prstClr val="black"/>
              <a:schemeClr val="accent6">
                <a:tint val="45000"/>
                <a:satMod val="400000"/>
              </a:schemeClr>
            </a:duotone>
          </a:blip>
          <a:srcRect b="8794"/>
          <a:stretch>
            <a:fillRect/>
          </a:stretch>
        </p:blipFill>
        <p:spPr>
          <a:xfrm>
            <a:off x="0" y="0"/>
            <a:ext cx="12191998" cy="6858000"/>
          </a:xfrm>
          <a:prstGeom prst="rect">
            <a:avLst/>
          </a:prstGeom>
        </p:spPr>
      </p:pic>
      <p:sp>
        <p:nvSpPr>
          <p:cNvPr id="4" name="TextBox 3">
            <a:extLst>
              <a:ext uri="{FF2B5EF4-FFF2-40B4-BE49-F238E27FC236}">
                <a16:creationId xmlns:a16="http://schemas.microsoft.com/office/drawing/2014/main" id="{BF01C375-0FDC-164F-0A06-0ABEC2309ACD}"/>
              </a:ext>
            </a:extLst>
          </p:cNvPr>
          <p:cNvSpPr txBox="1"/>
          <p:nvPr/>
        </p:nvSpPr>
        <p:spPr>
          <a:xfrm>
            <a:off x="2" y="0"/>
            <a:ext cx="12191998" cy="6617196"/>
          </a:xfrm>
          <a:prstGeom prst="rect">
            <a:avLst/>
          </a:prstGeom>
          <a:noFill/>
        </p:spPr>
        <p:txBody>
          <a:bodyPr wrap="square" rtlCol="0">
            <a:spAutoFit/>
          </a:bodyPr>
          <a:lstStyle/>
          <a:p>
            <a:pPr algn="ctr"/>
            <a:r>
              <a:rPr lang="en-GB" sz="3600" b="1" u="sng" dirty="0">
                <a:latin typeface="Sylexiad Sans Spaced Med" panose="02000506040000020004" pitchFamily="50" charset="0"/>
              </a:rPr>
              <a:t>Science – Animals including Humans</a:t>
            </a:r>
          </a:p>
          <a:p>
            <a:pPr algn="ctr"/>
            <a:r>
              <a:rPr lang="en-GB" sz="2400" b="1" u="sng" dirty="0">
                <a:latin typeface="Sylexiad Sans Spaced Med" panose="02000506040000020004" pitchFamily="50" charset="0"/>
              </a:rPr>
              <a:t>Learning Objective: </a:t>
            </a:r>
            <a:r>
              <a:rPr lang="en-GB" sz="2400" u="sng" dirty="0">
                <a:latin typeface="Sylexiad Sans Spaced Med" panose="02000506040000020004" pitchFamily="50" charset="0"/>
              </a:rPr>
              <a:t>To understand how humans and other animals change as they grow and develop through their life cycles.</a:t>
            </a:r>
          </a:p>
          <a:p>
            <a:pPr algn="ctr"/>
            <a:endParaRPr lang="en-GB" sz="2000" dirty="0">
              <a:latin typeface="Sylexiad Sans Spaced Med" panose="02000506040000020004" pitchFamily="50" charset="0"/>
            </a:endParaRPr>
          </a:p>
          <a:p>
            <a:pPr marL="342900" indent="-342900">
              <a:buFont typeface="Arial" panose="020B0604020202020204" pitchFamily="34" charset="0"/>
              <a:buChar char="•"/>
            </a:pPr>
            <a:r>
              <a:rPr lang="en-GB" sz="2000" b="1" dirty="0">
                <a:latin typeface="Sylexiad Sans Spaced Med" panose="02000506040000020004" pitchFamily="50" charset="0"/>
              </a:rPr>
              <a:t>Human Development Timeline</a:t>
            </a:r>
            <a:r>
              <a:rPr lang="en-GB" sz="2000" dirty="0">
                <a:latin typeface="Sylexiad Sans Spaced Med" panose="02000506040000020004" pitchFamily="50" charset="0"/>
              </a:rPr>
              <a:t> - Create a timeline showing the stages of human development. Add images if you would like. Include:</a:t>
            </a:r>
          </a:p>
          <a:p>
            <a:pPr marL="800100" lvl="1" indent="-342900">
              <a:buFont typeface="Arial" panose="020B0604020202020204" pitchFamily="34" charset="0"/>
              <a:buChar char="•"/>
            </a:pPr>
            <a:r>
              <a:rPr lang="en-GB" sz="2000" dirty="0">
                <a:latin typeface="Sylexiad Sans Spaced Med" panose="02000506040000020004" pitchFamily="50" charset="0"/>
              </a:rPr>
              <a:t>Baby, toddler, child, teenager, adult, elderly adult</a:t>
            </a:r>
            <a:br>
              <a:rPr lang="en-GB" sz="2000" dirty="0">
                <a:latin typeface="Sylexiad Sans Spaced Med" panose="02000506040000020004" pitchFamily="50" charset="0"/>
              </a:rPr>
            </a:br>
            <a:endParaRPr lang="en-GB" sz="2000" dirty="0">
              <a:latin typeface="Sylexiad Sans Spaced Med" panose="02000506040000020004" pitchFamily="50" charset="0"/>
            </a:endParaRPr>
          </a:p>
          <a:p>
            <a:pPr lvl="1"/>
            <a:r>
              <a:rPr lang="en-GB" sz="2000" dirty="0">
                <a:latin typeface="Sylexiad Sans Spaced Med" panose="02000506040000020004" pitchFamily="50" charset="0"/>
              </a:rPr>
              <a:t>For each stage, write:</a:t>
            </a:r>
          </a:p>
          <a:p>
            <a:pPr marL="800100" lvl="1" indent="-342900">
              <a:buFont typeface="Arial" panose="020B0604020202020204" pitchFamily="34" charset="0"/>
              <a:buChar char="•"/>
            </a:pPr>
            <a:r>
              <a:rPr lang="en-GB" sz="2000" dirty="0">
                <a:latin typeface="Sylexiad Sans Spaced Med" panose="02000506040000020004" pitchFamily="50" charset="0"/>
              </a:rPr>
              <a:t>Approximate age range</a:t>
            </a:r>
          </a:p>
          <a:p>
            <a:pPr marL="800100" lvl="1" indent="-342900">
              <a:buFont typeface="Arial" panose="020B0604020202020204" pitchFamily="34" charset="0"/>
              <a:buChar char="•"/>
            </a:pPr>
            <a:r>
              <a:rPr lang="en-GB" sz="2000" dirty="0">
                <a:latin typeface="Sylexiad Sans Spaced Med" panose="02000506040000020004" pitchFamily="50" charset="0"/>
              </a:rPr>
              <a:t>One physical change</a:t>
            </a:r>
          </a:p>
          <a:p>
            <a:pPr marL="800100" lvl="1" indent="-342900">
              <a:buFont typeface="Arial" panose="020B0604020202020204" pitchFamily="34" charset="0"/>
              <a:buChar char="•"/>
            </a:pPr>
            <a:r>
              <a:rPr lang="en-GB" sz="2000" dirty="0">
                <a:latin typeface="Sylexiad Sans Spaced Med" panose="02000506040000020004" pitchFamily="50" charset="0"/>
              </a:rPr>
              <a:t>One skill or ability that develops</a:t>
            </a:r>
          </a:p>
          <a:p>
            <a:pPr marL="342900" indent="-342900">
              <a:buFont typeface="Arial" panose="020B0604020202020204" pitchFamily="34" charset="0"/>
              <a:buChar char="•"/>
            </a:pPr>
            <a:endParaRPr lang="en-GB" sz="2000" b="1" dirty="0">
              <a:latin typeface="Sylexiad Sans Spaced Med" panose="02000506040000020004" pitchFamily="50" charset="0"/>
            </a:endParaRPr>
          </a:p>
          <a:p>
            <a:pPr marL="342900" indent="-342900">
              <a:buFont typeface="Arial" panose="020B0604020202020204" pitchFamily="34" charset="0"/>
              <a:buChar char="•"/>
            </a:pPr>
            <a:r>
              <a:rPr lang="en-GB" sz="2000" b="1" dirty="0">
                <a:latin typeface="Sylexiad Sans Spaced Med" panose="02000506040000020004" pitchFamily="50" charset="0"/>
              </a:rPr>
              <a:t>Reflection Challenge - </a:t>
            </a:r>
            <a:r>
              <a:rPr lang="en-GB" sz="2000" dirty="0">
                <a:latin typeface="Sylexiad Sans Spaced Med" panose="02000506040000020004" pitchFamily="50" charset="0"/>
              </a:rPr>
              <a:t>Answer these questions in full sentences:</a:t>
            </a:r>
          </a:p>
          <a:p>
            <a:pPr marL="800100" lvl="1" indent="-342900">
              <a:buFont typeface="Arial" panose="020B0604020202020204" pitchFamily="34" charset="0"/>
              <a:buChar char="•"/>
            </a:pPr>
            <a:r>
              <a:rPr lang="en-GB" sz="2000" dirty="0">
                <a:latin typeface="Sylexiad Sans Spaced Med" panose="02000506040000020004" pitchFamily="50" charset="0"/>
              </a:rPr>
              <a:t>Why do all animals need food and water?</a:t>
            </a:r>
          </a:p>
          <a:p>
            <a:pPr marL="800100" lvl="1" indent="-342900">
              <a:buFont typeface="Arial" panose="020B0604020202020204" pitchFamily="34" charset="0"/>
              <a:buChar char="•"/>
            </a:pPr>
            <a:r>
              <a:rPr lang="en-GB" sz="2000" dirty="0">
                <a:latin typeface="Sylexiad Sans Spaced Med" panose="02000506040000020004" pitchFamily="50" charset="0"/>
              </a:rPr>
              <a:t>How does a human life cycle differ from a butterfly's life cycle?</a:t>
            </a:r>
          </a:p>
          <a:p>
            <a:pPr marL="800100" lvl="1" indent="-342900">
              <a:buFont typeface="Arial" panose="020B0604020202020204" pitchFamily="34" charset="0"/>
              <a:buChar char="•"/>
            </a:pPr>
            <a:r>
              <a:rPr lang="en-GB" sz="2000" dirty="0">
                <a:latin typeface="Sylexiad Sans Spaced Med" panose="02000506040000020004" pitchFamily="50" charset="0"/>
              </a:rPr>
              <a:t>Which stage of human development do you think is the most important and why?</a:t>
            </a:r>
          </a:p>
          <a:p>
            <a:pPr marL="800100" lvl="1" indent="-342900">
              <a:buFont typeface="Arial" panose="020B0604020202020204" pitchFamily="34" charset="0"/>
              <a:buChar char="•"/>
            </a:pPr>
            <a:r>
              <a:rPr lang="en-GB" sz="2000" dirty="0">
                <a:latin typeface="Sylexiad Sans Spaced Med" panose="02000506040000020004" pitchFamily="50" charset="0"/>
              </a:rPr>
              <a:t>What surprised you most about your chosen animal?</a:t>
            </a:r>
          </a:p>
          <a:p>
            <a:pPr marL="342900" indent="-342900">
              <a:buFont typeface="Arial" panose="020B0604020202020204" pitchFamily="34" charset="0"/>
              <a:buChar char="•"/>
            </a:pPr>
            <a:endParaRPr lang="en-GB" sz="2000" b="1" dirty="0">
              <a:latin typeface="Sylexiad Sans Spaced Med" panose="02000506040000020004" pitchFamily="50" charset="0"/>
            </a:endParaRPr>
          </a:p>
          <a:p>
            <a:pPr marL="342900" indent="-342900">
              <a:buFont typeface="Arial" panose="020B0604020202020204" pitchFamily="34" charset="0"/>
              <a:buChar char="•"/>
            </a:pPr>
            <a:r>
              <a:rPr lang="en-GB" sz="2000" b="1" dirty="0">
                <a:latin typeface="Sylexiad Sans Spaced Med" panose="02000506040000020004" pitchFamily="50" charset="0"/>
              </a:rPr>
              <a:t>Extension Challenge - </a:t>
            </a:r>
            <a:r>
              <a:rPr lang="en-GB" sz="2000" dirty="0">
                <a:latin typeface="Sylexiad Sans Spaced Med" panose="02000506040000020004" pitchFamily="50" charset="0"/>
              </a:rPr>
              <a:t>Research an unusual animal and find out how long it takes to reach adulthood.</a:t>
            </a:r>
          </a:p>
        </p:txBody>
      </p:sp>
    </p:spTree>
    <p:extLst>
      <p:ext uri="{BB962C8B-B14F-4D97-AF65-F5344CB8AC3E}">
        <p14:creationId xmlns:p14="http://schemas.microsoft.com/office/powerpoint/2010/main" val="41642656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BCD6D5-ECCD-203D-516A-9C534046940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44B5A93-95BC-B3AE-BFC7-0A748D4E4E5B}"/>
              </a:ext>
            </a:extLst>
          </p:cNvPr>
          <p:cNvPicPr>
            <a:picLocks noChangeAspect="1"/>
          </p:cNvPicPr>
          <p:nvPr/>
        </p:nvPicPr>
        <p:blipFill>
          <a:blip r:embed="rId2">
            <a:alphaModFix amt="50000"/>
          </a:blip>
          <a:srcRect b="8794"/>
          <a:stretch>
            <a:fillRect/>
          </a:stretch>
        </p:blipFill>
        <p:spPr>
          <a:xfrm>
            <a:off x="0" y="0"/>
            <a:ext cx="12191998" cy="6858000"/>
          </a:xfrm>
          <a:prstGeom prst="rect">
            <a:avLst/>
          </a:prstGeom>
        </p:spPr>
      </p:pic>
      <p:sp>
        <p:nvSpPr>
          <p:cNvPr id="4" name="TextBox 3">
            <a:extLst>
              <a:ext uri="{FF2B5EF4-FFF2-40B4-BE49-F238E27FC236}">
                <a16:creationId xmlns:a16="http://schemas.microsoft.com/office/drawing/2014/main" id="{4FCE2E8C-713D-B3BE-978C-E4B842929767}"/>
              </a:ext>
            </a:extLst>
          </p:cNvPr>
          <p:cNvSpPr txBox="1"/>
          <p:nvPr/>
        </p:nvSpPr>
        <p:spPr>
          <a:xfrm>
            <a:off x="2" y="0"/>
            <a:ext cx="12191998" cy="6924973"/>
          </a:xfrm>
          <a:prstGeom prst="rect">
            <a:avLst/>
          </a:prstGeom>
          <a:noFill/>
        </p:spPr>
        <p:txBody>
          <a:bodyPr wrap="square" rtlCol="0">
            <a:spAutoFit/>
          </a:bodyPr>
          <a:lstStyle/>
          <a:p>
            <a:pPr algn="ctr"/>
            <a:r>
              <a:rPr lang="en-GB" sz="3600" b="1" u="sng" dirty="0">
                <a:latin typeface="Sylexiad Sans Spaced Med" panose="02000506040000020004" pitchFamily="50" charset="0"/>
              </a:rPr>
              <a:t>The Tudors</a:t>
            </a:r>
          </a:p>
          <a:p>
            <a:pPr algn="ctr"/>
            <a:r>
              <a:rPr lang="en-GB" sz="2400" b="1" u="sng" dirty="0">
                <a:latin typeface="Sylexiad Sans Spaced Med" panose="02000506040000020004" pitchFamily="50" charset="0"/>
              </a:rPr>
              <a:t>Learning objective: </a:t>
            </a:r>
            <a:r>
              <a:rPr lang="en-GB" sz="2400" u="sng" dirty="0">
                <a:latin typeface="Sylexiad Sans Spaced Med" panose="02000506040000020004" pitchFamily="50" charset="0"/>
              </a:rPr>
              <a:t>To investigate what life was like during Tudor times and explain how the Tudor period changed England.</a:t>
            </a:r>
          </a:p>
          <a:p>
            <a:pPr algn="ctr"/>
            <a:endParaRPr lang="en-GB" sz="2400" u="sng" dirty="0">
              <a:latin typeface="Sylexiad Sans Spaced Med" panose="02000506040000020004" pitchFamily="50" charset="0"/>
            </a:endParaRPr>
          </a:p>
          <a:p>
            <a:pPr marL="342900" indent="-342900">
              <a:buFont typeface="Arial" panose="020B0604020202020204" pitchFamily="34" charset="0"/>
              <a:buChar char="•"/>
            </a:pPr>
            <a:r>
              <a:rPr lang="en-GB" sz="2100" b="1" dirty="0">
                <a:latin typeface="Sylexiad Sans Spaced Med" panose="02000506040000020004" pitchFamily="50" charset="0"/>
              </a:rPr>
              <a:t>Tudor Fact File - </a:t>
            </a:r>
            <a:r>
              <a:rPr lang="en-GB" sz="2100" dirty="0">
                <a:latin typeface="Sylexiad Sans Spaced Med" panose="02000506040000020004" pitchFamily="50" charset="0"/>
              </a:rPr>
              <a:t>Create a fact file about the Tudor period. Include: When the Tudor period began and ended, the Tudor rose, the names of the Tudor monarchs, five interesting facts about Tudor England.</a:t>
            </a:r>
          </a:p>
          <a:p>
            <a:pPr marL="342900" indent="-342900">
              <a:buFont typeface="Arial" panose="020B0604020202020204" pitchFamily="34" charset="0"/>
              <a:buChar char="•"/>
            </a:pPr>
            <a:endParaRPr lang="en-GB" sz="2100" dirty="0">
              <a:latin typeface="Sylexiad Sans Spaced Med" panose="02000506040000020004" pitchFamily="50" charset="0"/>
            </a:endParaRPr>
          </a:p>
          <a:p>
            <a:pPr marL="342900" indent="-342900">
              <a:buFont typeface="Arial" panose="020B0604020202020204" pitchFamily="34" charset="0"/>
              <a:buChar char="•"/>
            </a:pPr>
            <a:r>
              <a:rPr lang="en-GB" sz="2100" b="1" dirty="0">
                <a:latin typeface="Sylexiad Sans Spaced Med" panose="02000506040000020004" pitchFamily="50" charset="0"/>
              </a:rPr>
              <a:t>Meet Henry VIII </a:t>
            </a:r>
            <a:r>
              <a:rPr lang="en-GB" sz="2100" dirty="0">
                <a:latin typeface="Sylexiad Sans Spaced Med" panose="02000506040000020004" pitchFamily="50" charset="0"/>
              </a:rPr>
              <a:t>–</a:t>
            </a:r>
            <a:r>
              <a:rPr lang="en-GB" sz="2100" b="1" dirty="0">
                <a:latin typeface="Sylexiad Sans Spaced Med" panose="02000506040000020004" pitchFamily="50" charset="0"/>
              </a:rPr>
              <a:t> </a:t>
            </a:r>
            <a:r>
              <a:rPr lang="en-GB" sz="2100" dirty="0">
                <a:latin typeface="Sylexiad Sans Spaced Med" panose="02000506040000020004" pitchFamily="50" charset="0"/>
              </a:rPr>
              <a:t>Research Henry VIII. Create a detailed non chronological report including: Date of birth, when he became King, his six wives and children, why he is one of England’s most famous monarchs. Include pictures and plenty of interesting facts. You can also include a family tree.</a:t>
            </a:r>
          </a:p>
          <a:p>
            <a:pPr marL="342900" indent="-342900">
              <a:buFont typeface="Arial" panose="020B0604020202020204" pitchFamily="34" charset="0"/>
              <a:buChar char="•"/>
            </a:pPr>
            <a:endParaRPr lang="en-GB" sz="2100" b="1" dirty="0">
              <a:latin typeface="Sylexiad Sans Spaced Med" panose="02000506040000020004" pitchFamily="50" charset="0"/>
            </a:endParaRPr>
          </a:p>
          <a:p>
            <a:pPr marL="342900" indent="-342900">
              <a:buFont typeface="Arial" panose="020B0604020202020204" pitchFamily="34" charset="0"/>
              <a:buChar char="•"/>
            </a:pPr>
            <a:r>
              <a:rPr lang="en-GB" sz="2100" b="1" dirty="0">
                <a:latin typeface="Sylexiad Sans Spaced Med" panose="02000506040000020004" pitchFamily="50" charset="0"/>
              </a:rPr>
              <a:t>Tudor Timeline – </a:t>
            </a:r>
            <a:r>
              <a:rPr lang="en-GB" sz="2100" dirty="0">
                <a:latin typeface="Sylexiad Sans Spaced Med" panose="02000506040000020004" pitchFamily="50" charset="0"/>
              </a:rPr>
              <a:t>Create a timeline showing at least 8 important events from the Tudor period. You could include: The Battle of Bosworth, Henry VIII becoming king, the break from the Roman Catholic Church, the reign of Elizabeth I, the Spanish Armada. Add illustrations where possible.</a:t>
            </a:r>
          </a:p>
          <a:p>
            <a:pPr marL="342900" indent="-342900">
              <a:buFont typeface="Arial" panose="020B0604020202020204" pitchFamily="34" charset="0"/>
              <a:buChar char="•"/>
            </a:pPr>
            <a:endParaRPr lang="en-GB" sz="2100" dirty="0">
              <a:latin typeface="Sylexiad Sans Spaced Med" panose="02000506040000020004" pitchFamily="50" charset="0"/>
            </a:endParaRPr>
          </a:p>
          <a:p>
            <a:pPr marL="342900" indent="-342900">
              <a:buFont typeface="Arial" panose="020B0604020202020204" pitchFamily="34" charset="0"/>
              <a:buChar char="•"/>
            </a:pPr>
            <a:r>
              <a:rPr lang="en-GB" sz="2100" b="1" dirty="0">
                <a:latin typeface="Sylexiad Sans Spaced Med" panose="02000506040000020004" pitchFamily="50" charset="0"/>
              </a:rPr>
              <a:t>Tudor Art Challenge </a:t>
            </a:r>
            <a:r>
              <a:rPr lang="en-GB" sz="2100" dirty="0">
                <a:latin typeface="Sylexiad Sans Spaced Med" panose="02000506040000020004" pitchFamily="50" charset="0"/>
              </a:rPr>
              <a:t>– Research a famous Tudor portrait and use it as inspiration for your own artwork. Create a portrait of yourself as a Tudor noble. Think about your clothing, your pose and expression (they were quite serious and formal!) and the background. Include a coat of arms, a sword, book or sceptre or a large piece of jewellery. Remember, Tudor portraits were all about showing wealth, power and importance, Make your portrait as impressive and noble as you can!</a:t>
            </a:r>
          </a:p>
        </p:txBody>
      </p:sp>
    </p:spTree>
    <p:extLst>
      <p:ext uri="{BB962C8B-B14F-4D97-AF65-F5344CB8AC3E}">
        <p14:creationId xmlns:p14="http://schemas.microsoft.com/office/powerpoint/2010/main" val="39565429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27B56-E3C9-F05B-1ED8-C2E73249CA1F}"/>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8A6BA81-E525-0D33-98E5-8C1EDFD3AD78}"/>
              </a:ext>
            </a:extLst>
          </p:cNvPr>
          <p:cNvPicPr>
            <a:picLocks noChangeAspect="1"/>
          </p:cNvPicPr>
          <p:nvPr/>
        </p:nvPicPr>
        <p:blipFill>
          <a:blip r:embed="rId2">
            <a:alphaModFix amt="50000"/>
          </a:blip>
          <a:srcRect b="8794"/>
          <a:stretch>
            <a:fillRect/>
          </a:stretch>
        </p:blipFill>
        <p:spPr>
          <a:xfrm>
            <a:off x="0" y="0"/>
            <a:ext cx="12191998" cy="6858000"/>
          </a:xfrm>
          <a:prstGeom prst="rect">
            <a:avLst/>
          </a:prstGeom>
        </p:spPr>
      </p:pic>
      <p:sp>
        <p:nvSpPr>
          <p:cNvPr id="4" name="TextBox 3">
            <a:extLst>
              <a:ext uri="{FF2B5EF4-FFF2-40B4-BE49-F238E27FC236}">
                <a16:creationId xmlns:a16="http://schemas.microsoft.com/office/drawing/2014/main" id="{9A75A07C-7F9C-3234-C945-E6399A11042B}"/>
              </a:ext>
            </a:extLst>
          </p:cNvPr>
          <p:cNvSpPr txBox="1"/>
          <p:nvPr/>
        </p:nvSpPr>
        <p:spPr>
          <a:xfrm>
            <a:off x="2" y="0"/>
            <a:ext cx="12191998" cy="6924973"/>
          </a:xfrm>
          <a:prstGeom prst="rect">
            <a:avLst/>
          </a:prstGeom>
          <a:noFill/>
        </p:spPr>
        <p:txBody>
          <a:bodyPr wrap="square" rtlCol="0">
            <a:spAutoFit/>
          </a:bodyPr>
          <a:lstStyle/>
          <a:p>
            <a:pPr algn="ctr"/>
            <a:r>
              <a:rPr lang="en-GB" sz="3600" b="1" u="sng" dirty="0">
                <a:latin typeface="Sylexiad Sans Spaced Med" panose="02000506040000020004" pitchFamily="50" charset="0"/>
              </a:rPr>
              <a:t>Volcanoes</a:t>
            </a:r>
          </a:p>
          <a:p>
            <a:pPr algn="ctr"/>
            <a:r>
              <a:rPr lang="en-GB" sz="2400" b="1" u="sng" dirty="0">
                <a:latin typeface="Sylexiad Sans Spaced Med" panose="02000506040000020004" pitchFamily="50" charset="0"/>
              </a:rPr>
              <a:t>Learning Objective:</a:t>
            </a:r>
            <a:r>
              <a:rPr lang="en-GB" sz="2400" u="sng" dirty="0">
                <a:latin typeface="Sylexiad Sans Spaced Med" panose="02000506040000020004" pitchFamily="50" charset="0"/>
              </a:rPr>
              <a:t> To investigate the causes and effects of the 1980 eruption of Mount St. Helens and explain how volcanoes can change landscapes and people's lives</a:t>
            </a:r>
          </a:p>
          <a:p>
            <a:pPr algn="ctr"/>
            <a:endParaRPr lang="en-GB" sz="2000" b="1" u="sng" dirty="0">
              <a:latin typeface="Sylexiad Sans Spaced Med" panose="02000506040000020004" pitchFamily="50" charset="0"/>
            </a:endParaRPr>
          </a:p>
          <a:p>
            <a:pPr marL="342900" indent="-342900">
              <a:buFont typeface="Arial" panose="020B0604020202020204" pitchFamily="34" charset="0"/>
              <a:buChar char="•"/>
            </a:pPr>
            <a:r>
              <a:rPr lang="en-GB" sz="2000" b="1" dirty="0">
                <a:latin typeface="Sylexiad Sans Spaced Med" panose="02000506040000020004" pitchFamily="50" charset="0"/>
              </a:rPr>
              <a:t>Create a fact file about Mount St. Helens. - </a:t>
            </a:r>
            <a:r>
              <a:rPr lang="en-GB" sz="2000" dirty="0">
                <a:latin typeface="Sylexiad Sans Spaced Med" panose="02000506040000020004" pitchFamily="50" charset="0"/>
              </a:rPr>
              <a:t>Include: Country, state, height, type of volcano, whether it is active, dormant or extinct. Include five interesting facts.</a:t>
            </a:r>
          </a:p>
          <a:p>
            <a:pPr marL="342900" indent="-342900">
              <a:buFont typeface="Arial" panose="020B0604020202020204" pitchFamily="34" charset="0"/>
              <a:buChar char="•"/>
            </a:pPr>
            <a:endParaRPr lang="en-GB" sz="2000" dirty="0">
              <a:latin typeface="Sylexiad Sans Spaced Med" panose="02000506040000020004" pitchFamily="50" charset="0"/>
            </a:endParaRPr>
          </a:p>
          <a:p>
            <a:pPr marL="342900" indent="-342900">
              <a:buFont typeface="Arial" panose="020B0604020202020204" pitchFamily="34" charset="0"/>
              <a:buChar char="•"/>
            </a:pPr>
            <a:r>
              <a:rPr lang="en-GB" sz="2000" b="1" dirty="0">
                <a:latin typeface="Sylexiad Sans Spaced Med" panose="02000506040000020004" pitchFamily="50" charset="0"/>
              </a:rPr>
              <a:t>Find Mount St. Helens on a map </a:t>
            </a:r>
            <a:r>
              <a:rPr lang="en-GB" sz="2000" dirty="0">
                <a:latin typeface="Sylexiad Sans Spaced Med" panose="02000506040000020004" pitchFamily="50" charset="0"/>
              </a:rPr>
              <a:t>– Write a short paragraph describing its location.</a:t>
            </a:r>
          </a:p>
          <a:p>
            <a:pPr marL="342900" indent="-342900">
              <a:buFont typeface="Arial" panose="020B0604020202020204" pitchFamily="34" charset="0"/>
              <a:buChar char="•"/>
            </a:pPr>
            <a:endParaRPr lang="en-GB" sz="2000" b="1" dirty="0">
              <a:latin typeface="Sylexiad Sans Spaced Med" panose="02000506040000020004" pitchFamily="50" charset="0"/>
            </a:endParaRPr>
          </a:p>
          <a:p>
            <a:pPr marL="342900" indent="-342900">
              <a:buFont typeface="Arial" panose="020B0604020202020204" pitchFamily="34" charset="0"/>
              <a:buChar char="•"/>
            </a:pPr>
            <a:r>
              <a:rPr lang="en-GB" sz="2000" b="1" dirty="0">
                <a:latin typeface="Sylexiad Sans Spaced Med" panose="02000506040000020004" pitchFamily="50" charset="0"/>
              </a:rPr>
              <a:t>Volcano Diagram </a:t>
            </a:r>
            <a:r>
              <a:rPr lang="en-GB" sz="2000" dirty="0">
                <a:latin typeface="Sylexiad Sans Spaced Med" panose="02000506040000020004" pitchFamily="50" charset="0"/>
              </a:rPr>
              <a:t>- Draw and label a volcano. Include: Crater, main vent, magma chamber, lava flow, ash cloud. Explain what each part does.</a:t>
            </a:r>
          </a:p>
          <a:p>
            <a:pPr marL="342900" indent="-342900">
              <a:buFont typeface="Arial" panose="020B0604020202020204" pitchFamily="34" charset="0"/>
              <a:buChar char="•"/>
            </a:pPr>
            <a:endParaRPr lang="en-GB" sz="2000" b="1" dirty="0">
              <a:latin typeface="Sylexiad Sans Spaced Med" panose="02000506040000020004" pitchFamily="50" charset="0"/>
            </a:endParaRPr>
          </a:p>
          <a:p>
            <a:pPr marL="342900" indent="-342900">
              <a:buFont typeface="Arial" panose="020B0604020202020204" pitchFamily="34" charset="0"/>
              <a:buChar char="•"/>
            </a:pPr>
            <a:r>
              <a:rPr lang="en-GB" sz="2000" b="1" dirty="0">
                <a:latin typeface="Sylexiad Sans Spaced Med" panose="02000506040000020004" pitchFamily="50" charset="0"/>
              </a:rPr>
              <a:t>The 1980 Eruption </a:t>
            </a:r>
            <a:r>
              <a:rPr lang="en-GB" sz="2000" dirty="0">
                <a:latin typeface="Sylexiad Sans Spaced Med" panose="02000506040000020004" pitchFamily="50" charset="0"/>
              </a:rPr>
              <a:t>- Research the eruption of Mount St. Helens on 18 May 1980. Answer these questions:</a:t>
            </a:r>
            <a:br>
              <a:rPr lang="en-GB" sz="2000" dirty="0">
                <a:latin typeface="Sylexiad Sans Spaced Med" panose="02000506040000020004" pitchFamily="50" charset="0"/>
              </a:rPr>
            </a:br>
            <a:r>
              <a:rPr lang="en-GB" sz="2000" dirty="0">
                <a:latin typeface="Sylexiad Sans Spaced Med" panose="02000506040000020004" pitchFamily="50" charset="0"/>
              </a:rPr>
              <a:t>What warning signs were there before the eruption?</a:t>
            </a:r>
            <a:br>
              <a:rPr lang="en-GB" sz="2000" dirty="0">
                <a:latin typeface="Sylexiad Sans Spaced Med" panose="02000506040000020004" pitchFamily="50" charset="0"/>
              </a:rPr>
            </a:br>
            <a:r>
              <a:rPr lang="en-GB" sz="2000" dirty="0">
                <a:latin typeface="Sylexiad Sans Spaced Med" panose="02000506040000020004" pitchFamily="50" charset="0"/>
              </a:rPr>
              <a:t>What happened on the day of the eruption?</a:t>
            </a:r>
            <a:br>
              <a:rPr lang="en-GB" sz="2000" dirty="0">
                <a:latin typeface="Sylexiad Sans Spaced Med" panose="02000506040000020004" pitchFamily="50" charset="0"/>
              </a:rPr>
            </a:br>
            <a:r>
              <a:rPr lang="en-GB" sz="2000" dirty="0">
                <a:latin typeface="Sylexiad Sans Spaced Med" panose="02000506040000020004" pitchFamily="50" charset="0"/>
              </a:rPr>
              <a:t>How far did the ash travel? How did the eruption affect people?</a:t>
            </a:r>
            <a:br>
              <a:rPr lang="en-GB" sz="2000" dirty="0">
                <a:latin typeface="Sylexiad Sans Spaced Med" panose="02000506040000020004" pitchFamily="50" charset="0"/>
              </a:rPr>
            </a:br>
            <a:r>
              <a:rPr lang="en-GB" sz="2000" dirty="0">
                <a:latin typeface="Sylexiad Sans Spaced Med" panose="02000506040000020004" pitchFamily="50" charset="0"/>
              </a:rPr>
              <a:t>How did it affect wildlife and the environment?</a:t>
            </a:r>
          </a:p>
          <a:p>
            <a:pPr marL="342900" indent="-342900">
              <a:buFont typeface="Arial" panose="020B0604020202020204" pitchFamily="34" charset="0"/>
              <a:buChar char="•"/>
            </a:pPr>
            <a:endParaRPr lang="en-GB" sz="2000" b="1" dirty="0">
              <a:latin typeface="Sylexiad Sans Spaced Med" panose="02000506040000020004" pitchFamily="50" charset="0"/>
            </a:endParaRPr>
          </a:p>
          <a:p>
            <a:pPr marL="342900" indent="-342900">
              <a:buFont typeface="Arial" panose="020B0604020202020204" pitchFamily="34" charset="0"/>
              <a:buChar char="•"/>
            </a:pPr>
            <a:r>
              <a:rPr lang="en-GB" sz="2000" b="1" dirty="0">
                <a:latin typeface="Sylexiad Sans Spaced Med" panose="02000506040000020004" pitchFamily="50" charset="0"/>
              </a:rPr>
              <a:t>Write a Newspaper Report </a:t>
            </a:r>
            <a:r>
              <a:rPr lang="en-GB" sz="2000" dirty="0">
                <a:latin typeface="Sylexiad Sans Spaced Med" panose="02000506040000020004" pitchFamily="50" charset="0"/>
              </a:rPr>
              <a:t>- Imagine you are a reporter covering the eruption in 1980. Include: A headline, an opening paragraph telling readers the key facts about the eruption, direct and reported speech, passive voice, formal language, technical language, a conclusion. </a:t>
            </a:r>
          </a:p>
        </p:txBody>
      </p:sp>
    </p:spTree>
    <p:extLst>
      <p:ext uri="{BB962C8B-B14F-4D97-AF65-F5344CB8AC3E}">
        <p14:creationId xmlns:p14="http://schemas.microsoft.com/office/powerpoint/2010/main" val="5361375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1265</Words>
  <Application>Microsoft Office PowerPoint</Application>
  <PresentationFormat>Widescreen</PresentationFormat>
  <Paragraphs>80</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Sylexiad Sans Spaced Med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Bryony Walker</dc:creator>
  <cp:lastModifiedBy>Bryony Walker</cp:lastModifiedBy>
  <cp:revision>1</cp:revision>
  <dcterms:created xsi:type="dcterms:W3CDTF">2026-01-05T12:40:16Z</dcterms:created>
  <dcterms:modified xsi:type="dcterms:W3CDTF">2026-06-25T09:06:09Z</dcterms:modified>
</cp:coreProperties>
</file>