
<file path=[Content_Types].xml><?xml version="1.0" encoding="utf-8"?>
<Types xmlns="http://schemas.openxmlformats.org/package/2006/content-types">
  <Default Extension="jpeg" ContentType="image/jpeg"/>
  <Default Extension="jpg" ContentType="image/pn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2"/>
  </p:notesMasterIdLst>
  <p:sldIdLst>
    <p:sldId id="256" r:id="rId5"/>
    <p:sldId id="342" r:id="rId6"/>
    <p:sldId id="343" r:id="rId7"/>
    <p:sldId id="344" r:id="rId8"/>
    <p:sldId id="264" r:id="rId9"/>
    <p:sldId id="263" r:id="rId10"/>
    <p:sldId id="267" r:id="rId11"/>
    <p:sldId id="268" r:id="rId12"/>
    <p:sldId id="269" r:id="rId13"/>
    <p:sldId id="270" r:id="rId14"/>
    <p:sldId id="272" r:id="rId15"/>
    <p:sldId id="271" r:id="rId16"/>
    <p:sldId id="280" r:id="rId17"/>
    <p:sldId id="281" r:id="rId18"/>
    <p:sldId id="258" r:id="rId19"/>
    <p:sldId id="345" r:id="rId20"/>
    <p:sldId id="349" r:id="rId21"/>
    <p:sldId id="348" r:id="rId22"/>
    <p:sldId id="261" r:id="rId23"/>
    <p:sldId id="350" r:id="rId24"/>
    <p:sldId id="276" r:id="rId25"/>
    <p:sldId id="262" r:id="rId26"/>
    <p:sldId id="332" r:id="rId27"/>
    <p:sldId id="351" r:id="rId28"/>
    <p:sldId id="356" r:id="rId29"/>
    <p:sldId id="352" r:id="rId30"/>
    <p:sldId id="353" r:id="rId31"/>
    <p:sldId id="354" r:id="rId32"/>
    <p:sldId id="355" r:id="rId33"/>
    <p:sldId id="357" r:id="rId34"/>
    <p:sldId id="358" r:id="rId35"/>
    <p:sldId id="359" r:id="rId36"/>
    <p:sldId id="360" r:id="rId37"/>
    <p:sldId id="361" r:id="rId38"/>
    <p:sldId id="362" r:id="rId39"/>
    <p:sldId id="363" r:id="rId40"/>
    <p:sldId id="275" r:id="rId41"/>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0876" autoAdjust="0"/>
  </p:normalViewPr>
  <p:slideViewPr>
    <p:cSldViewPr snapToGrid="0">
      <p:cViewPr varScale="1">
        <p:scale>
          <a:sx n="85" d="100"/>
          <a:sy n="85" d="100"/>
        </p:scale>
        <p:origin x="45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Best" userId="5499da39-362a-47b2-b470-4bef843c5819" providerId="ADAL" clId="{D99039BD-0379-4732-A82F-5EEAD521CF6A}"/>
    <pc:docChg chg="custSel modSld">
      <pc:chgData name="Mrs L Best" userId="5499da39-362a-47b2-b470-4bef843c5819" providerId="ADAL" clId="{D99039BD-0379-4732-A82F-5EEAD521CF6A}" dt="2025-09-24T07:29:55.945" v="6" actId="1076"/>
      <pc:docMkLst>
        <pc:docMk/>
      </pc:docMkLst>
      <pc:sldChg chg="modSp mod">
        <pc:chgData name="Mrs L Best" userId="5499da39-362a-47b2-b470-4bef843c5819" providerId="ADAL" clId="{D99039BD-0379-4732-A82F-5EEAD521CF6A}" dt="2025-09-15T11:52:51.091" v="0" actId="6549"/>
        <pc:sldMkLst>
          <pc:docMk/>
          <pc:sldMk cId="2725090691" sldId="332"/>
        </pc:sldMkLst>
        <pc:spChg chg="mod">
          <ac:chgData name="Mrs L Best" userId="5499da39-362a-47b2-b470-4bef843c5819" providerId="ADAL" clId="{D99039BD-0379-4732-A82F-5EEAD521CF6A}" dt="2025-09-15T11:52:51.091" v="0" actId="6549"/>
          <ac:spMkLst>
            <pc:docMk/>
            <pc:sldMk cId="2725090691" sldId="332"/>
            <ac:spMk id="5" creationId="{B21CFD16-55F2-47F2-B0B8-65CD2A7113F0}"/>
          </ac:spMkLst>
        </pc:spChg>
      </pc:sldChg>
      <pc:sldChg chg="addSp delSp modSp mod">
        <pc:chgData name="Mrs L Best" userId="5499da39-362a-47b2-b470-4bef843c5819" providerId="ADAL" clId="{D99039BD-0379-4732-A82F-5EEAD521CF6A}" dt="2025-09-24T07:29:55.945" v="6" actId="1076"/>
        <pc:sldMkLst>
          <pc:docMk/>
          <pc:sldMk cId="2783438831" sldId="352"/>
        </pc:sldMkLst>
        <pc:spChg chg="add del mod">
          <ac:chgData name="Mrs L Best" userId="5499da39-362a-47b2-b470-4bef843c5819" providerId="ADAL" clId="{D99039BD-0379-4732-A82F-5EEAD521CF6A}" dt="2025-09-24T07:29:45.100" v="3" actId="478"/>
          <ac:spMkLst>
            <pc:docMk/>
            <pc:sldMk cId="2783438831" sldId="352"/>
            <ac:spMk id="5" creationId="{0B7C79B3-6BED-4900-A0D2-833981113956}"/>
          </ac:spMkLst>
        </pc:spChg>
        <pc:picChg chg="del">
          <ac:chgData name="Mrs L Best" userId="5499da39-362a-47b2-b470-4bef843c5819" providerId="ADAL" clId="{D99039BD-0379-4732-A82F-5EEAD521CF6A}" dt="2025-09-24T07:29:41.703" v="1" actId="478"/>
          <ac:picMkLst>
            <pc:docMk/>
            <pc:sldMk cId="2783438831" sldId="352"/>
            <ac:picMk id="4" creationId="{051007FE-C853-4D59-B15A-0C6195587A4B}"/>
          </ac:picMkLst>
        </pc:picChg>
        <pc:picChg chg="add mod">
          <ac:chgData name="Mrs L Best" userId="5499da39-362a-47b2-b470-4bef843c5819" providerId="ADAL" clId="{D99039BD-0379-4732-A82F-5EEAD521CF6A}" dt="2025-09-24T07:29:55.945" v="6" actId="1076"/>
          <ac:picMkLst>
            <pc:docMk/>
            <pc:sldMk cId="2783438831" sldId="352"/>
            <ac:picMk id="6" creationId="{0DAA95F6-7B60-4EF6-99F9-86DB229F2D0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D99D5BD7-692F-4EB7-8AEB-8076E85BD249}" type="datetimeFigureOut">
              <a:rPr lang="en-GB" smtClean="0"/>
              <a:t>24/09/2025</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06" tIns="48303" rIns="96606" bIns="48303" rtlCol="0" anchor="ctr"/>
          <a:lstStyle/>
          <a:p>
            <a:endParaRPr lang="en-GB"/>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1D73CD67-129A-47DD-9294-CDA73E282725}" type="slidenum">
              <a:rPr lang="en-GB" smtClean="0"/>
              <a:t>‹#›</a:t>
            </a:fld>
            <a:endParaRPr lang="en-GB"/>
          </a:p>
        </p:txBody>
      </p:sp>
    </p:spTree>
    <p:extLst>
      <p:ext uri="{BB962C8B-B14F-4D97-AF65-F5344CB8AC3E}">
        <p14:creationId xmlns:p14="http://schemas.microsoft.com/office/powerpoint/2010/main" val="2680186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73CD67-129A-47DD-9294-CDA73E282725}" type="slidenum">
              <a:rPr lang="en-GB" smtClean="0"/>
              <a:t>9</a:t>
            </a:fld>
            <a:endParaRPr lang="en-GB"/>
          </a:p>
        </p:txBody>
      </p:sp>
    </p:spTree>
    <p:extLst>
      <p:ext uri="{BB962C8B-B14F-4D97-AF65-F5344CB8AC3E}">
        <p14:creationId xmlns:p14="http://schemas.microsoft.com/office/powerpoint/2010/main" val="4270400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Working together</a:t>
            </a:r>
          </a:p>
          <a:p>
            <a:r>
              <a:rPr lang="en-GB" dirty="0"/>
              <a:t>Communication </a:t>
            </a:r>
          </a:p>
          <a:p>
            <a:endParaRPr lang="en-GB" dirty="0"/>
          </a:p>
        </p:txBody>
      </p:sp>
      <p:sp>
        <p:nvSpPr>
          <p:cNvPr id="4" name="Slide Number Placeholder 3"/>
          <p:cNvSpPr>
            <a:spLocks noGrp="1"/>
          </p:cNvSpPr>
          <p:nvPr>
            <p:ph type="sldNum" sz="quarter" idx="10"/>
          </p:nvPr>
        </p:nvSpPr>
        <p:spPr/>
        <p:txBody>
          <a:bodyPr/>
          <a:lstStyle/>
          <a:p>
            <a:fld id="{1D73CD67-129A-47DD-9294-CDA73E282725}" type="slidenum">
              <a:rPr lang="en-GB" smtClean="0"/>
              <a:t>15</a:t>
            </a:fld>
            <a:endParaRPr lang="en-GB"/>
          </a:p>
        </p:txBody>
      </p:sp>
    </p:spTree>
    <p:extLst>
      <p:ext uri="{BB962C8B-B14F-4D97-AF65-F5344CB8AC3E}">
        <p14:creationId xmlns:p14="http://schemas.microsoft.com/office/powerpoint/2010/main" val="1337730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23</a:t>
            </a:fld>
            <a:endParaRPr lang="en-GB"/>
          </a:p>
        </p:txBody>
      </p:sp>
    </p:spTree>
    <p:extLst>
      <p:ext uri="{BB962C8B-B14F-4D97-AF65-F5344CB8AC3E}">
        <p14:creationId xmlns:p14="http://schemas.microsoft.com/office/powerpoint/2010/main" val="319255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75A0CA-143F-409A-B932-C4709E8672E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2659096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75A0CA-143F-409A-B932-C4709E8672E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420262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075A0CA-143F-409A-B932-C4709E8672E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3892249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6075A0CA-143F-409A-B932-C4709E8672EE}" type="datetimeFigureOut">
              <a:rPr lang="en-GB" smtClean="0"/>
              <a:t>24/09/2025</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3498565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6075A0CA-143F-409A-B932-C4709E8672EE}" type="datetimeFigureOut">
              <a:rPr lang="en-GB" smtClean="0"/>
              <a:t>24/09/2025</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88395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6075A0CA-143F-409A-B932-C4709E8672EE}" type="datetimeFigureOut">
              <a:rPr lang="en-GB" smtClean="0"/>
              <a:t>24/09/2025</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2289544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075A0CA-143F-409A-B932-C4709E8672EE}"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22100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6075A0CA-143F-409A-B932-C4709E8672EE}" type="datetimeFigureOut">
              <a:rPr lang="en-GB" smtClean="0"/>
              <a:t>24/09/2025</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468291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6075A0CA-143F-409A-B932-C4709E8672EE}" type="datetimeFigureOut">
              <a:rPr lang="en-GB" smtClean="0"/>
              <a:t>24/09/2025</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GB"/>
          </a:p>
        </p:txBody>
      </p:sp>
      <p:sp>
        <p:nvSpPr>
          <p:cNvPr id="10" name="Slide Number Placeholder 9"/>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3531578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75A0CA-143F-409A-B932-C4709E8672EE}" type="datetimeFigureOut">
              <a:rPr lang="en-GB" smtClean="0"/>
              <a:t>24/09/2025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810667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75A0CA-143F-409A-B932-C4709E8672EE}" type="datetimeFigureOut">
              <a:rPr lang="en-GB" smtClean="0"/>
              <a:t>24/09/2025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279E11-0504-423F-8F70-7ACB453032B1}" type="slidenum">
              <a:rPr lang="en-GB" smtClean="0"/>
              <a:t>‹#›</a:t>
            </a:fld>
            <a:endParaRPr lang="en-GB"/>
          </a:p>
        </p:txBody>
      </p:sp>
    </p:spTree>
    <p:extLst>
      <p:ext uri="{BB962C8B-B14F-4D97-AF65-F5344CB8AC3E}">
        <p14:creationId xmlns:p14="http://schemas.microsoft.com/office/powerpoint/2010/main" val="3850706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6075A0CA-143F-409A-B932-C4709E8672EE}" type="datetimeFigureOut">
              <a:rPr lang="en-GB" smtClean="0"/>
              <a:t>24/09/2025</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FE279E11-0504-423F-8F70-7ACB453032B1}" type="slidenum">
              <a:rPr lang="en-GB" smtClean="0"/>
              <a:t>‹#›</a:t>
            </a:fld>
            <a:endParaRPr lang="en-GB"/>
          </a:p>
        </p:txBody>
      </p:sp>
    </p:spTree>
    <p:extLst>
      <p:ext uri="{BB962C8B-B14F-4D97-AF65-F5344CB8AC3E}">
        <p14:creationId xmlns:p14="http://schemas.microsoft.com/office/powerpoint/2010/main" val="4808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4.jpg"/><Relationship Id="rId5" Type="http://schemas.openxmlformats.org/officeDocument/2006/relationships/image" Target="../media/image23.pn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internetmatters.org/schools-esafety/parent-online-support-pack-teachers/" TargetMode="External"/><Relationship Id="rId2" Type="http://schemas.openxmlformats.org/officeDocument/2006/relationships/hyperlink" Target="https://www.saferinternet.org.uk/advice-centre/parents-and-carers" TargetMode="External"/><Relationship Id="rId1" Type="http://schemas.openxmlformats.org/officeDocument/2006/relationships/slideLayout" Target="../slideLayouts/slideLayout2.xml"/><Relationship Id="rId6" Type="http://schemas.openxmlformats.org/officeDocument/2006/relationships/hyperlink" Target="https://www.childnet.com/parents-and-carers" TargetMode="External"/><Relationship Id="rId5" Type="http://schemas.openxmlformats.org/officeDocument/2006/relationships/hyperlink" Target="https://www.thinkuknow.co.uk/parents/" TargetMode="External"/><Relationship Id="rId4" Type="http://schemas.openxmlformats.org/officeDocument/2006/relationships/hyperlink" Target="https://www.nspcc.org.uk/keeping-children-safe/online-safety/"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Twinkl Cursive Looped Thin" panose="02000000000000000000" pitchFamily="2" charset="0"/>
              </a:rPr>
              <a:t>Welcome!</a:t>
            </a:r>
          </a:p>
        </p:txBody>
      </p:sp>
      <p:sp>
        <p:nvSpPr>
          <p:cNvPr id="3" name="Subtitle 2"/>
          <p:cNvSpPr>
            <a:spLocks noGrp="1"/>
          </p:cNvSpPr>
          <p:nvPr>
            <p:ph type="subTitle" idx="1"/>
          </p:nvPr>
        </p:nvSpPr>
        <p:spPr/>
        <p:txBody>
          <a:bodyPr/>
          <a:lstStyle/>
          <a:p>
            <a:r>
              <a:rPr lang="en-GB" dirty="0"/>
              <a:t>St Paul’s Nursery </a:t>
            </a: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0024664" y="2416627"/>
            <a:ext cx="1575154" cy="1802676"/>
          </a:xfrm>
          <a:prstGeom prst="rect">
            <a:avLst/>
          </a:prstGeom>
        </p:spPr>
      </p:pic>
    </p:spTree>
    <p:extLst>
      <p:ext uri="{BB962C8B-B14F-4D97-AF65-F5344CB8AC3E}">
        <p14:creationId xmlns:p14="http://schemas.microsoft.com/office/powerpoint/2010/main" val="3839756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F7D0-66EF-41C7-BA1E-482E8551D0AB}"/>
              </a:ext>
            </a:extLst>
          </p:cNvPr>
          <p:cNvSpPr>
            <a:spLocks noGrp="1"/>
          </p:cNvSpPr>
          <p:nvPr>
            <p:ph type="title"/>
          </p:nvPr>
        </p:nvSpPr>
        <p:spPr/>
        <p:txBody>
          <a:bodyPr/>
          <a:lstStyle/>
          <a:p>
            <a:pPr>
              <a:defRPr/>
            </a:pPr>
            <a:r>
              <a:rPr lang="en-GB" sz="3600" dirty="0">
                <a:latin typeface="Letter-join No-Lead 12" panose="02000505000000020003" pitchFamily="50" charset="0"/>
              </a:rPr>
              <a:t>Characteristics of effective learning.</a:t>
            </a:r>
            <a:br>
              <a:rPr lang="en-GB" sz="3600" dirty="0">
                <a:latin typeface="Letter-join No-Lead 12" panose="02000505000000020003" pitchFamily="50" charset="0"/>
              </a:rPr>
            </a:br>
            <a:br>
              <a:rPr lang="en-GB" sz="3600" dirty="0">
                <a:latin typeface="Letter-join No-Lead 12" panose="02000505000000020003" pitchFamily="50" charset="0"/>
              </a:rPr>
            </a:br>
            <a:br>
              <a:rPr lang="en-GB" sz="3600" dirty="0">
                <a:latin typeface="Letter-join No-Lead 12" panose="02000505000000020003" pitchFamily="50" charset="0"/>
              </a:rPr>
            </a:br>
            <a:endParaRPr lang="en-GB" dirty="0">
              <a:latin typeface="Letter-join No-Lead 12" panose="02000505000000020003" pitchFamily="50" charset="0"/>
            </a:endParaRPr>
          </a:p>
        </p:txBody>
      </p:sp>
      <p:sp>
        <p:nvSpPr>
          <p:cNvPr id="3" name="Content Placeholder 2">
            <a:extLst>
              <a:ext uri="{FF2B5EF4-FFF2-40B4-BE49-F238E27FC236}">
                <a16:creationId xmlns:a16="http://schemas.microsoft.com/office/drawing/2014/main" id="{80E2D39A-B349-4776-82C0-AD52A54100B1}"/>
              </a:ext>
            </a:extLst>
          </p:cNvPr>
          <p:cNvSpPr>
            <a:spLocks noGrp="1"/>
          </p:cNvSpPr>
          <p:nvPr>
            <p:ph idx="1"/>
          </p:nvPr>
        </p:nvSpPr>
        <p:spPr>
          <a:xfrm>
            <a:off x="3869268" y="711200"/>
            <a:ext cx="7315200" cy="5273548"/>
          </a:xfrm>
        </p:spPr>
        <p:txBody>
          <a:bodyPr>
            <a:normAutofit/>
          </a:bodyPr>
          <a:lstStyle/>
          <a:p>
            <a:pPr marL="0" indent="0">
              <a:buNone/>
              <a:defRPr/>
            </a:pPr>
            <a:r>
              <a:rPr lang="en-GB" sz="2400" dirty="0">
                <a:solidFill>
                  <a:srgbClr val="00B0F0"/>
                </a:solidFill>
                <a:latin typeface="Letter-join No-Lead 12" panose="02000505000000020003" pitchFamily="50" charset="0"/>
                <a:cs typeface="Aharoni" panose="02010803020104030203" pitchFamily="2" charset="-79"/>
              </a:rPr>
              <a:t>Playing and exploring – Engagement</a:t>
            </a:r>
          </a:p>
          <a:p>
            <a:pPr marL="0" indent="0">
              <a:buNone/>
              <a:defRPr/>
            </a:pPr>
            <a:endParaRPr lang="en-GB" sz="1600" dirty="0">
              <a:solidFill>
                <a:srgbClr val="00B0F0"/>
              </a:solidFill>
              <a:latin typeface="Letter-join No-Lead 12" panose="02000505000000020003" pitchFamily="50" charset="0"/>
            </a:endParaRPr>
          </a:p>
          <a:p>
            <a:pPr marL="0" indent="0">
              <a:buNone/>
              <a:defRPr/>
            </a:pPr>
            <a:r>
              <a:rPr lang="en-GB" sz="1600" b="1" dirty="0">
                <a:solidFill>
                  <a:srgbClr val="00B050"/>
                </a:solidFill>
                <a:latin typeface="Letter-join No-Lead 12" panose="02000505000000020003" pitchFamily="50" charset="0"/>
              </a:rPr>
              <a:t>Finding out and exploring</a:t>
            </a:r>
          </a:p>
          <a:p>
            <a:pPr marL="0" indent="0">
              <a:buNone/>
              <a:defRPr/>
            </a:pPr>
            <a:r>
              <a:rPr lang="en-GB" sz="1600" dirty="0">
                <a:latin typeface="Letter-join No-Lead 12" panose="02000505000000020003" pitchFamily="50" charset="0"/>
              </a:rPr>
              <a:t>	Having own interests, showing curiosity of people and their 	surroundings, using their senses and engaging in open ended activity.</a:t>
            </a:r>
          </a:p>
          <a:p>
            <a:pPr marL="0" indent="0">
              <a:buNone/>
              <a:defRPr/>
            </a:pPr>
            <a:r>
              <a:rPr lang="en-GB" sz="1600" b="1" dirty="0">
                <a:solidFill>
                  <a:srgbClr val="00B050"/>
                </a:solidFill>
                <a:latin typeface="Letter-join No-Lead 12" panose="02000505000000020003" pitchFamily="50" charset="0"/>
              </a:rPr>
              <a:t>Playing with what they know</a:t>
            </a:r>
          </a:p>
          <a:p>
            <a:pPr marL="0" indent="0">
              <a:buNone/>
              <a:defRPr/>
            </a:pPr>
            <a:r>
              <a:rPr lang="en-GB" sz="1600" dirty="0">
                <a:latin typeface="Letter-join No-Lead 12" panose="02000505000000020003" pitchFamily="50" charset="0"/>
              </a:rPr>
              <a:t>	Representing their experiences in play by taking on a role and acting 	out people and experiences familiar to them.’</a:t>
            </a:r>
          </a:p>
          <a:p>
            <a:pPr marL="0" indent="0">
              <a:buNone/>
              <a:defRPr/>
            </a:pPr>
            <a:r>
              <a:rPr lang="en-GB" sz="1600" b="1" dirty="0">
                <a:solidFill>
                  <a:srgbClr val="00B050"/>
                </a:solidFill>
                <a:latin typeface="Letter-join No-Lead 12" panose="02000505000000020003" pitchFamily="50" charset="0"/>
              </a:rPr>
              <a:t>Being willing to ‘have a go’</a:t>
            </a:r>
          </a:p>
          <a:p>
            <a:pPr marL="0" indent="0">
              <a:buNone/>
              <a:defRPr/>
            </a:pPr>
            <a:r>
              <a:rPr lang="en-GB" sz="1600" dirty="0">
                <a:latin typeface="Letter-join No-Lead 12" panose="02000505000000020003" pitchFamily="50" charset="0"/>
              </a:rPr>
              <a:t>	Initiating activities, seeking challenge, showing a ‘can do’ attitude and 	taking a risk.</a:t>
            </a:r>
          </a:p>
          <a:p>
            <a:pPr marL="285750" indent="-285750">
              <a:buFont typeface="Arial" panose="020B0604020202020204" pitchFamily="34" charset="0"/>
              <a:buChar char="•"/>
              <a:defRPr/>
            </a:pPr>
            <a:endParaRPr lang="en-GB" sz="1600" dirty="0">
              <a:latin typeface="Letter-join No-Lead 12" panose="02000505000000020003" pitchFamily="50" charset="0"/>
            </a:endParaRPr>
          </a:p>
          <a:p>
            <a:pPr>
              <a:defRPr/>
            </a:pPr>
            <a:endParaRPr lang="en-GB" sz="1600" dirty="0">
              <a:latin typeface="Letter-join No-Lead 12" panose="02000505000000020003" pitchFamily="50" charset="0"/>
            </a:endParaRPr>
          </a:p>
          <a:p>
            <a:pPr>
              <a:defRPr/>
            </a:pPr>
            <a:endParaRPr lang="en-GB" sz="1600" dirty="0">
              <a:latin typeface="Letter-join No-Lead 12" panose="02000505000000020003" pitchFamily="50" charset="0"/>
            </a:endParaRPr>
          </a:p>
          <a:p>
            <a:endParaRPr lang="en-GB" sz="1600" dirty="0">
              <a:latin typeface="Letter-join No-Lead 12" panose="02000505000000020003" pitchFamily="50" charset="0"/>
            </a:endParaRPr>
          </a:p>
        </p:txBody>
      </p:sp>
      <p:sp>
        <p:nvSpPr>
          <p:cNvPr id="5" name="TextBox 4">
            <a:extLst>
              <a:ext uri="{FF2B5EF4-FFF2-40B4-BE49-F238E27FC236}">
                <a16:creationId xmlns:a16="http://schemas.microsoft.com/office/drawing/2014/main" id="{CFE9B4C9-6586-4B5D-A5DA-E1A1FFCFF141}"/>
              </a:ext>
            </a:extLst>
          </p:cNvPr>
          <p:cNvSpPr txBox="1"/>
          <p:nvPr/>
        </p:nvSpPr>
        <p:spPr>
          <a:xfrm>
            <a:off x="558800" y="6234112"/>
            <a:ext cx="12039600" cy="523220"/>
          </a:xfrm>
          <a:prstGeom prst="rect">
            <a:avLst/>
          </a:prstGeom>
          <a:noFill/>
        </p:spPr>
        <p:txBody>
          <a:bodyPr wrap="square">
            <a:spAutoFit/>
          </a:bodyPr>
          <a:lstStyle/>
          <a:p>
            <a:pPr>
              <a:defRPr/>
            </a:pPr>
            <a:r>
              <a:rPr lang="en-GB" sz="1400" b="1" dirty="0">
                <a:latin typeface="Letter-join No-Lead 12" panose="02000505000000020003" pitchFamily="50" charset="0"/>
              </a:rPr>
              <a:t>These characteristics underpin the learning and development across all areas and support the child to remain an effective and motivated learner.  They encourage practitioners to consider how children learn before thinking about what they are learning.</a:t>
            </a:r>
          </a:p>
        </p:txBody>
      </p:sp>
    </p:spTree>
    <p:extLst>
      <p:ext uri="{BB962C8B-B14F-4D97-AF65-F5344CB8AC3E}">
        <p14:creationId xmlns:p14="http://schemas.microsoft.com/office/powerpoint/2010/main" val="1591265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F7D0-66EF-41C7-BA1E-482E8551D0AB}"/>
              </a:ext>
            </a:extLst>
          </p:cNvPr>
          <p:cNvSpPr>
            <a:spLocks noGrp="1"/>
          </p:cNvSpPr>
          <p:nvPr>
            <p:ph type="title"/>
          </p:nvPr>
        </p:nvSpPr>
        <p:spPr/>
        <p:txBody>
          <a:bodyPr/>
          <a:lstStyle/>
          <a:p>
            <a:r>
              <a:rPr lang="en-GB" sz="3600" dirty="0">
                <a:latin typeface="Letter-join No-Lead 12" panose="02000505000000020003" pitchFamily="50" charset="0"/>
              </a:rPr>
              <a:t>Characteristics of effective learning.</a:t>
            </a:r>
            <a:br>
              <a:rPr lang="en-GB" sz="3600" dirty="0">
                <a:latin typeface="Letter-join No-Lead 12" panose="02000505000000020003" pitchFamily="50" charset="0"/>
              </a:rPr>
            </a:br>
            <a:br>
              <a:rPr lang="en-GB" sz="3600" dirty="0">
                <a:latin typeface="Letter-join No-Lead 12" panose="02000505000000020003" pitchFamily="50" charset="0"/>
              </a:rPr>
            </a:br>
            <a:br>
              <a:rPr lang="en-GB" sz="3600" dirty="0">
                <a:latin typeface="Letter-join No-Lead 12" panose="02000505000000020003" pitchFamily="50" charset="0"/>
              </a:rPr>
            </a:br>
            <a:endParaRPr lang="en-GB" dirty="0"/>
          </a:p>
        </p:txBody>
      </p:sp>
      <p:sp>
        <p:nvSpPr>
          <p:cNvPr id="3" name="Content Placeholder 2">
            <a:extLst>
              <a:ext uri="{FF2B5EF4-FFF2-40B4-BE49-F238E27FC236}">
                <a16:creationId xmlns:a16="http://schemas.microsoft.com/office/drawing/2014/main" id="{80E2D39A-B349-4776-82C0-AD52A54100B1}"/>
              </a:ext>
            </a:extLst>
          </p:cNvPr>
          <p:cNvSpPr>
            <a:spLocks noGrp="1"/>
          </p:cNvSpPr>
          <p:nvPr>
            <p:ph idx="1"/>
          </p:nvPr>
        </p:nvSpPr>
        <p:spPr/>
        <p:txBody>
          <a:bodyPr>
            <a:normAutofit lnSpcReduction="10000"/>
          </a:bodyPr>
          <a:lstStyle/>
          <a:p>
            <a:pPr marL="0" indent="0">
              <a:buNone/>
              <a:defRPr/>
            </a:pPr>
            <a:endParaRPr lang="en-GB" sz="2400" dirty="0">
              <a:solidFill>
                <a:srgbClr val="00B0F0"/>
              </a:solidFill>
              <a:latin typeface="Letter-join No-Lead 12" panose="02000505000000020003" pitchFamily="50" charset="0"/>
            </a:endParaRPr>
          </a:p>
          <a:p>
            <a:pPr marL="0" indent="0">
              <a:buNone/>
              <a:defRPr/>
            </a:pPr>
            <a:r>
              <a:rPr lang="en-GB" sz="2400" dirty="0">
                <a:solidFill>
                  <a:srgbClr val="00B0F0"/>
                </a:solidFill>
                <a:latin typeface="Letter-join No-Lead 12" panose="02000505000000020003" pitchFamily="50" charset="0"/>
              </a:rPr>
              <a:t>Active Learning - Motivation</a:t>
            </a:r>
            <a:endParaRPr lang="en-GB" sz="2400" dirty="0">
              <a:solidFill>
                <a:srgbClr val="00B0F0"/>
              </a:solidFill>
              <a:latin typeface="Letter-join No-Lead 12" panose="02000505000000020003" pitchFamily="50" charset="0"/>
              <a:cs typeface="Aharoni" panose="02010803020104030203" pitchFamily="2" charset="-79"/>
            </a:endParaRPr>
          </a:p>
          <a:p>
            <a:pPr>
              <a:defRPr/>
            </a:pPr>
            <a:endParaRPr lang="en-GB" sz="1600" dirty="0">
              <a:latin typeface="Letter-join No-Lead 12" panose="02000505000000020003" pitchFamily="50" charset="0"/>
            </a:endParaRPr>
          </a:p>
          <a:p>
            <a:pPr marL="0" indent="0">
              <a:buNone/>
              <a:defRPr/>
            </a:pPr>
            <a:r>
              <a:rPr lang="en-GB" sz="1600" b="1" dirty="0">
                <a:solidFill>
                  <a:srgbClr val="00B050"/>
                </a:solidFill>
                <a:latin typeface="Letter-join No-Lead 12" panose="02000505000000020003" pitchFamily="50" charset="0"/>
              </a:rPr>
              <a:t>Being involved and concentrating</a:t>
            </a:r>
          </a:p>
          <a:p>
            <a:pPr marL="0" indent="0">
              <a:buNone/>
              <a:defRPr/>
            </a:pPr>
            <a:r>
              <a:rPr lang="en-GB" sz="1600" dirty="0">
                <a:latin typeface="Letter-join No-Lead 12" panose="02000505000000020003" pitchFamily="50" charset="0"/>
              </a:rPr>
              <a:t>	Paying attention to detail and maintaining focus on an activity for long 	periods of time.</a:t>
            </a:r>
          </a:p>
          <a:p>
            <a:pPr>
              <a:defRPr/>
            </a:pPr>
            <a:endParaRPr lang="en-GB" sz="1600" dirty="0">
              <a:latin typeface="Letter-join No-Lead 12" panose="02000505000000020003" pitchFamily="50" charset="0"/>
            </a:endParaRPr>
          </a:p>
          <a:p>
            <a:pPr marL="0" indent="0">
              <a:buNone/>
              <a:defRPr/>
            </a:pPr>
            <a:r>
              <a:rPr lang="en-GB" sz="1600" b="1" dirty="0">
                <a:solidFill>
                  <a:srgbClr val="00B050"/>
                </a:solidFill>
                <a:latin typeface="Letter-join No-Lead 12" panose="02000505000000020003" pitchFamily="50" charset="0"/>
              </a:rPr>
              <a:t>Keeping on trying</a:t>
            </a:r>
          </a:p>
          <a:p>
            <a:pPr marL="0" indent="0">
              <a:buNone/>
              <a:defRPr/>
            </a:pPr>
            <a:r>
              <a:rPr lang="en-GB" sz="1600" dirty="0">
                <a:latin typeface="Letter-join No-Lead 12" panose="02000505000000020003" pitchFamily="50" charset="0"/>
              </a:rPr>
              <a:t>	Persisting with an activity when challenges occur, showing a belief that 	more effort or a different approach will pay off and bouncing back after 	difficulties.</a:t>
            </a:r>
          </a:p>
          <a:p>
            <a:pPr>
              <a:defRPr/>
            </a:pPr>
            <a:endParaRPr lang="en-GB" sz="1600" dirty="0">
              <a:latin typeface="Letter-join No-Lead 12" panose="02000505000000020003" pitchFamily="50" charset="0"/>
            </a:endParaRPr>
          </a:p>
          <a:p>
            <a:pPr marL="0" indent="0">
              <a:buNone/>
              <a:defRPr/>
            </a:pPr>
            <a:r>
              <a:rPr lang="en-GB" sz="1600" b="1" dirty="0">
                <a:solidFill>
                  <a:srgbClr val="00B050"/>
                </a:solidFill>
                <a:latin typeface="Letter-join No-Lead 12" panose="02000505000000020003" pitchFamily="50" charset="0"/>
              </a:rPr>
              <a:t>Enjoying achieving what they set out to do</a:t>
            </a:r>
          </a:p>
          <a:p>
            <a:pPr marL="0" indent="0">
              <a:buNone/>
              <a:defRPr/>
            </a:pPr>
            <a:r>
              <a:rPr lang="en-GB" sz="1600" dirty="0">
                <a:latin typeface="Letter-join No-Lead 12" panose="02000505000000020003" pitchFamily="50" charset="0"/>
              </a:rPr>
              <a:t>	Showing satisfaction in meeting their own goals.  Being proud of </a:t>
            </a:r>
            <a:r>
              <a:rPr lang="en-GB" sz="1600" b="1" i="1" dirty="0">
                <a:solidFill>
                  <a:srgbClr val="00B050"/>
                </a:solidFill>
                <a:latin typeface="Letter-join No-Lead 12" panose="02000505000000020003" pitchFamily="50" charset="0"/>
              </a:rPr>
              <a:t>how</a:t>
            </a:r>
            <a:r>
              <a:rPr lang="en-GB" sz="1600" b="1" u="sng" dirty="0">
                <a:effectLst>
                  <a:outerShdw blurRad="38100" dist="38100" dir="2700000" algn="tl">
                    <a:srgbClr val="000000">
                      <a:alpha val="43137"/>
                    </a:srgbClr>
                  </a:outerShdw>
                </a:effectLst>
                <a:latin typeface="Letter-join No-Lead 12" panose="02000505000000020003" pitchFamily="50" charset="0"/>
              </a:rPr>
              <a:t> </a:t>
            </a:r>
            <a:r>
              <a:rPr lang="en-GB" sz="1600" b="1" dirty="0">
                <a:effectLst>
                  <a:outerShdw blurRad="38100" dist="38100" dir="2700000" algn="tl">
                    <a:srgbClr val="000000">
                      <a:alpha val="43137"/>
                    </a:srgbClr>
                  </a:outerShdw>
                </a:effectLst>
                <a:latin typeface="Letter-join No-Lead 12" panose="02000505000000020003" pitchFamily="50" charset="0"/>
              </a:rPr>
              <a:t>	</a:t>
            </a:r>
            <a:r>
              <a:rPr lang="en-GB" sz="1600" dirty="0">
                <a:latin typeface="Letter-join No-Lead 12" panose="02000505000000020003" pitchFamily="50" charset="0"/>
              </a:rPr>
              <a:t>they accomplished something, enjoying meeting challenges for their own 	sake rather than external rewards.</a:t>
            </a:r>
          </a:p>
          <a:p>
            <a:pPr marL="285750" indent="-285750">
              <a:buFont typeface="Arial" panose="020B0604020202020204" pitchFamily="34" charset="0"/>
              <a:buChar char="•"/>
              <a:defRPr/>
            </a:pPr>
            <a:endParaRPr lang="en-GB" sz="1600" dirty="0">
              <a:latin typeface="Letter-join No-Lead 12" panose="02000505000000020003" pitchFamily="50" charset="0"/>
            </a:endParaRPr>
          </a:p>
          <a:p>
            <a:pPr>
              <a:defRPr/>
            </a:pPr>
            <a:endParaRPr lang="en-GB" sz="1600" dirty="0">
              <a:latin typeface="Letter-join No-Lead 12" panose="02000505000000020003" pitchFamily="50" charset="0"/>
            </a:endParaRPr>
          </a:p>
          <a:p>
            <a:pPr>
              <a:defRPr/>
            </a:pPr>
            <a:endParaRPr lang="en-GB" sz="1600" dirty="0">
              <a:latin typeface="Letter-join No-Lead 12" panose="02000505000000020003" pitchFamily="50" charset="0"/>
            </a:endParaRPr>
          </a:p>
          <a:p>
            <a:endParaRPr lang="en-GB" sz="1600" dirty="0">
              <a:latin typeface="Letter-join No-Lead 12" panose="02000505000000020003" pitchFamily="50" charset="0"/>
            </a:endParaRPr>
          </a:p>
        </p:txBody>
      </p:sp>
    </p:spTree>
    <p:extLst>
      <p:ext uri="{BB962C8B-B14F-4D97-AF65-F5344CB8AC3E}">
        <p14:creationId xmlns:p14="http://schemas.microsoft.com/office/powerpoint/2010/main" val="94430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F7D0-66EF-41C7-BA1E-482E8551D0AB}"/>
              </a:ext>
            </a:extLst>
          </p:cNvPr>
          <p:cNvSpPr>
            <a:spLocks noGrp="1"/>
          </p:cNvSpPr>
          <p:nvPr>
            <p:ph type="title"/>
          </p:nvPr>
        </p:nvSpPr>
        <p:spPr/>
        <p:txBody>
          <a:bodyPr/>
          <a:lstStyle/>
          <a:p>
            <a:r>
              <a:rPr lang="en-GB" sz="3600" dirty="0">
                <a:latin typeface="Letter-join No-Lead 12" panose="02000505000000020003" pitchFamily="50" charset="0"/>
              </a:rPr>
              <a:t>Characteristics of effective learning.</a:t>
            </a:r>
            <a:br>
              <a:rPr lang="en-GB" sz="3600" dirty="0">
                <a:latin typeface="Letter-join No-Lead 12" panose="02000505000000020003" pitchFamily="50" charset="0"/>
              </a:rPr>
            </a:br>
            <a:br>
              <a:rPr lang="en-GB" sz="3600" dirty="0">
                <a:latin typeface="Letter-join No-Lead 12" panose="02000505000000020003" pitchFamily="50" charset="0"/>
              </a:rPr>
            </a:br>
            <a:br>
              <a:rPr lang="en-GB" sz="3600" dirty="0">
                <a:latin typeface="Letter-join No-Lead 12" panose="02000505000000020003" pitchFamily="50" charset="0"/>
              </a:rPr>
            </a:br>
            <a:endParaRPr lang="en-GB" dirty="0"/>
          </a:p>
        </p:txBody>
      </p:sp>
      <p:sp>
        <p:nvSpPr>
          <p:cNvPr id="3" name="Content Placeholder 2">
            <a:extLst>
              <a:ext uri="{FF2B5EF4-FFF2-40B4-BE49-F238E27FC236}">
                <a16:creationId xmlns:a16="http://schemas.microsoft.com/office/drawing/2014/main" id="{80E2D39A-B349-4776-82C0-AD52A54100B1}"/>
              </a:ext>
            </a:extLst>
          </p:cNvPr>
          <p:cNvSpPr>
            <a:spLocks noGrp="1"/>
          </p:cNvSpPr>
          <p:nvPr>
            <p:ph idx="1"/>
          </p:nvPr>
        </p:nvSpPr>
        <p:spPr/>
        <p:txBody>
          <a:bodyPr>
            <a:normAutofit fontScale="85000" lnSpcReduction="20000"/>
          </a:bodyPr>
          <a:lstStyle/>
          <a:p>
            <a:pPr>
              <a:defRPr/>
            </a:pPr>
            <a:endParaRPr lang="en-GB" dirty="0">
              <a:latin typeface="Letter-join No-Lead 12" panose="02000505000000020003" pitchFamily="50" charset="0"/>
            </a:endParaRPr>
          </a:p>
          <a:p>
            <a:pPr marL="0" indent="0">
              <a:buNone/>
              <a:defRPr/>
            </a:pPr>
            <a:endParaRPr lang="en-GB" sz="2600" dirty="0">
              <a:solidFill>
                <a:srgbClr val="00B0F0"/>
              </a:solidFill>
              <a:latin typeface="Letter-join No-Lead 12" panose="02000505000000020003" pitchFamily="50" charset="0"/>
              <a:cs typeface="Aharoni" panose="02010803020104030203" pitchFamily="2" charset="-79"/>
            </a:endParaRPr>
          </a:p>
          <a:p>
            <a:pPr marL="0" indent="0">
              <a:buNone/>
              <a:defRPr/>
            </a:pPr>
            <a:r>
              <a:rPr lang="en-GB" sz="2600" dirty="0">
                <a:solidFill>
                  <a:srgbClr val="00B0F0"/>
                </a:solidFill>
                <a:latin typeface="Letter-join No-Lead 12" panose="02000505000000020003" pitchFamily="50" charset="0"/>
                <a:cs typeface="Aharoni" panose="02010803020104030203" pitchFamily="2" charset="-79"/>
              </a:rPr>
              <a:t>Creating and thinking critically - Thinking</a:t>
            </a:r>
          </a:p>
          <a:p>
            <a:pPr>
              <a:defRPr/>
            </a:pPr>
            <a:endParaRPr lang="en-GB" dirty="0">
              <a:latin typeface="Letter-join No-Lead 12" panose="02000505000000020003" pitchFamily="50" charset="0"/>
            </a:endParaRPr>
          </a:p>
          <a:p>
            <a:pPr marL="0" indent="0">
              <a:buNone/>
              <a:defRPr/>
            </a:pPr>
            <a:r>
              <a:rPr lang="en-GB" b="1" dirty="0">
                <a:solidFill>
                  <a:srgbClr val="00B050"/>
                </a:solidFill>
                <a:latin typeface="Letter-join No-Lead 12" panose="02000505000000020003" pitchFamily="50" charset="0"/>
              </a:rPr>
              <a:t>Having their own ideas</a:t>
            </a:r>
          </a:p>
          <a:p>
            <a:pPr marL="0" indent="0">
              <a:buNone/>
              <a:defRPr/>
            </a:pPr>
            <a:r>
              <a:rPr lang="en-GB" dirty="0">
                <a:latin typeface="Letter-join No-Lead 12" panose="02000505000000020003" pitchFamily="50" charset="0"/>
              </a:rPr>
              <a:t>	Thinking of their own ideas and solutions to solve problems and 	finding new ways to do things.</a:t>
            </a:r>
          </a:p>
          <a:p>
            <a:pPr>
              <a:defRPr/>
            </a:pPr>
            <a:endParaRPr lang="en-GB" dirty="0">
              <a:latin typeface="Letter-join No-Lead 12" panose="02000505000000020003" pitchFamily="50" charset="0"/>
            </a:endParaRPr>
          </a:p>
          <a:p>
            <a:pPr marL="0" indent="0">
              <a:buNone/>
              <a:defRPr/>
            </a:pPr>
            <a:r>
              <a:rPr lang="en-GB" b="1" dirty="0">
                <a:solidFill>
                  <a:srgbClr val="00B050"/>
                </a:solidFill>
                <a:latin typeface="Letter-join No-Lead 12" panose="02000505000000020003" pitchFamily="50" charset="0"/>
              </a:rPr>
              <a:t>Making links</a:t>
            </a:r>
          </a:p>
          <a:p>
            <a:pPr marL="0" indent="0">
              <a:buNone/>
              <a:defRPr/>
            </a:pPr>
            <a:r>
              <a:rPr lang="en-GB" dirty="0">
                <a:latin typeface="Letter-join No-Lead 12" panose="02000505000000020003" pitchFamily="50" charset="0"/>
              </a:rPr>
              <a:t>	Developing ideas of grouping, sequencing, cause and effect.  	Noticing patterns, making predictions and testing their ideas.</a:t>
            </a:r>
          </a:p>
          <a:p>
            <a:pPr>
              <a:defRPr/>
            </a:pPr>
            <a:endParaRPr lang="en-GB" dirty="0">
              <a:latin typeface="Letter-join No-Lead 12" panose="02000505000000020003" pitchFamily="50" charset="0"/>
            </a:endParaRPr>
          </a:p>
          <a:p>
            <a:pPr marL="0" indent="0">
              <a:buNone/>
              <a:defRPr/>
            </a:pPr>
            <a:r>
              <a:rPr lang="en-GB" b="1" dirty="0">
                <a:solidFill>
                  <a:srgbClr val="00B050"/>
                </a:solidFill>
                <a:latin typeface="Letter-join No-Lead 12" panose="02000505000000020003" pitchFamily="50" charset="0"/>
              </a:rPr>
              <a:t>Choosing ways to do things</a:t>
            </a:r>
          </a:p>
          <a:p>
            <a:pPr marL="0" indent="0">
              <a:buNone/>
              <a:defRPr/>
            </a:pPr>
            <a:r>
              <a:rPr lang="en-GB" dirty="0">
                <a:latin typeface="Letter-join No-Lead 12" panose="02000505000000020003" pitchFamily="50" charset="0"/>
              </a:rPr>
              <a:t>	Planning and making decisions of how to solve a problem or </a:t>
            </a:r>
          </a:p>
          <a:p>
            <a:pPr marL="0" indent="0">
              <a:buNone/>
              <a:defRPr/>
            </a:pPr>
            <a:r>
              <a:rPr lang="en-GB" dirty="0">
                <a:latin typeface="Letter-join No-Lead 12" panose="02000505000000020003" pitchFamily="50" charset="0"/>
              </a:rPr>
              <a:t>	reach a goal, checking how well it is working, changing strategy </a:t>
            </a:r>
          </a:p>
          <a:p>
            <a:pPr marL="0" indent="0">
              <a:buNone/>
              <a:defRPr/>
            </a:pPr>
            <a:r>
              <a:rPr lang="en-GB" dirty="0">
                <a:latin typeface="Letter-join No-Lead 12" panose="02000505000000020003" pitchFamily="50" charset="0"/>
              </a:rPr>
              <a:t>	if need be and reviewing how well it worked.</a:t>
            </a:r>
          </a:p>
          <a:p>
            <a:pPr>
              <a:defRPr/>
            </a:pPr>
            <a:endParaRPr lang="en-GB" dirty="0">
              <a:latin typeface="Letter-join No-Lead 12" panose="02000505000000020003" pitchFamily="50" charset="0"/>
            </a:endParaRPr>
          </a:p>
          <a:p>
            <a:pPr>
              <a:defRPr/>
            </a:pPr>
            <a:endParaRPr lang="en-GB" dirty="0">
              <a:latin typeface="Letter-join No-Lead 12" panose="02000505000000020003" pitchFamily="50" charset="0"/>
            </a:endParaRPr>
          </a:p>
          <a:p>
            <a:endParaRPr lang="en-GB" dirty="0">
              <a:latin typeface="Letter-join No-Lead 12" panose="02000505000000020003" pitchFamily="50" charset="0"/>
            </a:endParaRPr>
          </a:p>
        </p:txBody>
      </p:sp>
    </p:spTree>
    <p:extLst>
      <p:ext uri="{BB962C8B-B14F-4D97-AF65-F5344CB8AC3E}">
        <p14:creationId xmlns:p14="http://schemas.microsoft.com/office/powerpoint/2010/main" val="2335971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9" y="1178265"/>
            <a:ext cx="2947482" cy="4601183"/>
          </a:xfrm>
        </p:spPr>
        <p:txBody>
          <a:bodyPr/>
          <a:lstStyle/>
          <a:p>
            <a:pPr algn="ctr"/>
            <a:r>
              <a:rPr lang="en-GB" dirty="0">
                <a:latin typeface="Letter-join No-Lead 12" panose="02000505000000020003" pitchFamily="50" charset="0"/>
              </a:rPr>
              <a:t>Each child as an individual</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6470" b="95749" l="3419" r="89744">
                        <a14:foregroundMark x1="44444" y1="35490" x2="44444" y2="35490"/>
                        <a14:foregroundMark x1="44017" y1="29205" x2="43732" y2="28466"/>
                        <a14:foregroundMark x1="41738" y1="26063" x2="55128" y2="35305"/>
                        <a14:foregroundMark x1="44444" y1="39926" x2="58547" y2="58595"/>
                        <a14:foregroundMark x1="51140" y1="39372" x2="59259" y2="49353"/>
                      </a14:backgroundRemoval>
                    </a14:imgEffect>
                  </a14:imgLayer>
                </a14:imgProps>
              </a:ext>
              <a:ext uri="{28A0092B-C50C-407E-A947-70E740481C1C}">
                <a14:useLocalDpi xmlns:a14="http://schemas.microsoft.com/office/drawing/2010/main" val="0"/>
              </a:ext>
            </a:extLst>
          </a:blip>
          <a:stretch>
            <a:fillRect/>
          </a:stretch>
        </p:blipFill>
        <p:spPr>
          <a:xfrm>
            <a:off x="4313750" y="207746"/>
            <a:ext cx="7878250" cy="6071414"/>
          </a:xfrm>
          <a:prstGeom prst="rect">
            <a:avLst/>
          </a:prstGeom>
        </p:spPr>
      </p:pic>
      <p:pic>
        <p:nvPicPr>
          <p:cNvPr id="5" name="Picture 4"/>
          <p:cNvPicPr>
            <a:picLocks noChangeAspect="1"/>
          </p:cNvPicPr>
          <p:nvPr/>
        </p:nvPicPr>
        <p:blipFill rotWithShape="1">
          <a:blip r:embed="rId4">
            <a:extLst>
              <a:ext uri="{BEBA8EAE-BF5A-486C-A8C5-ECC9F3942E4B}">
                <a14:imgProps xmlns:a14="http://schemas.microsoft.com/office/drawing/2010/main">
                  <a14:imgLayer r:embed="rId5">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Tree>
    <p:extLst>
      <p:ext uri="{BB962C8B-B14F-4D97-AF65-F5344CB8AC3E}">
        <p14:creationId xmlns:p14="http://schemas.microsoft.com/office/powerpoint/2010/main" val="554344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967" y="1123313"/>
            <a:ext cx="2947482" cy="4601183"/>
          </a:xfrm>
        </p:spPr>
        <p:txBody>
          <a:bodyPr/>
          <a:lstStyle/>
          <a:p>
            <a:pPr algn="ctr"/>
            <a:r>
              <a:rPr lang="en-GB" dirty="0">
                <a:latin typeface="Letter-join No-Lead 12" panose="02000505000000020003" pitchFamily="50" charset="0"/>
              </a:rPr>
              <a:t>The Curriculum</a:t>
            </a: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882434" y="5030510"/>
            <a:ext cx="730507" cy="836024"/>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3307" y="274084"/>
            <a:ext cx="9294843" cy="6299642"/>
          </a:xfrm>
          <a:prstGeom prst="rect">
            <a:avLst/>
          </a:prstGeom>
        </p:spPr>
      </p:pic>
    </p:spTree>
    <p:extLst>
      <p:ext uri="{BB962C8B-B14F-4D97-AF65-F5344CB8AC3E}">
        <p14:creationId xmlns:p14="http://schemas.microsoft.com/office/powerpoint/2010/main" val="1230264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1178265"/>
            <a:ext cx="3200401" cy="4601183"/>
          </a:xfrm>
        </p:spPr>
        <p:txBody>
          <a:bodyPr/>
          <a:lstStyle/>
          <a:p>
            <a:pPr algn="ctr"/>
            <a:r>
              <a:rPr lang="en-GB" dirty="0">
                <a:latin typeface="Letter-join No-Lead 12" panose="02000505000000020003" pitchFamily="50" charset="0"/>
              </a:rPr>
              <a:t>Communication and Language</a:t>
            </a:r>
          </a:p>
        </p:txBody>
      </p:sp>
      <p:pic>
        <p:nvPicPr>
          <p:cNvPr id="15" name="Picture 14"/>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8" name="TextBox 7">
            <a:extLst>
              <a:ext uri="{FF2B5EF4-FFF2-40B4-BE49-F238E27FC236}">
                <a16:creationId xmlns:a16="http://schemas.microsoft.com/office/drawing/2014/main" id="{9922A9F2-A47E-4C0B-B5EA-B8E61D0512E0}"/>
              </a:ext>
            </a:extLst>
          </p:cNvPr>
          <p:cNvSpPr txBox="1"/>
          <p:nvPr/>
        </p:nvSpPr>
        <p:spPr>
          <a:xfrm>
            <a:off x="3638512" y="1341256"/>
            <a:ext cx="8235761" cy="2862322"/>
          </a:xfrm>
          <a:prstGeom prst="rect">
            <a:avLst/>
          </a:prstGeom>
          <a:noFill/>
        </p:spPr>
        <p:txBody>
          <a:bodyPr wrap="square">
            <a:spAutoFit/>
          </a:bodyPr>
          <a:lstStyle/>
          <a:p>
            <a:pPr>
              <a:defRPr/>
            </a:pPr>
            <a:r>
              <a:rPr lang="en-GB" b="1" i="1" dirty="0">
                <a:latin typeface="Letter-join No-Lead 12" panose="02000505000000020003" pitchFamily="50" charset="0"/>
              </a:rPr>
              <a:t>‘High-quality early years education, with a strong focus on communication, is    </a:t>
            </a:r>
          </a:p>
          <a:p>
            <a:pPr>
              <a:defRPr/>
            </a:pPr>
            <a:r>
              <a:rPr lang="en-GB" b="1" i="1" dirty="0">
                <a:latin typeface="Letter-join No-Lead 12" panose="02000505000000020003" pitchFamily="50" charset="0"/>
              </a:rPr>
              <a:t>      good for every child.’ </a:t>
            </a:r>
            <a:r>
              <a:rPr lang="en-GB" b="1" dirty="0">
                <a:latin typeface="Letter-join No-Lead 12" panose="02000505000000020003" pitchFamily="50" charset="0"/>
              </a:rPr>
              <a:t>– Development matters 2021.</a:t>
            </a:r>
          </a:p>
          <a:p>
            <a:pPr>
              <a:defRPr/>
            </a:pPr>
            <a:endParaRPr lang="en-GB" b="1" dirty="0">
              <a:latin typeface="Letter-join No-Lead 12" panose="02000505000000020003" pitchFamily="50" charset="0"/>
            </a:endParaRPr>
          </a:p>
          <a:p>
            <a:pPr marL="285750" indent="-285750">
              <a:buFont typeface="Arial" panose="020B0604020202020204" pitchFamily="34" charset="0"/>
              <a:buChar char="•"/>
              <a:defRPr/>
            </a:pPr>
            <a:r>
              <a:rPr lang="en-GB" dirty="0">
                <a:latin typeface="Letter-join No-Lead 12" panose="02000505000000020003" pitchFamily="50" charset="0"/>
              </a:rPr>
              <a:t>The framework places a huge importance on early communication and language development and how it underpins the other areas of learning. </a:t>
            </a:r>
          </a:p>
          <a:p>
            <a:pPr marL="285750" indent="-285750">
              <a:buFont typeface="Arial" panose="020B0604020202020204" pitchFamily="34" charset="0"/>
              <a:buChar char="•"/>
              <a:defRPr/>
            </a:pPr>
            <a:r>
              <a:rPr lang="en-GB" dirty="0">
                <a:latin typeface="Letter-join No-Lead 12" panose="02000505000000020003" pitchFamily="50" charset="0"/>
              </a:rPr>
              <a:t>Adult interactions with children and how to support children’s Communication and Language development is of highest priority.</a:t>
            </a:r>
          </a:p>
          <a:p>
            <a:pPr marL="285750" indent="-285750">
              <a:buFont typeface="Arial" panose="020B0604020202020204" pitchFamily="34" charset="0"/>
              <a:buChar char="•"/>
              <a:defRPr/>
            </a:pPr>
            <a:r>
              <a:rPr lang="en-GB" dirty="0">
                <a:latin typeface="Letter-join No-Lead 12" panose="02000505000000020003" pitchFamily="50" charset="0"/>
              </a:rPr>
              <a:t>Having opportunities for talk is so important for children who are learning and developing their speech.  Modelling of language is so crucial.</a:t>
            </a:r>
          </a:p>
          <a:p>
            <a:pPr marL="285750" indent="-285750">
              <a:buFont typeface="Arial" panose="020B0604020202020204" pitchFamily="34" charset="0"/>
              <a:buChar char="•"/>
              <a:defRPr/>
            </a:pPr>
            <a:r>
              <a:rPr lang="en-GB" dirty="0">
                <a:latin typeface="Letter-join No-Lead 12" panose="02000505000000020003" pitchFamily="50" charset="0"/>
              </a:rPr>
              <a:t>NELI programme </a:t>
            </a:r>
          </a:p>
        </p:txBody>
      </p:sp>
      <p:sp>
        <p:nvSpPr>
          <p:cNvPr id="9" name="Rectangle 7">
            <a:extLst>
              <a:ext uri="{FF2B5EF4-FFF2-40B4-BE49-F238E27FC236}">
                <a16:creationId xmlns:a16="http://schemas.microsoft.com/office/drawing/2014/main" id="{B3B895E2-F206-4655-BFD4-3449FE5AC044}"/>
              </a:ext>
            </a:extLst>
          </p:cNvPr>
          <p:cNvSpPr>
            <a:spLocks noChangeArrowheads="1"/>
          </p:cNvSpPr>
          <p:nvPr/>
        </p:nvSpPr>
        <p:spPr bwMode="auto">
          <a:xfrm>
            <a:off x="7897997" y="4671724"/>
            <a:ext cx="359566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ctr">
              <a:spcBef>
                <a:spcPct val="0"/>
              </a:spcBef>
              <a:buFontTx/>
              <a:buNone/>
            </a:pPr>
            <a:r>
              <a:rPr lang="en-GB" altLang="en-US" sz="1800" b="1" i="1" dirty="0">
                <a:latin typeface="Arial" panose="020B0604020202020204" pitchFamily="34" charset="0"/>
              </a:rPr>
              <a:t>‘The number and quality of the conversations they have with adults and peers throughout the day in a language-rich environment is crucial</a:t>
            </a:r>
            <a:r>
              <a:rPr lang="en-GB" altLang="en-US" sz="1800" dirty="0">
                <a:latin typeface="Arial" panose="020B0604020202020204" pitchFamily="34" charset="0"/>
              </a:rPr>
              <a:t>’ – Development Matters 2021</a:t>
            </a:r>
          </a:p>
        </p:txBody>
      </p:sp>
    </p:spTree>
    <p:extLst>
      <p:ext uri="{BB962C8B-B14F-4D97-AF65-F5344CB8AC3E}">
        <p14:creationId xmlns:p14="http://schemas.microsoft.com/office/powerpoint/2010/main" val="3268712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Letter-join No-Lead 12" panose="02000505000000020003" pitchFamily="50" charset="0"/>
              </a:rPr>
              <a:t>Personal, Social, Emotional Development</a:t>
            </a:r>
          </a:p>
        </p:txBody>
      </p:sp>
      <p:pic>
        <p:nvPicPr>
          <p:cNvPr id="11" name="Picture 10"/>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12" name="TextBox 11">
            <a:extLst>
              <a:ext uri="{FF2B5EF4-FFF2-40B4-BE49-F238E27FC236}">
                <a16:creationId xmlns:a16="http://schemas.microsoft.com/office/drawing/2014/main" id="{36C58A5B-07D2-4CC4-B565-2D53175DF030}"/>
              </a:ext>
            </a:extLst>
          </p:cNvPr>
          <p:cNvSpPr txBox="1"/>
          <p:nvPr/>
        </p:nvSpPr>
        <p:spPr>
          <a:xfrm>
            <a:off x="7612698" y="651878"/>
            <a:ext cx="4076382" cy="5032147"/>
          </a:xfrm>
          <a:prstGeom prst="rect">
            <a:avLst/>
          </a:prstGeom>
          <a:noFill/>
        </p:spPr>
        <p:txBody>
          <a:bodyPr wrap="square">
            <a:spAutoFit/>
          </a:bodyPr>
          <a:lstStyle/>
          <a:p>
            <a:pPr eaLnBrk="1" hangingPunct="1">
              <a:lnSpc>
                <a:spcPct val="80000"/>
              </a:lnSpc>
              <a:buSzPct val="175000"/>
              <a:buFontTx/>
              <a:buNone/>
              <a:defRPr/>
            </a:pPr>
            <a:r>
              <a:rPr lang="en-GB" altLang="en-US" sz="2000" dirty="0">
                <a:latin typeface="Letter-join No-Lead 12" panose="02000505000000020003" pitchFamily="50" charset="0"/>
              </a:rPr>
              <a:t> </a:t>
            </a:r>
          </a:p>
          <a:p>
            <a:pPr eaLnBrk="1" hangingPunct="1">
              <a:lnSpc>
                <a:spcPct val="80000"/>
              </a:lnSpc>
              <a:buSzPct val="175000"/>
              <a:defRPr/>
            </a:pPr>
            <a:r>
              <a:rPr lang="en-GB" altLang="en-US" sz="2000" dirty="0">
                <a:latin typeface="Letter-join No-Lead 12" panose="02000505000000020003" pitchFamily="50" charset="0"/>
              </a:rPr>
              <a:t>Become self-confident when speaking to adults and children and begin to play in a group.</a:t>
            </a:r>
          </a:p>
          <a:p>
            <a:pPr eaLnBrk="1" hangingPunct="1">
              <a:lnSpc>
                <a:spcPct val="80000"/>
              </a:lnSpc>
              <a:buSzPct val="175000"/>
              <a:defRPr/>
            </a:pPr>
            <a:endParaRPr lang="en-GB" altLang="en-US" sz="2000" dirty="0">
              <a:latin typeface="Letter-join No-Lead 12" panose="02000505000000020003" pitchFamily="50" charset="0"/>
            </a:endParaRPr>
          </a:p>
          <a:p>
            <a:pPr eaLnBrk="1" hangingPunct="1">
              <a:lnSpc>
                <a:spcPct val="80000"/>
              </a:lnSpc>
              <a:buSzPct val="175000"/>
              <a:defRPr/>
            </a:pPr>
            <a:r>
              <a:rPr lang="en-GB" altLang="en-US" sz="2000" dirty="0">
                <a:latin typeface="Letter-join No-Lead 12" panose="02000505000000020003" pitchFamily="50" charset="0"/>
              </a:rPr>
              <a:t>Enjoy more independence and responsibility.</a:t>
            </a:r>
          </a:p>
          <a:p>
            <a:pPr eaLnBrk="1" hangingPunct="1">
              <a:lnSpc>
                <a:spcPct val="80000"/>
              </a:lnSpc>
              <a:buSzPct val="175000"/>
              <a:defRPr/>
            </a:pPr>
            <a:endParaRPr lang="en-GB" altLang="en-US" sz="2000" dirty="0">
              <a:latin typeface="Letter-join No-Lead 12" panose="02000505000000020003" pitchFamily="50" charset="0"/>
            </a:endParaRPr>
          </a:p>
          <a:p>
            <a:pPr eaLnBrk="1" hangingPunct="1">
              <a:lnSpc>
                <a:spcPct val="80000"/>
              </a:lnSpc>
              <a:buSzPct val="175000"/>
              <a:defRPr/>
            </a:pPr>
            <a:r>
              <a:rPr lang="en-GB" altLang="en-US" sz="2000" dirty="0">
                <a:latin typeface="Letter-join No-Lead 12" panose="02000505000000020003" pitchFamily="50" charset="0"/>
              </a:rPr>
              <a:t>To be able to talk about their feelings and gradually understand how others are feeling.</a:t>
            </a:r>
          </a:p>
          <a:p>
            <a:pPr marL="0" indent="0" eaLnBrk="1" hangingPunct="1">
              <a:lnSpc>
                <a:spcPct val="80000"/>
              </a:lnSpc>
              <a:buSzPct val="175000"/>
              <a:buFont typeface="Arial" panose="020B0604020202020204" pitchFamily="34" charset="0"/>
              <a:buNone/>
              <a:defRPr/>
            </a:pPr>
            <a:endParaRPr lang="en-GB" altLang="en-US" sz="2000" dirty="0">
              <a:latin typeface="Letter-join No-Lead 12" panose="02000505000000020003" pitchFamily="50" charset="0"/>
            </a:endParaRPr>
          </a:p>
          <a:p>
            <a:pPr eaLnBrk="1" hangingPunct="1">
              <a:lnSpc>
                <a:spcPct val="80000"/>
              </a:lnSpc>
              <a:buSzPct val="175000"/>
              <a:defRPr/>
            </a:pPr>
            <a:r>
              <a:rPr lang="en-GB" altLang="en-US" sz="2000" dirty="0">
                <a:latin typeface="Letter-join No-Lead 12" panose="02000505000000020003" pitchFamily="50" charset="0"/>
              </a:rPr>
              <a:t>Become independent in a variety of ways</a:t>
            </a:r>
          </a:p>
          <a:p>
            <a:pPr eaLnBrk="1" hangingPunct="1">
              <a:lnSpc>
                <a:spcPct val="80000"/>
              </a:lnSpc>
              <a:buSzPct val="175000"/>
              <a:defRPr/>
            </a:pPr>
            <a:endParaRPr lang="en-GB" altLang="en-US" sz="2000" dirty="0">
              <a:latin typeface="Letter-join No-Lead 12" panose="02000505000000020003" pitchFamily="50" charset="0"/>
            </a:endParaRPr>
          </a:p>
          <a:p>
            <a:pPr eaLnBrk="1" hangingPunct="1">
              <a:lnSpc>
                <a:spcPct val="80000"/>
              </a:lnSpc>
              <a:buSzPct val="175000"/>
              <a:defRPr/>
            </a:pPr>
            <a:r>
              <a:rPr lang="en-GB" altLang="en-US" sz="2000" dirty="0">
                <a:latin typeface="Letter-join No-Lead 12" panose="02000505000000020003" pitchFamily="50" charset="0"/>
              </a:rPr>
              <a:t>Tell the difference between right and </a:t>
            </a:r>
          </a:p>
          <a:p>
            <a:pPr marL="0" indent="0" eaLnBrk="1" hangingPunct="1">
              <a:lnSpc>
                <a:spcPct val="80000"/>
              </a:lnSpc>
              <a:buSzPct val="175000"/>
              <a:buFont typeface="Arial" panose="020B0604020202020204" pitchFamily="34" charset="0"/>
              <a:buNone/>
              <a:defRPr/>
            </a:pPr>
            <a:r>
              <a:rPr lang="en-GB" altLang="en-US" sz="2000" dirty="0">
                <a:latin typeface="Letter-join No-Lead 12" panose="02000505000000020003" pitchFamily="50" charset="0"/>
              </a:rPr>
              <a:t>wrong and adapt behaviour when needed, increasingly following rules for themselves and understanding why they are important.</a:t>
            </a:r>
          </a:p>
        </p:txBody>
      </p:sp>
      <p:pic>
        <p:nvPicPr>
          <p:cNvPr id="14" name="Picture 4">
            <a:extLst>
              <a:ext uri="{FF2B5EF4-FFF2-40B4-BE49-F238E27FC236}">
                <a16:creationId xmlns:a16="http://schemas.microsoft.com/office/drawing/2014/main" id="{F3CBDE2B-396A-4373-8280-64218AC5841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04273" y="125096"/>
            <a:ext cx="2475001" cy="329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a:extLst>
              <a:ext uri="{FF2B5EF4-FFF2-40B4-BE49-F238E27FC236}">
                <a16:creationId xmlns:a16="http://schemas.microsoft.com/office/drawing/2014/main" id="{FFB8AA89-5FDA-4AB5-8F6B-D012F7D30E3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82148" y="3320546"/>
            <a:ext cx="2352675" cy="313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5944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Letter-join No-Lead 12" panose="02000505000000020003" pitchFamily="50" charset="0"/>
              </a:rPr>
              <a:t>Physical Development</a:t>
            </a:r>
          </a:p>
        </p:txBody>
      </p:sp>
      <p:pic>
        <p:nvPicPr>
          <p:cNvPr id="10" name="Picture 9"/>
          <p:cNvPicPr>
            <a:picLocks noChangeAspect="1"/>
          </p:cNvPicPr>
          <p:nvPr/>
        </p:nvPicPr>
        <p:blipFill rotWithShape="1">
          <a:blip r:embed="rId3">
            <a:extLst>
              <a:ext uri="{BEBA8EAE-BF5A-486C-A8C5-ECC9F3942E4B}">
                <a14:imgProps xmlns:a14="http://schemas.microsoft.com/office/drawing/2010/main">
                  <a14:imgLayer r:embed="rId4">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12" name="TextBox 11">
            <a:extLst>
              <a:ext uri="{FF2B5EF4-FFF2-40B4-BE49-F238E27FC236}">
                <a16:creationId xmlns:a16="http://schemas.microsoft.com/office/drawing/2014/main" id="{D15BD3E3-03C9-4736-A1BE-F360545FF2F0}"/>
              </a:ext>
            </a:extLst>
          </p:cNvPr>
          <p:cNvSpPr txBox="1"/>
          <p:nvPr/>
        </p:nvSpPr>
        <p:spPr>
          <a:xfrm>
            <a:off x="6918960" y="732919"/>
            <a:ext cx="4751070" cy="5324535"/>
          </a:xfrm>
          <a:prstGeom prst="rect">
            <a:avLst/>
          </a:prstGeom>
          <a:noFill/>
        </p:spPr>
        <p:txBody>
          <a:bodyPr wrap="square">
            <a:spAutoFit/>
          </a:bodyPr>
          <a:lstStyle/>
          <a:p>
            <a:pPr eaLnBrk="1" hangingPunct="1">
              <a:buSzPct val="175000"/>
              <a:defRPr/>
            </a:pPr>
            <a:r>
              <a:rPr lang="en-GB" altLang="en-US" sz="2000" dirty="0">
                <a:latin typeface="Letter-join No-Lead 12" panose="02000505000000020003" pitchFamily="50" charset="0"/>
              </a:rPr>
              <a:t>Move confidently in a variety of ways e.g. running, hopping, jumping, crawling.</a:t>
            </a:r>
          </a:p>
          <a:p>
            <a:pPr eaLnBrk="1" hangingPunct="1">
              <a:buSzPct val="175000"/>
              <a:defRPr/>
            </a:pPr>
            <a:endParaRPr lang="en-GB" altLang="en-US" sz="2000" dirty="0">
              <a:latin typeface="Letter-join No-Lead 12" panose="02000505000000020003" pitchFamily="50" charset="0"/>
            </a:endParaRPr>
          </a:p>
          <a:p>
            <a:pPr eaLnBrk="1" hangingPunct="1">
              <a:buSzPct val="175000"/>
              <a:defRPr/>
            </a:pPr>
            <a:r>
              <a:rPr lang="en-GB" altLang="en-US" sz="2000" dirty="0">
                <a:latin typeface="Letter-join No-Lead 12" panose="02000505000000020003" pitchFamily="50" charset="0"/>
              </a:rPr>
              <a:t>Develop ball and bike/scooter skills.</a:t>
            </a:r>
          </a:p>
          <a:p>
            <a:pPr eaLnBrk="1" hangingPunct="1">
              <a:buSzPct val="175000"/>
              <a:defRPr/>
            </a:pPr>
            <a:endParaRPr lang="en-GB" altLang="en-US" sz="2000" dirty="0">
              <a:latin typeface="Letter-join No-Lead 12" panose="02000505000000020003" pitchFamily="50" charset="0"/>
            </a:endParaRPr>
          </a:p>
          <a:p>
            <a:pPr eaLnBrk="1" hangingPunct="1">
              <a:buSzPct val="175000"/>
              <a:defRPr/>
            </a:pPr>
            <a:r>
              <a:rPr lang="en-GB" altLang="en-US" sz="2000" dirty="0">
                <a:latin typeface="Letter-join No-Lead 12" panose="02000505000000020003" pitchFamily="50" charset="0"/>
              </a:rPr>
              <a:t>Use one handed tools successfully.</a:t>
            </a:r>
          </a:p>
          <a:p>
            <a:pPr eaLnBrk="1" hangingPunct="1">
              <a:buSzPct val="175000"/>
              <a:defRPr/>
            </a:pPr>
            <a:endParaRPr lang="en-GB" altLang="en-US" sz="2000" dirty="0">
              <a:latin typeface="Letter-join No-Lead 12" panose="02000505000000020003" pitchFamily="50" charset="0"/>
            </a:endParaRPr>
          </a:p>
          <a:p>
            <a:pPr eaLnBrk="1" hangingPunct="1">
              <a:buSzPct val="175000"/>
              <a:defRPr/>
            </a:pPr>
            <a:r>
              <a:rPr lang="en-GB" altLang="en-US" sz="2000" dirty="0">
                <a:latin typeface="Letter-join No-Lead 12" panose="02000505000000020003" pitchFamily="50" charset="0"/>
              </a:rPr>
              <a:t>Hold pencil between thumb and two fingers and begin to copy letters.</a:t>
            </a:r>
          </a:p>
          <a:p>
            <a:pPr eaLnBrk="1" hangingPunct="1">
              <a:buSzPct val="175000"/>
              <a:defRPr/>
            </a:pPr>
            <a:endParaRPr lang="en-GB" altLang="en-US" sz="2000" dirty="0">
              <a:latin typeface="Letter-join No-Lead 12" panose="02000505000000020003" pitchFamily="50" charset="0"/>
            </a:endParaRPr>
          </a:p>
          <a:p>
            <a:pPr eaLnBrk="1" hangingPunct="1">
              <a:buSzPct val="175000"/>
              <a:defRPr/>
            </a:pPr>
            <a:r>
              <a:rPr lang="en-GB" altLang="en-US" sz="2000" dirty="0">
                <a:latin typeface="Letter-join No-Lead 12" panose="02000505000000020003" pitchFamily="50" charset="0"/>
              </a:rPr>
              <a:t>Choose equipment wisely to carry out their own physical tasks in play and handle large equipment safely.</a:t>
            </a:r>
          </a:p>
          <a:p>
            <a:pPr eaLnBrk="1" hangingPunct="1">
              <a:buSzPct val="175000"/>
              <a:defRPr/>
            </a:pPr>
            <a:endParaRPr lang="en-GB" altLang="en-US" sz="2000" dirty="0">
              <a:latin typeface="Letter-join No-Lead 12" panose="02000505000000020003" pitchFamily="50" charset="0"/>
            </a:endParaRPr>
          </a:p>
          <a:p>
            <a:pPr eaLnBrk="1" hangingPunct="1">
              <a:buSzPct val="175000"/>
              <a:defRPr/>
            </a:pPr>
            <a:r>
              <a:rPr lang="en-GB" altLang="en-US" sz="2000" dirty="0">
                <a:latin typeface="Letter-join No-Lead 12" panose="02000505000000020003" pitchFamily="50" charset="0"/>
              </a:rPr>
              <a:t>Be increasingly independent when dressing and undressing including coats and shoes.</a:t>
            </a:r>
          </a:p>
        </p:txBody>
      </p:sp>
      <p:pic>
        <p:nvPicPr>
          <p:cNvPr id="14" name="Picture 4">
            <a:extLst>
              <a:ext uri="{FF2B5EF4-FFF2-40B4-BE49-F238E27FC236}">
                <a16:creationId xmlns:a16="http://schemas.microsoft.com/office/drawing/2014/main" id="{92AD6D71-B166-49DE-B906-4EE042CE00B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t="16351"/>
          <a:stretch>
            <a:fillRect/>
          </a:stretch>
        </p:blipFill>
        <p:spPr bwMode="auto">
          <a:xfrm rot="16200000">
            <a:off x="3572534" y="4117159"/>
            <a:ext cx="2134387" cy="2379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a:extLst>
              <a:ext uri="{FF2B5EF4-FFF2-40B4-BE49-F238E27FC236}">
                <a16:creationId xmlns:a16="http://schemas.microsoft.com/office/drawing/2014/main" id="{4C6FB7CE-3DA2-469B-9F02-467BE17D56B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3652371" y="320023"/>
            <a:ext cx="1974714" cy="2632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a:extLst>
              <a:ext uri="{FF2B5EF4-FFF2-40B4-BE49-F238E27FC236}">
                <a16:creationId xmlns:a16="http://schemas.microsoft.com/office/drawing/2014/main" id="{C38F7F4B-1D9A-48FC-807F-9B9A421C34B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a:off x="4033386" y="2006485"/>
            <a:ext cx="2134387" cy="2845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999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9" y="3297676"/>
            <a:ext cx="2947482" cy="2427343"/>
          </a:xfrm>
        </p:spPr>
        <p:txBody>
          <a:bodyPr/>
          <a:lstStyle/>
          <a:p>
            <a:pPr algn="ctr"/>
            <a:r>
              <a:rPr lang="en-GB" dirty="0">
                <a:latin typeface="Letter-join No-Lead 12" panose="02000505000000020003" pitchFamily="50" charset="0"/>
              </a:rPr>
              <a:t>Literacy</a:t>
            </a:r>
          </a:p>
        </p:txBody>
      </p:sp>
      <p:sp>
        <p:nvSpPr>
          <p:cNvPr id="3" name="Content Placeholder 2"/>
          <p:cNvSpPr>
            <a:spLocks noGrp="1"/>
          </p:cNvSpPr>
          <p:nvPr>
            <p:ph idx="1"/>
          </p:nvPr>
        </p:nvSpPr>
        <p:spPr>
          <a:xfrm>
            <a:off x="7101840" y="864108"/>
            <a:ext cx="4082628" cy="5120640"/>
          </a:xfrm>
        </p:spPr>
        <p:txBody>
          <a:bodyPr>
            <a:noAutofit/>
          </a:bodyPr>
          <a:lstStyle/>
          <a:p>
            <a:pPr marL="0" indent="0" eaLnBrk="1" hangingPunct="1">
              <a:lnSpc>
                <a:spcPct val="80000"/>
              </a:lnSpc>
              <a:buSzPct val="175000"/>
              <a:buFont typeface="Arial" charset="0"/>
              <a:buNone/>
              <a:defRPr/>
            </a:pPr>
            <a:endParaRPr lang="en-GB" altLang="en-US" dirty="0">
              <a:latin typeface="Letter-join No-Lead 12" panose="02000505000000020003" pitchFamily="50" charset="0"/>
            </a:endParaRPr>
          </a:p>
          <a:p>
            <a:pPr marL="0" indent="0" eaLnBrk="1" hangingPunct="1">
              <a:lnSpc>
                <a:spcPct val="80000"/>
              </a:lnSpc>
              <a:buSzPct val="175000"/>
              <a:buNone/>
              <a:defRPr/>
            </a:pPr>
            <a:r>
              <a:rPr lang="en-GB" altLang="en-US" dirty="0">
                <a:latin typeface="Letter-join No-Lead 12" panose="02000505000000020003" pitchFamily="50" charset="0"/>
              </a:rPr>
              <a:t>Enjoy listening to stories, songs and poems, with increasing participation.</a:t>
            </a:r>
          </a:p>
          <a:p>
            <a:pPr eaLnBrk="1" hangingPunct="1">
              <a:lnSpc>
                <a:spcPct val="80000"/>
              </a:lnSpc>
              <a:buSzPct val="175000"/>
              <a:defRPr/>
            </a:pPr>
            <a:endParaRPr lang="en-GB" altLang="en-US" dirty="0">
              <a:latin typeface="Letter-join No-Lead 12" panose="02000505000000020003" pitchFamily="50" charset="0"/>
            </a:endParaRPr>
          </a:p>
          <a:p>
            <a:pPr marL="0" indent="0" eaLnBrk="1" hangingPunct="1">
              <a:lnSpc>
                <a:spcPct val="80000"/>
              </a:lnSpc>
              <a:buSzPct val="175000"/>
              <a:buNone/>
              <a:defRPr/>
            </a:pPr>
            <a:r>
              <a:rPr lang="en-GB" altLang="en-US" dirty="0">
                <a:latin typeface="Letter-join No-Lead 12" panose="02000505000000020003" pitchFamily="50" charset="0"/>
              </a:rPr>
              <a:t>Hear and say sounds and link them to the alphabet, eventually being able to blend words.</a:t>
            </a:r>
          </a:p>
          <a:p>
            <a:pPr eaLnBrk="1" hangingPunct="1">
              <a:lnSpc>
                <a:spcPct val="80000"/>
              </a:lnSpc>
              <a:buSzPct val="175000"/>
              <a:defRPr/>
            </a:pPr>
            <a:endParaRPr lang="en-GB" altLang="en-US" dirty="0">
              <a:latin typeface="Letter-join No-Lead 12" panose="02000505000000020003" pitchFamily="50" charset="0"/>
            </a:endParaRPr>
          </a:p>
          <a:p>
            <a:pPr marL="0" indent="0" eaLnBrk="1" hangingPunct="1">
              <a:lnSpc>
                <a:spcPct val="80000"/>
              </a:lnSpc>
              <a:buSzPct val="175000"/>
              <a:buNone/>
              <a:defRPr/>
            </a:pPr>
            <a:r>
              <a:rPr lang="en-GB" altLang="en-US" dirty="0">
                <a:latin typeface="Letter-join No-Lead 12" panose="02000505000000020003" pitchFamily="50" charset="0"/>
              </a:rPr>
              <a:t>Begin to write letters in their name and early writing in play.</a:t>
            </a:r>
          </a:p>
          <a:p>
            <a:pPr eaLnBrk="1" hangingPunct="1">
              <a:lnSpc>
                <a:spcPct val="80000"/>
              </a:lnSpc>
              <a:buSzPct val="175000"/>
              <a:defRPr/>
            </a:pPr>
            <a:endParaRPr lang="en-GB" altLang="en-US" dirty="0">
              <a:latin typeface="Letter-join No-Lead 12" panose="02000505000000020003" pitchFamily="50" charset="0"/>
            </a:endParaRPr>
          </a:p>
          <a:p>
            <a:pPr marL="0" indent="0" eaLnBrk="1" hangingPunct="1">
              <a:lnSpc>
                <a:spcPct val="80000"/>
              </a:lnSpc>
              <a:buSzPct val="175000"/>
              <a:buNone/>
              <a:defRPr/>
            </a:pPr>
            <a:r>
              <a:rPr lang="en-GB" altLang="en-US" dirty="0">
                <a:latin typeface="Letter-join No-Lead 12" panose="02000505000000020003" pitchFamily="50" charset="0"/>
              </a:rPr>
              <a:t>Understand what rhyming is and identify and suggest rhyming words.  </a:t>
            </a:r>
          </a:p>
          <a:p>
            <a:pPr marL="0" indent="0" eaLnBrk="1" hangingPunct="1">
              <a:lnSpc>
                <a:spcPct val="80000"/>
              </a:lnSpc>
              <a:buSzPct val="175000"/>
              <a:buNone/>
              <a:defRPr/>
            </a:pPr>
            <a:endParaRPr lang="en-GB" altLang="en-US" dirty="0">
              <a:latin typeface="Letter-join No-Lead 12" panose="02000505000000020003" pitchFamily="50" charset="0"/>
            </a:endParaRPr>
          </a:p>
          <a:p>
            <a:pPr marL="0" indent="0" eaLnBrk="1" hangingPunct="1">
              <a:lnSpc>
                <a:spcPct val="80000"/>
              </a:lnSpc>
              <a:buSzPct val="175000"/>
              <a:buFont typeface="Arial" panose="020B0604020202020204" pitchFamily="34" charset="0"/>
              <a:buNone/>
              <a:defRPr/>
            </a:pPr>
            <a:r>
              <a:rPr lang="en-GB" altLang="en-US" dirty="0">
                <a:latin typeface="Letter-join No-Lead 12" panose="02000505000000020003" pitchFamily="50" charset="0"/>
              </a:rPr>
              <a:t>Begin to count or clap syllables in words and recognise when words start with the same letter.</a:t>
            </a:r>
          </a:p>
          <a:p>
            <a:endParaRPr lang="en-GB" dirty="0">
              <a:latin typeface="Letter-join No-Lead 12" panose="02000505000000020003" pitchFamily="50" charset="0"/>
            </a:endParaRPr>
          </a:p>
        </p:txBody>
      </p:sp>
      <p:pic>
        <p:nvPicPr>
          <p:cNvPr id="11" name="Picture 10"/>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402896" y="5148724"/>
            <a:ext cx="730507" cy="836024"/>
          </a:xfrm>
          <a:prstGeom prst="rect">
            <a:avLst/>
          </a:prstGeom>
        </p:spPr>
      </p:pic>
      <p:pic>
        <p:nvPicPr>
          <p:cNvPr id="15" name="Picture 4">
            <a:extLst>
              <a:ext uri="{FF2B5EF4-FFF2-40B4-BE49-F238E27FC236}">
                <a16:creationId xmlns:a16="http://schemas.microsoft.com/office/drawing/2014/main" id="{55751236-5F7A-4A11-A986-2AB6DE99B0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55627" y="37529"/>
            <a:ext cx="2128889" cy="283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6">
            <a:extLst>
              <a:ext uri="{FF2B5EF4-FFF2-40B4-BE49-F238E27FC236}">
                <a16:creationId xmlns:a16="http://schemas.microsoft.com/office/drawing/2014/main" id="{589CF69B-FDE2-41C4-AC10-37B6D502E26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238" y="766385"/>
            <a:ext cx="2363741" cy="315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0">
            <a:extLst>
              <a:ext uri="{FF2B5EF4-FFF2-40B4-BE49-F238E27FC236}">
                <a16:creationId xmlns:a16="http://schemas.microsoft.com/office/drawing/2014/main" id="{70A4E28E-C25E-48B0-8D77-C12B5C4FA85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41171" y="3092560"/>
            <a:ext cx="2129084" cy="283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
            <a:extLst>
              <a:ext uri="{FF2B5EF4-FFF2-40B4-BE49-F238E27FC236}">
                <a16:creationId xmlns:a16="http://schemas.microsoft.com/office/drawing/2014/main" id="{BFCD09A3-6C38-4933-BA64-AD1A150FC29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59836" y="4837847"/>
            <a:ext cx="2533573" cy="177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2807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Letter-join No-Lead 12" panose="02000505000000020003" pitchFamily="50" charset="0"/>
              </a:rPr>
              <a:t>Understanding the World</a:t>
            </a:r>
          </a:p>
        </p:txBody>
      </p:sp>
      <p:pic>
        <p:nvPicPr>
          <p:cNvPr id="9" name="Picture 8"/>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4" name="Content Placeholder 3">
            <a:extLst>
              <a:ext uri="{FF2B5EF4-FFF2-40B4-BE49-F238E27FC236}">
                <a16:creationId xmlns:a16="http://schemas.microsoft.com/office/drawing/2014/main" id="{36E174CF-2064-41EE-981C-1CF7B20E70CC}"/>
              </a:ext>
            </a:extLst>
          </p:cNvPr>
          <p:cNvSpPr>
            <a:spLocks noGrp="1"/>
          </p:cNvSpPr>
          <p:nvPr>
            <p:ph idx="1"/>
          </p:nvPr>
        </p:nvSpPr>
        <p:spPr>
          <a:xfrm>
            <a:off x="6898511" y="864108"/>
            <a:ext cx="4285957" cy="5120640"/>
          </a:xfrm>
        </p:spPr>
        <p:txBody>
          <a:bodyPr>
            <a:noAutofit/>
          </a:bodyPr>
          <a:lstStyle/>
          <a:p>
            <a:pPr eaLnBrk="1" hangingPunct="1">
              <a:buSzPct val="175000"/>
            </a:pPr>
            <a:endParaRPr lang="en-GB" altLang="en-US" sz="1800" dirty="0">
              <a:latin typeface="Letter-join No-Lead 12" panose="02000505000000020003" pitchFamily="50" charset="0"/>
            </a:endParaRPr>
          </a:p>
          <a:p>
            <a:pPr marL="0" indent="0" eaLnBrk="1" hangingPunct="1">
              <a:buSzPct val="175000"/>
              <a:buNone/>
            </a:pPr>
            <a:r>
              <a:rPr lang="en-GB" altLang="en-US" sz="1800" dirty="0">
                <a:latin typeface="Letter-join No-Lead 12" panose="02000505000000020003" pitchFamily="50" charset="0"/>
              </a:rPr>
              <a:t>Explore and compare natural materials using our senses and talk about what we see.</a:t>
            </a:r>
          </a:p>
          <a:p>
            <a:pPr marL="0" indent="0" eaLnBrk="1" hangingPunct="1">
              <a:buSzPct val="175000"/>
              <a:buNone/>
            </a:pPr>
            <a:endParaRPr lang="en-GB" altLang="en-US" sz="1800" dirty="0">
              <a:latin typeface="Letter-join No-Lead 12" panose="02000505000000020003" pitchFamily="50" charset="0"/>
            </a:endParaRPr>
          </a:p>
          <a:p>
            <a:pPr marL="0" indent="0" eaLnBrk="1" hangingPunct="1">
              <a:buSzPct val="175000"/>
              <a:buNone/>
            </a:pPr>
            <a:r>
              <a:rPr lang="en-GB" altLang="en-US" sz="1800" dirty="0">
                <a:latin typeface="Letter-join No-Lead 12" panose="02000505000000020003" pitchFamily="50" charset="0"/>
              </a:rPr>
              <a:t>Begin to make sense of their own life story and family history.</a:t>
            </a:r>
          </a:p>
          <a:p>
            <a:pPr eaLnBrk="1" hangingPunct="1">
              <a:buSzPct val="175000"/>
            </a:pPr>
            <a:endParaRPr lang="en-GB" altLang="en-US" sz="1800" dirty="0">
              <a:latin typeface="Letter-join No-Lead 12" panose="02000505000000020003" pitchFamily="50" charset="0"/>
            </a:endParaRPr>
          </a:p>
          <a:p>
            <a:pPr marL="0" indent="0" eaLnBrk="1" hangingPunct="1">
              <a:buSzPct val="175000"/>
              <a:buNone/>
            </a:pPr>
            <a:r>
              <a:rPr lang="en-GB" altLang="en-US" sz="1800" dirty="0">
                <a:latin typeface="Letter-join No-Lead 12" panose="02000505000000020003" pitchFamily="50" charset="0"/>
              </a:rPr>
              <a:t>Understand life cycles of plants and animals, care for growing plants and understand the need to respect and care for living things and the natural environment.</a:t>
            </a:r>
          </a:p>
          <a:p>
            <a:pPr eaLnBrk="1" hangingPunct="1">
              <a:buSzPct val="175000"/>
            </a:pPr>
            <a:endParaRPr lang="en-GB" altLang="en-US" sz="1800" dirty="0">
              <a:latin typeface="Letter-join No-Lead 12" panose="02000505000000020003" pitchFamily="50" charset="0"/>
            </a:endParaRPr>
          </a:p>
          <a:p>
            <a:pPr marL="0" indent="0" eaLnBrk="1" hangingPunct="1">
              <a:buSzPct val="175000"/>
              <a:buNone/>
            </a:pPr>
            <a:r>
              <a:rPr lang="en-GB" altLang="en-US" sz="1800" dirty="0">
                <a:latin typeface="Letter-join No-Lead 12" panose="02000505000000020003" pitchFamily="50" charset="0"/>
              </a:rPr>
              <a:t>Talk about forces they feel and changes in materials or seasons that they notice. </a:t>
            </a:r>
          </a:p>
          <a:p>
            <a:pPr marL="0" indent="0" eaLnBrk="1" hangingPunct="1">
              <a:buSzPct val="175000"/>
              <a:buNone/>
            </a:pPr>
            <a:endParaRPr lang="en-GB" altLang="en-US" sz="1800" dirty="0">
              <a:latin typeface="Letter-join No-Lead 12" panose="02000505000000020003" pitchFamily="50" charset="0"/>
            </a:endParaRPr>
          </a:p>
          <a:p>
            <a:pPr marL="0" indent="0" eaLnBrk="1" hangingPunct="1">
              <a:buSzPct val="175000"/>
              <a:buNone/>
            </a:pPr>
            <a:r>
              <a:rPr lang="en-GB" altLang="en-US" sz="1800" dirty="0">
                <a:latin typeface="Letter-join No-Lead 12" panose="02000505000000020003" pitchFamily="50" charset="0"/>
              </a:rPr>
              <a:t>Talk about different countries, cultures, beliefs and festivals.</a:t>
            </a:r>
          </a:p>
          <a:p>
            <a:endParaRPr lang="en-GB" sz="1800" dirty="0">
              <a:latin typeface="Letter-join No-Lead 12" panose="02000505000000020003" pitchFamily="50" charset="0"/>
            </a:endParaRPr>
          </a:p>
        </p:txBody>
      </p:sp>
      <p:pic>
        <p:nvPicPr>
          <p:cNvPr id="11" name="Picture 2">
            <a:extLst>
              <a:ext uri="{FF2B5EF4-FFF2-40B4-BE49-F238E27FC236}">
                <a16:creationId xmlns:a16="http://schemas.microsoft.com/office/drawing/2014/main" id="{980D4E67-1A93-4743-B0EA-2691FBF857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83574" y="2099563"/>
            <a:ext cx="1686462" cy="224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a:extLst>
              <a:ext uri="{FF2B5EF4-FFF2-40B4-BE49-F238E27FC236}">
                <a16:creationId xmlns:a16="http://schemas.microsoft.com/office/drawing/2014/main" id="{332EB6AD-A50E-419C-BFDE-1E8C59ABEEF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3962647" y="4193699"/>
            <a:ext cx="1928317" cy="2572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a:extLst>
              <a:ext uri="{FF2B5EF4-FFF2-40B4-BE49-F238E27FC236}">
                <a16:creationId xmlns:a16="http://schemas.microsoft.com/office/drawing/2014/main" id="{F235EBF9-EACD-4AC7-86E1-DAD21980E50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3962134" y="-235307"/>
            <a:ext cx="1929342" cy="2572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5918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Letter-join No-Lead 12" panose="02000505000000020003" pitchFamily="50" charset="0"/>
              </a:rPr>
              <a:t>Mathematics</a:t>
            </a:r>
          </a:p>
        </p:txBody>
      </p:sp>
      <p:pic>
        <p:nvPicPr>
          <p:cNvPr id="10" name="Picture 9"/>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6" name="Content Placeholder 5">
            <a:extLst>
              <a:ext uri="{FF2B5EF4-FFF2-40B4-BE49-F238E27FC236}">
                <a16:creationId xmlns:a16="http://schemas.microsoft.com/office/drawing/2014/main" id="{B2A81610-7F53-4B8E-AB43-F14099CA0728}"/>
              </a:ext>
            </a:extLst>
          </p:cNvPr>
          <p:cNvSpPr>
            <a:spLocks noGrp="1"/>
          </p:cNvSpPr>
          <p:nvPr>
            <p:ph idx="1"/>
          </p:nvPr>
        </p:nvSpPr>
        <p:spPr>
          <a:xfrm>
            <a:off x="7726680" y="864108"/>
            <a:ext cx="3457788" cy="5120640"/>
          </a:xfrm>
        </p:spPr>
        <p:txBody>
          <a:bodyPr>
            <a:noAutofit/>
          </a:bodyPr>
          <a:lstStyle/>
          <a:p>
            <a:pPr marL="0" indent="0" eaLnBrk="1" hangingPunct="1">
              <a:lnSpc>
                <a:spcPct val="80000"/>
              </a:lnSpc>
              <a:buSzPct val="175000"/>
              <a:buFont typeface="Arial" charset="0"/>
              <a:buNone/>
              <a:defRPr/>
            </a:pPr>
            <a:endParaRPr lang="en-GB" altLang="en-US" sz="1600" dirty="0">
              <a:latin typeface="Letter-join No-Lead 12" panose="02000505000000020003" pitchFamily="50" charset="0"/>
            </a:endParaRPr>
          </a:p>
          <a:p>
            <a:pPr marL="0" indent="0" eaLnBrk="1" hangingPunct="1">
              <a:lnSpc>
                <a:spcPct val="80000"/>
              </a:lnSpc>
              <a:buSzPct val="175000"/>
              <a:buNone/>
              <a:defRPr/>
            </a:pPr>
            <a:r>
              <a:rPr lang="en-GB" altLang="en-US" sz="1600" dirty="0">
                <a:latin typeface="Letter-join No-Lead 12" panose="02000505000000020003" pitchFamily="50" charset="0"/>
              </a:rPr>
              <a:t>Develop an understanding of maths through stories, songs, games and imaginative play.</a:t>
            </a:r>
          </a:p>
          <a:p>
            <a:pPr marL="0" indent="0" eaLnBrk="1" hangingPunct="1">
              <a:lnSpc>
                <a:spcPct val="80000"/>
              </a:lnSpc>
              <a:buSzPct val="175000"/>
              <a:buNone/>
              <a:defRPr/>
            </a:pPr>
            <a:endParaRPr lang="en-GB" altLang="en-US" sz="900" dirty="0">
              <a:latin typeface="Letter-join No-Lead 12" panose="02000505000000020003" pitchFamily="50" charset="0"/>
            </a:endParaRPr>
          </a:p>
          <a:p>
            <a:pPr marL="0" indent="0" eaLnBrk="1" hangingPunct="1">
              <a:lnSpc>
                <a:spcPct val="80000"/>
              </a:lnSpc>
              <a:buSzPct val="175000"/>
              <a:buNone/>
              <a:defRPr/>
            </a:pPr>
            <a:r>
              <a:rPr lang="en-GB" altLang="en-US" sz="1600" dirty="0">
                <a:latin typeface="Letter-join No-Lead 12" panose="02000505000000020003" pitchFamily="50" charset="0"/>
              </a:rPr>
              <a:t>Count objects, recognise numerals and begin to understand the value of a number.  Also begin to subitise small amounts </a:t>
            </a:r>
          </a:p>
          <a:p>
            <a:pPr eaLnBrk="1" hangingPunct="1">
              <a:lnSpc>
                <a:spcPct val="80000"/>
              </a:lnSpc>
              <a:buSzPct val="175000"/>
              <a:buFont typeface="Arial" charset="0"/>
              <a:buChar char="•"/>
              <a:defRPr/>
            </a:pPr>
            <a:endParaRPr lang="en-GB" altLang="en-US" sz="800" dirty="0">
              <a:latin typeface="Letter-join No-Lead 12" panose="02000505000000020003" pitchFamily="50" charset="0"/>
            </a:endParaRPr>
          </a:p>
          <a:p>
            <a:pPr marL="0" indent="0" eaLnBrk="1" hangingPunct="1">
              <a:lnSpc>
                <a:spcPct val="80000"/>
              </a:lnSpc>
              <a:buSzPct val="175000"/>
              <a:buNone/>
              <a:defRPr/>
            </a:pPr>
            <a:r>
              <a:rPr lang="en-GB" altLang="en-US" sz="1600" dirty="0">
                <a:latin typeface="Letter-join No-Lead 12" panose="02000505000000020003" pitchFamily="50" charset="0"/>
              </a:rPr>
              <a:t>Develop more understanding of weight, length, height and capacity through play.</a:t>
            </a:r>
          </a:p>
          <a:p>
            <a:pPr eaLnBrk="1" hangingPunct="1">
              <a:lnSpc>
                <a:spcPct val="80000"/>
              </a:lnSpc>
              <a:buSzPct val="175000"/>
              <a:defRPr/>
            </a:pPr>
            <a:endParaRPr lang="en-GB" altLang="en-US" sz="800" dirty="0">
              <a:latin typeface="Letter-join No-Lead 12" panose="02000505000000020003" pitchFamily="50" charset="0"/>
            </a:endParaRPr>
          </a:p>
          <a:p>
            <a:pPr marL="0" indent="0" eaLnBrk="1" hangingPunct="1">
              <a:lnSpc>
                <a:spcPct val="80000"/>
              </a:lnSpc>
              <a:buSzPct val="175000"/>
              <a:buNone/>
              <a:defRPr/>
            </a:pPr>
            <a:r>
              <a:rPr lang="en-GB" altLang="en-US" sz="1600" dirty="0">
                <a:latin typeface="Letter-join No-Lead 12" panose="02000505000000020003" pitchFamily="50" charset="0"/>
              </a:rPr>
              <a:t>Be aware of 2D and 3D shapes, naming them, identifying them in the world around them and using them in play and construction. </a:t>
            </a:r>
          </a:p>
          <a:p>
            <a:pPr eaLnBrk="1" hangingPunct="1">
              <a:lnSpc>
                <a:spcPct val="80000"/>
              </a:lnSpc>
              <a:buSzPct val="175000"/>
              <a:buFont typeface="Arial" charset="0"/>
              <a:buChar char="•"/>
              <a:defRPr/>
            </a:pPr>
            <a:endParaRPr lang="en-GB" altLang="en-US" sz="800" dirty="0">
              <a:latin typeface="Letter-join No-Lead 12" panose="02000505000000020003" pitchFamily="50" charset="0"/>
            </a:endParaRPr>
          </a:p>
          <a:p>
            <a:pPr marL="0" indent="0" eaLnBrk="1" hangingPunct="1">
              <a:lnSpc>
                <a:spcPct val="80000"/>
              </a:lnSpc>
              <a:buSzPct val="175000"/>
              <a:buNone/>
              <a:defRPr/>
            </a:pPr>
            <a:r>
              <a:rPr lang="en-GB" altLang="en-US" sz="1600" dirty="0">
                <a:latin typeface="Letter-join No-Lead 12" panose="02000505000000020003" pitchFamily="50" charset="0"/>
              </a:rPr>
              <a:t>Understand and use positional language and be to describe a familiar route.</a:t>
            </a:r>
          </a:p>
          <a:p>
            <a:pPr eaLnBrk="1" hangingPunct="1">
              <a:lnSpc>
                <a:spcPct val="80000"/>
              </a:lnSpc>
              <a:buSzPct val="175000"/>
              <a:buFont typeface="Arial" charset="0"/>
              <a:buChar char="•"/>
              <a:defRPr/>
            </a:pPr>
            <a:endParaRPr lang="en-GB" altLang="en-US" sz="800" dirty="0">
              <a:latin typeface="Letter-join No-Lead 12" panose="02000505000000020003" pitchFamily="50" charset="0"/>
            </a:endParaRPr>
          </a:p>
          <a:p>
            <a:pPr marL="0" indent="0" eaLnBrk="1" hangingPunct="1">
              <a:lnSpc>
                <a:spcPct val="80000"/>
              </a:lnSpc>
              <a:buSzPct val="175000"/>
              <a:buNone/>
              <a:defRPr/>
            </a:pPr>
            <a:r>
              <a:rPr lang="en-GB" altLang="en-US" sz="1600" dirty="0">
                <a:latin typeface="Letter-join No-Lead 12" panose="02000505000000020003" pitchFamily="50" charset="0"/>
              </a:rPr>
              <a:t>Begin to create ABAB patterns.</a:t>
            </a:r>
          </a:p>
          <a:p>
            <a:endParaRPr lang="en-GB" sz="1600" dirty="0">
              <a:latin typeface="Letter-join No-Lead 12" panose="02000505000000020003" pitchFamily="50" charset="0"/>
            </a:endParaRPr>
          </a:p>
        </p:txBody>
      </p:sp>
      <p:pic>
        <p:nvPicPr>
          <p:cNvPr id="12" name="Picture 5">
            <a:extLst>
              <a:ext uri="{FF2B5EF4-FFF2-40B4-BE49-F238E27FC236}">
                <a16:creationId xmlns:a16="http://schemas.microsoft.com/office/drawing/2014/main" id="{63D6D2A0-026C-46CC-A77E-35CC08159F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268" y="2065020"/>
            <a:ext cx="1594702" cy="212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a:extLst>
              <a:ext uri="{FF2B5EF4-FFF2-40B4-BE49-F238E27FC236}">
                <a16:creationId xmlns:a16="http://schemas.microsoft.com/office/drawing/2014/main" id="{D43194D7-9BAF-4CBB-BBBF-37872DB804D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80145" y="720090"/>
            <a:ext cx="1516661" cy="2021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a:extLst>
              <a:ext uri="{FF2B5EF4-FFF2-40B4-BE49-F238E27FC236}">
                <a16:creationId xmlns:a16="http://schemas.microsoft.com/office/drawing/2014/main" id="{8487AF6C-0E8D-433F-A5A4-DF0488AAAD8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3896947" y="4023551"/>
            <a:ext cx="1818669" cy="2425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6842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Letter-join No-Lead 12" panose="02000505000000020003" pitchFamily="50" charset="0"/>
              </a:rPr>
              <a:t>Expressive Arts and Design</a:t>
            </a:r>
          </a:p>
        </p:txBody>
      </p:sp>
      <p:pic>
        <p:nvPicPr>
          <p:cNvPr id="10" name="Picture 9"/>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12" name="TextBox 11">
            <a:extLst>
              <a:ext uri="{FF2B5EF4-FFF2-40B4-BE49-F238E27FC236}">
                <a16:creationId xmlns:a16="http://schemas.microsoft.com/office/drawing/2014/main" id="{E721278E-F88A-48A1-95F7-AD05F12E8912}"/>
              </a:ext>
            </a:extLst>
          </p:cNvPr>
          <p:cNvSpPr txBox="1"/>
          <p:nvPr/>
        </p:nvSpPr>
        <p:spPr>
          <a:xfrm>
            <a:off x="8143875" y="562106"/>
            <a:ext cx="3328035" cy="4708981"/>
          </a:xfrm>
          <a:prstGeom prst="rect">
            <a:avLst/>
          </a:prstGeom>
          <a:noFill/>
        </p:spPr>
        <p:txBody>
          <a:bodyPr wrap="square">
            <a:spAutoFit/>
          </a:bodyPr>
          <a:lstStyle/>
          <a:p>
            <a:pPr eaLnBrk="1" hangingPunct="1">
              <a:buFontTx/>
              <a:buNone/>
            </a:pPr>
            <a:r>
              <a:rPr lang="en-GB" altLang="en-US" sz="2000" dirty="0">
                <a:latin typeface="Letter-join No-Lead 12" panose="02000505000000020003" pitchFamily="50" charset="0"/>
              </a:rPr>
              <a:t> </a:t>
            </a:r>
          </a:p>
          <a:p>
            <a:pPr eaLnBrk="1" hangingPunct="1"/>
            <a:r>
              <a:rPr lang="en-GB" altLang="en-US" sz="2000" dirty="0">
                <a:latin typeface="Letter-join No-Lead 12" panose="02000505000000020003" pitchFamily="50" charset="0"/>
              </a:rPr>
              <a:t>Exploring colours and sounds</a:t>
            </a:r>
          </a:p>
          <a:p>
            <a:pPr eaLnBrk="1" hangingPunct="1"/>
            <a:endParaRPr lang="en-GB" altLang="en-US" sz="2000" dirty="0">
              <a:latin typeface="Letter-join No-Lead 12" panose="02000505000000020003" pitchFamily="50" charset="0"/>
            </a:endParaRPr>
          </a:p>
          <a:p>
            <a:pPr eaLnBrk="1" hangingPunct="1"/>
            <a:r>
              <a:rPr lang="en-GB" altLang="en-US" sz="2000" dirty="0">
                <a:latin typeface="Letter-join No-Lead 12" panose="02000505000000020003" pitchFamily="50" charset="0"/>
              </a:rPr>
              <a:t>Singing, dancing and playing games.</a:t>
            </a:r>
          </a:p>
          <a:p>
            <a:pPr eaLnBrk="1" hangingPunct="1"/>
            <a:endParaRPr lang="en-GB" altLang="en-US" sz="2000" dirty="0">
              <a:latin typeface="Letter-join No-Lead 12" panose="02000505000000020003" pitchFamily="50" charset="0"/>
            </a:endParaRPr>
          </a:p>
          <a:p>
            <a:pPr eaLnBrk="1" hangingPunct="1"/>
            <a:r>
              <a:rPr lang="en-GB" altLang="en-US" sz="2000" dirty="0">
                <a:latin typeface="Letter-join No-Lead 12" panose="02000505000000020003" pitchFamily="50" charset="0"/>
              </a:rPr>
              <a:t>Making things using various materials and construction toys.</a:t>
            </a:r>
          </a:p>
          <a:p>
            <a:pPr eaLnBrk="1" hangingPunct="1"/>
            <a:endParaRPr lang="en-GB" altLang="en-US" sz="2000" dirty="0">
              <a:latin typeface="Letter-join No-Lead 12" panose="02000505000000020003" pitchFamily="50" charset="0"/>
            </a:endParaRPr>
          </a:p>
          <a:p>
            <a:pPr eaLnBrk="1" hangingPunct="1"/>
            <a:r>
              <a:rPr lang="en-GB" altLang="en-US" sz="2000" dirty="0">
                <a:latin typeface="Letter-join No-Lead 12" panose="02000505000000020003" pitchFamily="50" charset="0"/>
              </a:rPr>
              <a:t>Role play and small world play.    </a:t>
            </a:r>
          </a:p>
          <a:p>
            <a:pPr eaLnBrk="1" hangingPunct="1"/>
            <a:r>
              <a:rPr lang="en-GB" altLang="en-US" sz="2000" dirty="0">
                <a:latin typeface="Letter-join No-Lead 12" panose="02000505000000020003" pitchFamily="50" charset="0"/>
              </a:rPr>
              <a:t>            </a:t>
            </a:r>
          </a:p>
          <a:p>
            <a:pPr eaLnBrk="1" hangingPunct="1"/>
            <a:r>
              <a:rPr lang="en-GB" altLang="en-US" sz="2000" dirty="0">
                <a:latin typeface="Letter-join No-Lead 12" panose="02000505000000020003" pitchFamily="50" charset="0"/>
              </a:rPr>
              <a:t>Making music. </a:t>
            </a:r>
            <a:endParaRPr lang="en-GB" sz="2000" dirty="0">
              <a:latin typeface="Letter-join No-Lead 12" panose="02000505000000020003" pitchFamily="50" charset="0"/>
            </a:endParaRPr>
          </a:p>
        </p:txBody>
      </p:sp>
      <p:pic>
        <p:nvPicPr>
          <p:cNvPr id="13" name="Picture 7">
            <a:extLst>
              <a:ext uri="{FF2B5EF4-FFF2-40B4-BE49-F238E27FC236}">
                <a16:creationId xmlns:a16="http://schemas.microsoft.com/office/drawing/2014/main" id="{C70EB0E3-835E-4848-A98F-193B187E68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08888" y="3190875"/>
            <a:ext cx="2051602"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5">
            <a:extLst>
              <a:ext uri="{FF2B5EF4-FFF2-40B4-BE49-F238E27FC236}">
                <a16:creationId xmlns:a16="http://schemas.microsoft.com/office/drawing/2014/main" id="{7215C209-CB07-4F41-A6A1-972F587D555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99102" y="796926"/>
            <a:ext cx="2785861"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2216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252919" y="1178265"/>
            <a:ext cx="2947482" cy="4601183"/>
          </a:xfrm>
        </p:spPr>
        <p:txBody>
          <a:bodyPr/>
          <a:lstStyle/>
          <a:p>
            <a:pPr algn="ctr"/>
            <a:r>
              <a:rPr lang="en-GB" dirty="0"/>
              <a:t>Wonder Woodlands</a:t>
            </a:r>
          </a:p>
        </p:txBody>
      </p:sp>
      <p:pic>
        <p:nvPicPr>
          <p:cNvPr id="19" name="Picture 18"/>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pic>
        <p:nvPicPr>
          <p:cNvPr id="10" name="Picture 6">
            <a:extLst>
              <a:ext uri="{FF2B5EF4-FFF2-40B4-BE49-F238E27FC236}">
                <a16:creationId xmlns:a16="http://schemas.microsoft.com/office/drawing/2014/main" id="{F69B73BD-24A7-4E25-861F-4A1C9D6737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0619" y="908998"/>
            <a:ext cx="3652838" cy="487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a:extLst>
              <a:ext uri="{FF2B5EF4-FFF2-40B4-BE49-F238E27FC236}">
                <a16:creationId xmlns:a16="http://schemas.microsoft.com/office/drawing/2014/main" id="{36107C50-520F-498C-95A3-478A8859429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08925" y="908998"/>
            <a:ext cx="3761031" cy="50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5873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Partnership</a:t>
            </a:r>
          </a:p>
        </p:txBody>
      </p:sp>
      <p:pic>
        <p:nvPicPr>
          <p:cNvPr id="4" name="Picture 3"/>
          <p:cNvPicPr>
            <a:picLocks noChangeAspect="1"/>
          </p:cNvPicPr>
          <p:nvPr/>
        </p:nvPicPr>
        <p:blipFill rotWithShape="1">
          <a:blip r:embed="rId3">
            <a:extLst>
              <a:ext uri="{BEBA8EAE-BF5A-486C-A8C5-ECC9F3942E4B}">
                <a14:imgProps xmlns:a14="http://schemas.microsoft.com/office/drawing/2010/main">
                  <a14:imgLayer r:embed="rId4">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6" name="AutoShape 4" descr="Image result for parents children's first teac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9B82A5C8-5EFD-4F4B-AAD1-EF53B5BB6E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62358" y="938551"/>
            <a:ext cx="3288557" cy="4603980"/>
          </a:xfrm>
          <a:prstGeom prst="rect">
            <a:avLst/>
          </a:prstGeom>
        </p:spPr>
      </p:pic>
      <p:pic>
        <p:nvPicPr>
          <p:cNvPr id="8" name="Picture 7">
            <a:extLst>
              <a:ext uri="{FF2B5EF4-FFF2-40B4-BE49-F238E27FC236}">
                <a16:creationId xmlns:a16="http://schemas.microsoft.com/office/drawing/2014/main" id="{3BE6C875-5161-47EC-A01A-AE960539F8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12672" y="441056"/>
            <a:ext cx="2922258" cy="2706011"/>
          </a:xfrm>
          <a:prstGeom prst="rect">
            <a:avLst/>
          </a:prstGeom>
        </p:spPr>
      </p:pic>
      <p:pic>
        <p:nvPicPr>
          <p:cNvPr id="12" name="Picture 11">
            <a:extLst>
              <a:ext uri="{FF2B5EF4-FFF2-40B4-BE49-F238E27FC236}">
                <a16:creationId xmlns:a16="http://schemas.microsoft.com/office/drawing/2014/main" id="{1E3139BB-8843-433F-A88C-39C707EA3248}"/>
              </a:ext>
            </a:extLst>
          </p:cNvPr>
          <p:cNvPicPr/>
          <p:nvPr/>
        </p:nvPicPr>
        <p:blipFill rotWithShape="1">
          <a:blip r:embed="rId7">
            <a:extLst>
              <a:ext uri="{28A0092B-C50C-407E-A947-70E740481C1C}">
                <a14:useLocalDpi xmlns:a14="http://schemas.microsoft.com/office/drawing/2010/main" val="0"/>
              </a:ext>
            </a:extLst>
          </a:blip>
          <a:srcRect r="66819"/>
          <a:stretch/>
        </p:blipFill>
        <p:spPr>
          <a:xfrm>
            <a:off x="8721360" y="4121514"/>
            <a:ext cx="2288890" cy="2016216"/>
          </a:xfrm>
          <a:prstGeom prst="rect">
            <a:avLst/>
          </a:prstGeom>
        </p:spPr>
      </p:pic>
    </p:spTree>
    <p:extLst>
      <p:ext uri="{BB962C8B-B14F-4D97-AF65-F5344CB8AC3E}">
        <p14:creationId xmlns:p14="http://schemas.microsoft.com/office/powerpoint/2010/main" val="3937739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47786-E6EB-40D5-B19D-AF2882407C59}"/>
              </a:ext>
            </a:extLst>
          </p:cNvPr>
          <p:cNvSpPr>
            <a:spLocks noGrp="1"/>
          </p:cNvSpPr>
          <p:nvPr>
            <p:ph type="title"/>
          </p:nvPr>
        </p:nvSpPr>
        <p:spPr/>
        <p:txBody>
          <a:bodyPr/>
          <a:lstStyle/>
          <a:p>
            <a:r>
              <a:rPr lang="en-GB" dirty="0">
                <a:latin typeface="Letter-join No-Lead 12" panose="02000505000000020003" pitchFamily="50" charset="0"/>
              </a:rPr>
              <a:t>What can you do at home?</a:t>
            </a:r>
          </a:p>
        </p:txBody>
      </p:sp>
      <p:sp>
        <p:nvSpPr>
          <p:cNvPr id="4" name="Content Placeholder 3">
            <a:extLst>
              <a:ext uri="{FF2B5EF4-FFF2-40B4-BE49-F238E27FC236}">
                <a16:creationId xmlns:a16="http://schemas.microsoft.com/office/drawing/2014/main" id="{57175C6F-CE20-4763-B984-1BC0175E6ADF}"/>
              </a:ext>
            </a:extLst>
          </p:cNvPr>
          <p:cNvSpPr txBox="1">
            <a:spLocks noGrp="1"/>
          </p:cNvSpPr>
          <p:nvPr>
            <p:ph idx="1"/>
          </p:nvPr>
        </p:nvSpPr>
        <p:spPr>
          <a:xfrm>
            <a:off x="3868738" y="-610709"/>
            <a:ext cx="7315200" cy="8069901"/>
          </a:xfrm>
          <a:prstGeom prst="rect">
            <a:avLst/>
          </a:prstGeom>
          <a:noFill/>
        </p:spPr>
        <p:txBody>
          <a:bodyPr>
            <a:spAutoFit/>
          </a:bodyPr>
          <a:lstStyle/>
          <a:p>
            <a:pPr>
              <a:defRPr/>
            </a:pPr>
            <a:endParaRPr lang="en-GB" sz="2400" dirty="0"/>
          </a:p>
          <a:p>
            <a:pPr>
              <a:defRPr/>
            </a:pPr>
            <a:endParaRPr lang="en-GB" sz="2400" dirty="0"/>
          </a:p>
          <a:p>
            <a:pPr>
              <a:defRPr/>
            </a:pPr>
            <a:r>
              <a:rPr lang="en-GB" sz="1600" dirty="0">
                <a:latin typeface="Letter-join No-Lead 12" panose="02000505000000020003" pitchFamily="50" charset="0"/>
              </a:rPr>
              <a:t>Talk to your child – use expression, repetitive language, clear vocabulary, eye contact, open questions…</a:t>
            </a:r>
          </a:p>
          <a:p>
            <a:pPr>
              <a:defRPr/>
            </a:pPr>
            <a:r>
              <a:rPr lang="en-GB" sz="1600" dirty="0">
                <a:latin typeface="Letter-join No-Lead 12" panose="02000505000000020003" pitchFamily="50" charset="0"/>
              </a:rPr>
              <a:t>Read stories – promote a love of reading and immersing yourself in the adventures of books.</a:t>
            </a:r>
          </a:p>
          <a:p>
            <a:pPr>
              <a:defRPr/>
            </a:pPr>
            <a:r>
              <a:rPr lang="en-GB" sz="1600" dirty="0">
                <a:latin typeface="Letter-join No-Lead 12" panose="02000505000000020003" pitchFamily="50" charset="0"/>
              </a:rPr>
              <a:t>Go out in nature.</a:t>
            </a:r>
          </a:p>
          <a:p>
            <a:pPr>
              <a:defRPr/>
            </a:pPr>
            <a:r>
              <a:rPr lang="en-GB" sz="1600" dirty="0">
                <a:latin typeface="Letter-join No-Lead 12" panose="02000505000000020003" pitchFamily="50" charset="0"/>
              </a:rPr>
              <a:t>Visit new places.</a:t>
            </a:r>
          </a:p>
          <a:p>
            <a:pPr>
              <a:defRPr/>
            </a:pPr>
            <a:r>
              <a:rPr lang="en-GB" sz="1600" dirty="0">
                <a:latin typeface="Letter-join No-Lead 12" panose="02000505000000020003" pitchFamily="50" charset="0"/>
              </a:rPr>
              <a:t>Meet people.</a:t>
            </a:r>
          </a:p>
          <a:p>
            <a:pPr>
              <a:defRPr/>
            </a:pPr>
            <a:r>
              <a:rPr lang="en-GB" sz="1600" dirty="0">
                <a:latin typeface="Letter-join No-Lead 12" panose="02000505000000020003" pitchFamily="50" charset="0"/>
              </a:rPr>
              <a:t>Experience sound (making and listening to)</a:t>
            </a:r>
          </a:p>
          <a:p>
            <a:pPr>
              <a:defRPr/>
            </a:pPr>
            <a:r>
              <a:rPr lang="en-GB" sz="1600" dirty="0">
                <a:latin typeface="Letter-join No-Lead 12" panose="02000505000000020003" pitchFamily="50" charset="0"/>
              </a:rPr>
              <a:t>Provide open ended resources that children can experiment with and explore.</a:t>
            </a:r>
          </a:p>
          <a:p>
            <a:pPr>
              <a:defRPr/>
            </a:pPr>
            <a:r>
              <a:rPr lang="en-GB" sz="1600" dirty="0">
                <a:latin typeface="Letter-join No-Lead 12" panose="02000505000000020003" pitchFamily="50" charset="0"/>
              </a:rPr>
              <a:t>Try new foods together.</a:t>
            </a:r>
          </a:p>
          <a:p>
            <a:pPr>
              <a:defRPr/>
            </a:pPr>
            <a:r>
              <a:rPr lang="en-GB" sz="1600" dirty="0">
                <a:latin typeface="Letter-join No-Lead 12" panose="02000505000000020003" pitchFamily="50" charset="0"/>
              </a:rPr>
              <a:t>Baking / cooking</a:t>
            </a:r>
          </a:p>
          <a:p>
            <a:pPr>
              <a:defRPr/>
            </a:pPr>
            <a:r>
              <a:rPr lang="en-GB" sz="1600" dirty="0">
                <a:latin typeface="Letter-join No-Lead 12" panose="02000505000000020003" pitchFamily="50" charset="0"/>
              </a:rPr>
              <a:t>Creative activities.</a:t>
            </a:r>
          </a:p>
          <a:p>
            <a:pPr>
              <a:defRPr/>
            </a:pPr>
            <a:r>
              <a:rPr lang="en-GB" sz="1600" dirty="0">
                <a:latin typeface="Letter-join No-Lead 12" panose="02000505000000020003" pitchFamily="50" charset="0"/>
              </a:rPr>
              <a:t>Sing songs and nursery rhymes</a:t>
            </a:r>
          </a:p>
          <a:p>
            <a:pPr>
              <a:defRPr/>
            </a:pPr>
            <a:r>
              <a:rPr lang="en-GB" sz="1600" dirty="0">
                <a:latin typeface="Letter-join No-Lead 12" panose="02000505000000020003" pitchFamily="50" charset="0"/>
              </a:rPr>
              <a:t>Explore shapes and numbers – play games</a:t>
            </a:r>
          </a:p>
          <a:p>
            <a:pPr>
              <a:defRPr/>
            </a:pPr>
            <a:r>
              <a:rPr lang="en-GB" sz="1600" dirty="0">
                <a:latin typeface="Letter-join No-Lead 12" panose="02000505000000020003" pitchFamily="50" charset="0"/>
              </a:rPr>
              <a:t>Encourage independence</a:t>
            </a:r>
          </a:p>
          <a:p>
            <a:pPr>
              <a:defRPr/>
            </a:pPr>
            <a:r>
              <a:rPr lang="en-GB" sz="1600" dirty="0">
                <a:latin typeface="Letter-join No-Lead 12" panose="02000505000000020003" pitchFamily="50" charset="0"/>
              </a:rPr>
              <a:t>Mark making</a:t>
            </a:r>
          </a:p>
          <a:p>
            <a:pPr>
              <a:defRPr/>
            </a:pPr>
            <a:r>
              <a:rPr lang="en-GB" sz="1600" dirty="0">
                <a:latin typeface="Letter-join No-Lead 12" panose="02000505000000020003" pitchFamily="50" charset="0"/>
              </a:rPr>
              <a:t>Talk to us – share your worries, concerns, achievements.. We’re here to work together.</a:t>
            </a:r>
          </a:p>
          <a:p>
            <a:pPr>
              <a:defRPr/>
            </a:pPr>
            <a:endParaRPr lang="en-GB" dirty="0"/>
          </a:p>
          <a:p>
            <a:pPr>
              <a:defRPr/>
            </a:pPr>
            <a:endParaRPr lang="en-GB" dirty="0"/>
          </a:p>
        </p:txBody>
      </p:sp>
    </p:spTree>
    <p:extLst>
      <p:ext uri="{BB962C8B-B14F-4D97-AF65-F5344CB8AC3E}">
        <p14:creationId xmlns:p14="http://schemas.microsoft.com/office/powerpoint/2010/main" val="1537757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010E1-507F-4C5A-8B01-6D7E963EA7F7}"/>
              </a:ext>
            </a:extLst>
          </p:cNvPr>
          <p:cNvSpPr>
            <a:spLocks noGrp="1"/>
          </p:cNvSpPr>
          <p:nvPr>
            <p:ph type="title"/>
          </p:nvPr>
        </p:nvSpPr>
        <p:spPr/>
        <p:txBody>
          <a:bodyPr/>
          <a:lstStyle/>
          <a:p>
            <a:r>
              <a:rPr lang="en-GB" dirty="0">
                <a:latin typeface="Letter-join No-Lead 12" panose="02000505000000020003" pitchFamily="50" charset="0"/>
              </a:rPr>
              <a:t>Transition</a:t>
            </a:r>
          </a:p>
        </p:txBody>
      </p:sp>
      <p:sp>
        <p:nvSpPr>
          <p:cNvPr id="3" name="Content Placeholder 2">
            <a:extLst>
              <a:ext uri="{FF2B5EF4-FFF2-40B4-BE49-F238E27FC236}">
                <a16:creationId xmlns:a16="http://schemas.microsoft.com/office/drawing/2014/main" id="{36642442-F958-40D9-B55A-0D5A22F6D868}"/>
              </a:ext>
            </a:extLst>
          </p:cNvPr>
          <p:cNvSpPr>
            <a:spLocks noGrp="1"/>
          </p:cNvSpPr>
          <p:nvPr>
            <p:ph idx="1"/>
          </p:nvPr>
        </p:nvSpPr>
        <p:spPr/>
        <p:txBody>
          <a:bodyPr/>
          <a:lstStyle/>
          <a:p>
            <a:r>
              <a:rPr lang="en-GB" altLang="en-US" sz="2000" dirty="0">
                <a:latin typeface="Letter-join No-Lead 12" panose="02000505000000020003" pitchFamily="50" charset="0"/>
              </a:rPr>
              <a:t>Transition can be hard at first for some children (and/or parents)</a:t>
            </a:r>
          </a:p>
          <a:p>
            <a:r>
              <a:rPr lang="en-GB" altLang="en-US" sz="2000" dirty="0">
                <a:latin typeface="Letter-join No-Lead 12" panose="02000505000000020003" pitchFamily="50" charset="0"/>
              </a:rPr>
              <a:t>Positivity </a:t>
            </a:r>
          </a:p>
          <a:p>
            <a:r>
              <a:rPr lang="en-GB" altLang="en-US" sz="2000" dirty="0">
                <a:latin typeface="Letter-join No-Lead 12" panose="02000505000000020003" pitchFamily="50" charset="0"/>
              </a:rPr>
              <a:t>Communication</a:t>
            </a:r>
          </a:p>
          <a:p>
            <a:r>
              <a:rPr lang="en-GB" altLang="en-US" sz="2000" dirty="0">
                <a:latin typeface="Letter-join No-Lead 12" panose="02000505000000020003" pitchFamily="50" charset="0"/>
              </a:rPr>
              <a:t>First day  </a:t>
            </a:r>
          </a:p>
          <a:p>
            <a:r>
              <a:rPr lang="en-GB" altLang="en-US" sz="2000" dirty="0">
                <a:latin typeface="Letter-join No-Lead 12" panose="02000505000000020003" pitchFamily="50" charset="0"/>
              </a:rPr>
              <a:t>Comforters </a:t>
            </a:r>
          </a:p>
          <a:p>
            <a:r>
              <a:rPr lang="en-GB" altLang="en-US" sz="2000" dirty="0">
                <a:latin typeface="Letter-join No-Lead 12" panose="02000505000000020003" pitchFamily="50" charset="0"/>
              </a:rPr>
              <a:t>Get to know our staff.</a:t>
            </a:r>
          </a:p>
          <a:p>
            <a:r>
              <a:rPr lang="en-GB" altLang="en-US" sz="2000" dirty="0">
                <a:latin typeface="Letter-join No-Lead 12" panose="02000505000000020003" pitchFamily="50" charset="0"/>
              </a:rPr>
              <a:t>Key person – announced on Dojo in the next few weeks.</a:t>
            </a:r>
          </a:p>
          <a:p>
            <a:endParaRPr lang="en-GB" altLang="en-US" dirty="0">
              <a:latin typeface="Letter-join No-Lead 12" panose="02000505000000020003" pitchFamily="50" charset="0"/>
            </a:endParaRPr>
          </a:p>
          <a:p>
            <a:endParaRPr lang="en-GB" altLang="en-US" dirty="0">
              <a:latin typeface="Letter-join No-Lead 12" panose="02000505000000020003" pitchFamily="50" charset="0"/>
            </a:endParaRPr>
          </a:p>
          <a:p>
            <a:endParaRPr lang="en-GB" dirty="0">
              <a:latin typeface="Letter-join No-Lead 12" panose="02000505000000020003" pitchFamily="50" charset="0"/>
            </a:endParaRPr>
          </a:p>
        </p:txBody>
      </p:sp>
    </p:spTree>
    <p:extLst>
      <p:ext uri="{BB962C8B-B14F-4D97-AF65-F5344CB8AC3E}">
        <p14:creationId xmlns:p14="http://schemas.microsoft.com/office/powerpoint/2010/main" val="4201492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010E1-507F-4C5A-8B01-6D7E963EA7F7}"/>
              </a:ext>
            </a:extLst>
          </p:cNvPr>
          <p:cNvSpPr>
            <a:spLocks noGrp="1"/>
          </p:cNvSpPr>
          <p:nvPr>
            <p:ph type="title"/>
          </p:nvPr>
        </p:nvSpPr>
        <p:spPr/>
        <p:txBody>
          <a:bodyPr/>
          <a:lstStyle/>
          <a:p>
            <a:r>
              <a:rPr lang="en-GB" dirty="0">
                <a:latin typeface="Letter-join No-Lead 12" panose="02000505000000020003" pitchFamily="50" charset="0"/>
              </a:rPr>
              <a:t>The first few weeks</a:t>
            </a:r>
          </a:p>
        </p:txBody>
      </p:sp>
      <p:sp>
        <p:nvSpPr>
          <p:cNvPr id="3" name="Content Placeholder 2">
            <a:extLst>
              <a:ext uri="{FF2B5EF4-FFF2-40B4-BE49-F238E27FC236}">
                <a16:creationId xmlns:a16="http://schemas.microsoft.com/office/drawing/2014/main" id="{36642442-F958-40D9-B55A-0D5A22F6D868}"/>
              </a:ext>
            </a:extLst>
          </p:cNvPr>
          <p:cNvSpPr>
            <a:spLocks noGrp="1"/>
          </p:cNvSpPr>
          <p:nvPr>
            <p:ph idx="1"/>
          </p:nvPr>
        </p:nvSpPr>
        <p:spPr/>
        <p:txBody>
          <a:bodyPr>
            <a:normAutofit/>
          </a:bodyPr>
          <a:lstStyle/>
          <a:p>
            <a:pPr marL="0" indent="0" algn="ctr">
              <a:buFont typeface="Arial" charset="0"/>
              <a:buNone/>
              <a:defRPr/>
            </a:pPr>
            <a:endParaRPr lang="en-GB" altLang="en-US" dirty="0">
              <a:latin typeface="Letter-join No-Lead 12" panose="02000505000000020003" pitchFamily="50" charset="0"/>
            </a:endParaRPr>
          </a:p>
          <a:p>
            <a:pPr marL="0" indent="0" algn="ctr">
              <a:buFont typeface="Arial" charset="0"/>
              <a:buNone/>
              <a:defRPr/>
            </a:pPr>
            <a:r>
              <a:rPr lang="en-GB" altLang="en-US" sz="3200" b="1" dirty="0">
                <a:solidFill>
                  <a:schemeClr val="bg1"/>
                </a:solidFill>
                <a:latin typeface="Letter-join No-Lead 12" panose="02000505000000020003" pitchFamily="50" charset="0"/>
              </a:rPr>
              <a:t>The First Few Weeks </a:t>
            </a:r>
          </a:p>
          <a:p>
            <a:pPr marL="0" indent="0">
              <a:buFont typeface="Arial" charset="0"/>
              <a:buNone/>
              <a:defRPr/>
            </a:pPr>
            <a:endParaRPr lang="en-GB" altLang="en-US" dirty="0">
              <a:latin typeface="Letter-join No-Lead 12" panose="02000505000000020003" pitchFamily="50" charset="0"/>
            </a:endParaRPr>
          </a:p>
          <a:p>
            <a:pPr>
              <a:buFont typeface="Arial" charset="0"/>
              <a:buChar char="•"/>
              <a:defRPr/>
            </a:pPr>
            <a:r>
              <a:rPr lang="en-GB" altLang="en-US" sz="2000" dirty="0">
                <a:latin typeface="Letter-join No-Lead 12" panose="02000505000000020003" pitchFamily="50" charset="0"/>
              </a:rPr>
              <a:t>The aim is to learn more about your children.</a:t>
            </a:r>
          </a:p>
          <a:p>
            <a:pPr marL="0" indent="0">
              <a:buNone/>
              <a:defRPr/>
            </a:pPr>
            <a:r>
              <a:rPr lang="en-GB" altLang="en-US" sz="2000" dirty="0">
                <a:latin typeface="Letter-join No-Lead 12" panose="02000505000000020003" pitchFamily="50" charset="0"/>
              </a:rPr>
              <a:t>	We will find out what your child already knows and what 	they can do and use this information to help us to plan 	your child's particular next steps.  </a:t>
            </a:r>
          </a:p>
          <a:p>
            <a:pPr marL="0" indent="0">
              <a:buNone/>
              <a:defRPr/>
            </a:pPr>
            <a:endParaRPr lang="en-GB" altLang="en-US" sz="2000" dirty="0">
              <a:latin typeface="Letter-join No-Lead 12" panose="02000505000000020003" pitchFamily="50" charset="0"/>
            </a:endParaRPr>
          </a:p>
          <a:p>
            <a:pPr>
              <a:buFont typeface="Arial" charset="0"/>
              <a:buChar char="•"/>
              <a:defRPr/>
            </a:pPr>
            <a:r>
              <a:rPr lang="en-GB" altLang="en-US" sz="2000" dirty="0">
                <a:latin typeface="Letter-join No-Lead 12" panose="02000505000000020003" pitchFamily="50" charset="0"/>
              </a:rPr>
              <a:t>We will also focus on settling all our children into the nursery, getting them used to the routines and helping them to make new friends.</a:t>
            </a:r>
          </a:p>
          <a:p>
            <a:pPr>
              <a:buFont typeface="Arial" charset="0"/>
              <a:buChar char="•"/>
              <a:defRPr/>
            </a:pPr>
            <a:endParaRPr lang="en-GB" altLang="en-US" sz="2000" dirty="0">
              <a:latin typeface="Letter-join No-Lead 12" panose="02000505000000020003" pitchFamily="50" charset="0"/>
            </a:endParaRPr>
          </a:p>
          <a:p>
            <a:pPr>
              <a:buFont typeface="Arial" charset="0"/>
              <a:buChar char="•"/>
              <a:defRPr/>
            </a:pPr>
            <a:endParaRPr lang="en-GB" altLang="en-US" dirty="0">
              <a:latin typeface="Letter-join No-Lead 12" panose="02000505000000020003" pitchFamily="50" charset="0"/>
            </a:endParaRPr>
          </a:p>
          <a:p>
            <a:endParaRPr lang="en-GB" dirty="0">
              <a:latin typeface="Letter-join No-Lead 12" panose="02000505000000020003" pitchFamily="50" charset="0"/>
            </a:endParaRPr>
          </a:p>
        </p:txBody>
      </p:sp>
    </p:spTree>
    <p:extLst>
      <p:ext uri="{BB962C8B-B14F-4D97-AF65-F5344CB8AC3E}">
        <p14:creationId xmlns:p14="http://schemas.microsoft.com/office/powerpoint/2010/main" val="2999168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No-Lead 12" panose="02000505000000020003" pitchFamily="50" charset="0"/>
              </a:rPr>
              <a:t>What does your child need? </a:t>
            </a:r>
          </a:p>
        </p:txBody>
      </p:sp>
      <p:sp>
        <p:nvSpPr>
          <p:cNvPr id="3" name="Content Placeholder 2"/>
          <p:cNvSpPr>
            <a:spLocks noGrp="1"/>
          </p:cNvSpPr>
          <p:nvPr>
            <p:ph idx="1"/>
          </p:nvPr>
        </p:nvSpPr>
        <p:spPr/>
        <p:txBody>
          <a:bodyPr>
            <a:normAutofit/>
          </a:bodyPr>
          <a:lstStyle/>
          <a:p>
            <a:pPr marL="0" indent="0">
              <a:buNone/>
            </a:pPr>
            <a:endParaRPr lang="en-GB" sz="1600" dirty="0">
              <a:latin typeface="Letter-join No-Lead 12" panose="02000505000000020003" pitchFamily="50" charset="0"/>
            </a:endParaRPr>
          </a:p>
          <a:p>
            <a:r>
              <a:rPr lang="en-GB" sz="1600" dirty="0">
                <a:latin typeface="Letter-join No-Lead 12" panose="02000505000000020003" pitchFamily="50" charset="0"/>
              </a:rPr>
              <a:t>Water bottle </a:t>
            </a:r>
          </a:p>
          <a:p>
            <a:r>
              <a:rPr lang="en-GB" sz="1600" dirty="0">
                <a:latin typeface="Letter-join No-Lead 12" panose="02000505000000020003" pitchFamily="50" charset="0"/>
              </a:rPr>
              <a:t>Coat </a:t>
            </a:r>
          </a:p>
          <a:p>
            <a:r>
              <a:rPr lang="en-GB" sz="1600" dirty="0">
                <a:latin typeface="Letter-join No-Lead 12" panose="02000505000000020003" pitchFamily="50" charset="0"/>
              </a:rPr>
              <a:t>Sunhat</a:t>
            </a:r>
          </a:p>
          <a:p>
            <a:r>
              <a:rPr lang="en-GB" sz="1600" dirty="0">
                <a:latin typeface="Letter-join No-Lead 12" panose="02000505000000020003" pitchFamily="50" charset="0"/>
              </a:rPr>
              <a:t>Lunch box </a:t>
            </a:r>
          </a:p>
          <a:p>
            <a:r>
              <a:rPr lang="en-GB" sz="1600" dirty="0">
                <a:latin typeface="Letter-join No-Lead 12" panose="02000505000000020003" pitchFamily="50" charset="0"/>
              </a:rPr>
              <a:t>Wellies </a:t>
            </a:r>
          </a:p>
          <a:p>
            <a:r>
              <a:rPr lang="en-GB" sz="1600" dirty="0">
                <a:latin typeface="Letter-join No-Lead 12" panose="02000505000000020003" pitchFamily="50" charset="0"/>
              </a:rPr>
              <a:t>Woodlands outfit – puddle suit</a:t>
            </a:r>
          </a:p>
          <a:p>
            <a:pPr marL="0" indent="0">
              <a:buNone/>
            </a:pPr>
            <a:endParaRPr lang="en-GB" sz="1600" dirty="0">
              <a:latin typeface="Letter-join No-Lead 12" panose="02000505000000020003" pitchFamily="50" charset="0"/>
            </a:endParaRPr>
          </a:p>
          <a:p>
            <a:pPr marL="0" indent="0">
              <a:buNone/>
            </a:pPr>
            <a:r>
              <a:rPr lang="en-GB" sz="1600" dirty="0">
                <a:latin typeface="Letter-join No-Lead 12" panose="02000505000000020003" pitchFamily="50" charset="0"/>
              </a:rPr>
              <a:t>Bag with … </a:t>
            </a:r>
          </a:p>
          <a:p>
            <a:r>
              <a:rPr lang="en-GB" sz="1600" dirty="0">
                <a:latin typeface="Letter-join No-Lead 12" panose="02000505000000020003" pitchFamily="50" charset="0"/>
              </a:rPr>
              <a:t>Spare clothes – including pants and socks – named please </a:t>
            </a:r>
            <a:r>
              <a:rPr lang="en-GB" sz="1600" dirty="0">
                <a:latin typeface="Letter-join No-Lead 12" panose="02000505000000020003" pitchFamily="50" charset="0"/>
                <a:sym typeface="Wingdings" panose="05000000000000000000" pitchFamily="2" charset="2"/>
              </a:rPr>
              <a:t> </a:t>
            </a:r>
          </a:p>
          <a:p>
            <a:r>
              <a:rPr lang="en-GB" sz="1600" dirty="0">
                <a:latin typeface="Letter-join No-Lead 12" panose="02000505000000020003" pitchFamily="50" charset="0"/>
                <a:sym typeface="Wingdings" panose="05000000000000000000" pitchFamily="2" charset="2"/>
              </a:rPr>
              <a:t>A pack of wipes </a:t>
            </a:r>
          </a:p>
          <a:p>
            <a:endParaRPr lang="en-GB" sz="1600" dirty="0">
              <a:latin typeface="Letter-join No-Lead 12" panose="02000505000000020003" pitchFamily="50" charset="0"/>
              <a:sym typeface="Wingdings" panose="05000000000000000000" pitchFamily="2" charset="2"/>
            </a:endParaRPr>
          </a:p>
          <a:p>
            <a:endParaRPr lang="en-GB" sz="1600" dirty="0">
              <a:latin typeface="Letter-join No-Lead 12" panose="02000505000000020003" pitchFamily="50" charset="0"/>
            </a:endParaRPr>
          </a:p>
          <a:p>
            <a:endParaRPr lang="en-GB" sz="1600" dirty="0">
              <a:latin typeface="Letter-join No-Lead 12" panose="02000505000000020003" pitchFamily="50" charset="0"/>
            </a:endParaRP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Tree>
    <p:extLst>
      <p:ext uri="{BB962C8B-B14F-4D97-AF65-F5344CB8AC3E}">
        <p14:creationId xmlns:p14="http://schemas.microsoft.com/office/powerpoint/2010/main" val="2313736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C3340-2382-49DD-8BDF-B10970551150}"/>
              </a:ext>
            </a:extLst>
          </p:cNvPr>
          <p:cNvSpPr>
            <a:spLocks noGrp="1"/>
          </p:cNvSpPr>
          <p:nvPr>
            <p:ph type="title"/>
          </p:nvPr>
        </p:nvSpPr>
        <p:spPr/>
        <p:txBody>
          <a:bodyPr/>
          <a:lstStyle/>
          <a:p>
            <a:r>
              <a:rPr lang="en-GB" dirty="0">
                <a:latin typeface="Letter-join No-Lead 12" panose="02000505000000020003" pitchFamily="50" charset="0"/>
              </a:rPr>
              <a:t>Snack</a:t>
            </a:r>
          </a:p>
        </p:txBody>
      </p:sp>
      <p:sp>
        <p:nvSpPr>
          <p:cNvPr id="3" name="Content Placeholder 2">
            <a:extLst>
              <a:ext uri="{FF2B5EF4-FFF2-40B4-BE49-F238E27FC236}">
                <a16:creationId xmlns:a16="http://schemas.microsoft.com/office/drawing/2014/main" id="{881F97F1-A6FF-4184-818E-244CC202FAEF}"/>
              </a:ext>
            </a:extLst>
          </p:cNvPr>
          <p:cNvSpPr>
            <a:spLocks noGrp="1"/>
          </p:cNvSpPr>
          <p:nvPr>
            <p:ph idx="1"/>
          </p:nvPr>
        </p:nvSpPr>
        <p:spPr/>
        <p:txBody>
          <a:bodyPr>
            <a:normAutofit lnSpcReduction="10000"/>
          </a:bodyPr>
          <a:lstStyle/>
          <a:p>
            <a:pPr marL="0" indent="0">
              <a:buNone/>
            </a:pPr>
            <a:r>
              <a:rPr lang="en-GB" dirty="0">
                <a:latin typeface="Letter-join No-Lead 12" panose="02000505000000020003" pitchFamily="50" charset="0"/>
              </a:rPr>
              <a:t>We are developing our snack provision this year!</a:t>
            </a:r>
          </a:p>
          <a:p>
            <a:endParaRPr lang="en-GB" dirty="0">
              <a:latin typeface="Letter-join No-Lead 12" panose="02000505000000020003" pitchFamily="50" charset="0"/>
            </a:endParaRPr>
          </a:p>
          <a:p>
            <a:r>
              <a:rPr lang="en-GB" dirty="0">
                <a:latin typeface="Letter-join No-Lead 12" panose="02000505000000020003" pitchFamily="50" charset="0"/>
              </a:rPr>
              <a:t>Children will have the option of:</a:t>
            </a:r>
          </a:p>
          <a:p>
            <a:pPr marL="0" indent="0">
              <a:buNone/>
            </a:pPr>
            <a:r>
              <a:rPr lang="en-GB" dirty="0">
                <a:latin typeface="Letter-join No-Lead 12" panose="02000505000000020003" pitchFamily="50" charset="0"/>
              </a:rPr>
              <a:t>	Cereal</a:t>
            </a:r>
          </a:p>
          <a:p>
            <a:pPr marL="0" indent="0">
              <a:buNone/>
            </a:pPr>
            <a:r>
              <a:rPr lang="en-GB" dirty="0">
                <a:latin typeface="Letter-join No-Lead 12" panose="02000505000000020003" pitchFamily="50" charset="0"/>
              </a:rPr>
              <a:t>	Toast</a:t>
            </a:r>
          </a:p>
          <a:p>
            <a:pPr marL="0" indent="0">
              <a:buNone/>
            </a:pPr>
            <a:r>
              <a:rPr lang="en-GB" dirty="0">
                <a:latin typeface="Letter-join No-Lead 12" panose="02000505000000020003" pitchFamily="50" charset="0"/>
              </a:rPr>
              <a:t>	Fruit </a:t>
            </a:r>
          </a:p>
          <a:p>
            <a:pPr marL="0" indent="0">
              <a:buNone/>
            </a:pPr>
            <a:r>
              <a:rPr lang="en-GB" dirty="0">
                <a:latin typeface="Letter-join No-Lead 12" panose="02000505000000020003" pitchFamily="50" charset="0"/>
              </a:rPr>
              <a:t>	Snack from home</a:t>
            </a:r>
          </a:p>
          <a:p>
            <a:pPr marL="0" indent="0">
              <a:buNone/>
            </a:pPr>
            <a:endParaRPr lang="en-GB" dirty="0">
              <a:latin typeface="Letter-join No-Lead 12" panose="02000505000000020003" pitchFamily="50" charset="0"/>
            </a:endParaRPr>
          </a:p>
          <a:p>
            <a:pPr marL="0" indent="0">
              <a:buNone/>
            </a:pPr>
            <a:r>
              <a:rPr lang="en-GB" dirty="0">
                <a:latin typeface="Letter-join No-Lead 12" panose="02000505000000020003" pitchFamily="50" charset="0"/>
              </a:rPr>
              <a:t>Milk or water </a:t>
            </a:r>
          </a:p>
          <a:p>
            <a:pPr marL="0" indent="0">
              <a:buNone/>
            </a:pPr>
            <a:endParaRPr lang="en-GB" dirty="0">
              <a:latin typeface="Letter-join No-Lead 12" panose="02000505000000020003" pitchFamily="50" charset="0"/>
            </a:endParaRPr>
          </a:p>
          <a:p>
            <a:pPr marL="0" indent="0">
              <a:buNone/>
            </a:pPr>
            <a:r>
              <a:rPr lang="en-GB" dirty="0">
                <a:latin typeface="Letter-join No-Lead 12" panose="02000505000000020003" pitchFamily="50" charset="0"/>
              </a:rPr>
              <a:t>Children are encouraged to have a snack in the morning session and within the afternoon session, however do not have to if they wish not to. Children are always encouraged to drink. </a:t>
            </a:r>
          </a:p>
        </p:txBody>
      </p:sp>
    </p:spTree>
    <p:extLst>
      <p:ext uri="{BB962C8B-B14F-4D97-AF65-F5344CB8AC3E}">
        <p14:creationId xmlns:p14="http://schemas.microsoft.com/office/powerpoint/2010/main" val="662798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No-Lead 12" panose="02000505000000020003" pitchFamily="50" charset="0"/>
              </a:rPr>
              <a:t>Lunch</a:t>
            </a:r>
          </a:p>
        </p:txBody>
      </p:sp>
      <p:sp>
        <p:nvSpPr>
          <p:cNvPr id="3" name="Content Placeholder 2"/>
          <p:cNvSpPr>
            <a:spLocks noGrp="1"/>
          </p:cNvSpPr>
          <p:nvPr>
            <p:ph idx="1"/>
          </p:nvPr>
        </p:nvSpPr>
        <p:spPr>
          <a:xfrm>
            <a:off x="3869268" y="864108"/>
            <a:ext cx="7315200" cy="5327142"/>
          </a:xfrm>
        </p:spPr>
        <p:txBody>
          <a:bodyPr>
            <a:normAutofit/>
          </a:bodyPr>
          <a:lstStyle/>
          <a:p>
            <a:pPr marL="0" indent="0">
              <a:buNone/>
            </a:pPr>
            <a:endParaRPr lang="en-GB" sz="1600" dirty="0">
              <a:latin typeface="Letter-join No-Lead 12" panose="02000505000000020003" pitchFamily="50" charset="0"/>
            </a:endParaRPr>
          </a:p>
          <a:p>
            <a:r>
              <a:rPr lang="en-GB" sz="1600" dirty="0">
                <a:latin typeface="Letter-join No-Lead 12" panose="02000505000000020003" pitchFamily="50" charset="0"/>
              </a:rPr>
              <a:t>Lunch is from 12:15</a:t>
            </a:r>
          </a:p>
          <a:p>
            <a:endParaRPr lang="en-GB" sz="1600" dirty="0">
              <a:latin typeface="Letter-join No-Lead 12" panose="02000505000000020003" pitchFamily="50" charset="0"/>
            </a:endParaRPr>
          </a:p>
          <a:p>
            <a:r>
              <a:rPr lang="en-GB" sz="1600" dirty="0">
                <a:latin typeface="Letter-join No-Lead 12" panose="02000505000000020003" pitchFamily="50" charset="0"/>
              </a:rPr>
              <a:t>No nuts </a:t>
            </a:r>
          </a:p>
          <a:p>
            <a:endParaRPr lang="en-GB" sz="1600" dirty="0">
              <a:latin typeface="Letter-join No-Lead 12" panose="02000505000000020003" pitchFamily="50" charset="0"/>
            </a:endParaRPr>
          </a:p>
          <a:p>
            <a:r>
              <a:rPr lang="en-GB" sz="1600" dirty="0">
                <a:latin typeface="Letter-join No-Lead 12" panose="02000505000000020003" pitchFamily="50" charset="0"/>
              </a:rPr>
              <a:t>No sesame – hummus, breadsticks… </a:t>
            </a:r>
          </a:p>
          <a:p>
            <a:endParaRPr lang="en-GB" sz="1600" dirty="0">
              <a:latin typeface="Letter-join No-Lead 12" panose="02000505000000020003" pitchFamily="50" charset="0"/>
            </a:endParaRPr>
          </a:p>
          <a:p>
            <a:r>
              <a:rPr lang="en-GB" sz="1600" dirty="0">
                <a:latin typeface="Letter-join No-Lead 12" panose="02000505000000020003" pitchFamily="50" charset="0"/>
              </a:rPr>
              <a:t>Please ensure grapes / cherries are pre cut at home</a:t>
            </a:r>
          </a:p>
          <a:p>
            <a:endParaRPr lang="en-GB" sz="1600" dirty="0">
              <a:latin typeface="Letter-join No-Lead 12" panose="02000505000000020003" pitchFamily="50" charset="0"/>
            </a:endParaRPr>
          </a:p>
          <a:p>
            <a:r>
              <a:rPr lang="en-GB" sz="1600" dirty="0">
                <a:latin typeface="Letter-join No-Lead 12" panose="02000505000000020003" pitchFamily="50" charset="0"/>
              </a:rPr>
              <a:t>Balanced lunch</a:t>
            </a:r>
          </a:p>
          <a:p>
            <a:endParaRPr lang="en-GB" sz="1600" dirty="0">
              <a:latin typeface="Letter-join No-Lead 12" panose="02000505000000020003" pitchFamily="50" charset="0"/>
            </a:endParaRPr>
          </a:p>
          <a:p>
            <a:endParaRPr lang="en-GB" sz="1600" dirty="0">
              <a:latin typeface="Letter-join No-Lead 12" panose="02000505000000020003" pitchFamily="50" charset="0"/>
            </a:endParaRP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Tree>
    <p:extLst>
      <p:ext uri="{BB962C8B-B14F-4D97-AF65-F5344CB8AC3E}">
        <p14:creationId xmlns:p14="http://schemas.microsoft.com/office/powerpoint/2010/main" val="1722826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etter-join No-Lead 12" panose="02000505000000020003" pitchFamily="50" charset="0"/>
              </a:rPr>
              <a:t>Drop off and Pick up	</a:t>
            </a:r>
          </a:p>
        </p:txBody>
      </p:sp>
      <p:sp>
        <p:nvSpPr>
          <p:cNvPr id="3" name="Content Placeholder 2"/>
          <p:cNvSpPr>
            <a:spLocks noGrp="1"/>
          </p:cNvSpPr>
          <p:nvPr>
            <p:ph idx="1"/>
          </p:nvPr>
        </p:nvSpPr>
        <p:spPr/>
        <p:txBody>
          <a:bodyPr/>
          <a:lstStyle/>
          <a:p>
            <a:r>
              <a:rPr lang="en-GB" dirty="0">
                <a:latin typeface="Letter-join No-Lead 12" panose="02000505000000020003" pitchFamily="50" charset="0"/>
              </a:rPr>
              <a:t>Morning session 9:15am – 12:15pm </a:t>
            </a:r>
          </a:p>
          <a:p>
            <a:r>
              <a:rPr lang="en-GB" dirty="0">
                <a:latin typeface="Letter-join No-Lead 12" panose="02000505000000020003" pitchFamily="50" charset="0"/>
              </a:rPr>
              <a:t>Afternoon session – 12:15pm – 3:15pm </a:t>
            </a:r>
          </a:p>
          <a:p>
            <a:endParaRPr lang="en-GB" dirty="0">
              <a:latin typeface="Letter-join No-Lead 12" panose="02000505000000020003" pitchFamily="50" charset="0"/>
            </a:endParaRPr>
          </a:p>
          <a:p>
            <a:r>
              <a:rPr lang="en-GB" dirty="0">
                <a:latin typeface="Letter-join No-Lead 12" panose="02000505000000020003" pitchFamily="50" charset="0"/>
              </a:rPr>
              <a:t>Additional hours available:</a:t>
            </a:r>
          </a:p>
          <a:p>
            <a:pPr lvl="1"/>
            <a:r>
              <a:rPr lang="en-GB" dirty="0">
                <a:latin typeface="Letter-join No-Lead 12" panose="02000505000000020003" pitchFamily="50" charset="0"/>
              </a:rPr>
              <a:t>Morning – 8:30am – 9:15am</a:t>
            </a:r>
          </a:p>
          <a:p>
            <a:pPr lvl="1"/>
            <a:r>
              <a:rPr lang="en-GB" dirty="0">
                <a:latin typeface="Letter-join No-Lead 12" panose="02000505000000020003" pitchFamily="50" charset="0"/>
              </a:rPr>
              <a:t>Afternoon – 3:15pm – 4:00pm </a:t>
            </a:r>
          </a:p>
          <a:p>
            <a:pPr marL="502920" lvl="1" indent="0">
              <a:buNone/>
            </a:pPr>
            <a:endParaRPr lang="en-GB" dirty="0">
              <a:latin typeface="Letter-join No-Lead 12" panose="02000505000000020003" pitchFamily="50" charset="0"/>
            </a:endParaRPr>
          </a:p>
          <a:p>
            <a:r>
              <a:rPr lang="en-GB" dirty="0">
                <a:latin typeface="Letter-join No-Lead 12" panose="02000505000000020003" pitchFamily="50" charset="0"/>
              </a:rPr>
              <a:t>Please wait at the front doors for your child to be released.</a:t>
            </a:r>
          </a:p>
          <a:p>
            <a:endParaRPr lang="en-GB" dirty="0">
              <a:latin typeface="Letter-join No-Lead 12" panose="02000505000000020003" pitchFamily="50" charset="0"/>
            </a:endParaRPr>
          </a:p>
          <a:p>
            <a:r>
              <a:rPr lang="en-GB" dirty="0">
                <a:latin typeface="Letter-join No-Lead 12" panose="02000505000000020003" pitchFamily="50" charset="0"/>
              </a:rPr>
              <a:t>Children will be released 1 at a time to the adult who is due to be picking up – </a:t>
            </a:r>
            <a:r>
              <a:rPr lang="en-GB" i="1" dirty="0">
                <a:latin typeface="Letter-join No-Lead 12" panose="02000505000000020003" pitchFamily="50" charset="0"/>
              </a:rPr>
              <a:t>if there is a change to your child’s normal pick up routine, please ensure a Nursery staff member is aware.</a:t>
            </a:r>
          </a:p>
          <a:p>
            <a:pPr marL="0" indent="0">
              <a:buNone/>
            </a:pPr>
            <a:r>
              <a:rPr lang="en-GB" i="1" dirty="0">
                <a:latin typeface="Letter-join No-Lead 12" panose="02000505000000020003" pitchFamily="50" charset="0"/>
              </a:rPr>
              <a:t>	Collection form password set</a:t>
            </a:r>
          </a:p>
          <a:p>
            <a:endParaRPr lang="en-GB" i="1" dirty="0">
              <a:latin typeface="Letter-join No-Lead 12" panose="02000505000000020003" pitchFamily="50" charset="0"/>
            </a:endParaRPr>
          </a:p>
          <a:p>
            <a:endParaRPr lang="en-GB" i="1" dirty="0">
              <a:latin typeface="Letter-join No-Lead 12" panose="02000505000000020003" pitchFamily="50" charset="0"/>
            </a:endParaRP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Tree>
    <p:extLst>
      <p:ext uri="{BB962C8B-B14F-4D97-AF65-F5344CB8AC3E}">
        <p14:creationId xmlns:p14="http://schemas.microsoft.com/office/powerpoint/2010/main" val="23181302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67508" y="6237313"/>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3309519" y="1404493"/>
            <a:ext cx="8229600" cy="5005944"/>
          </a:xfrm>
        </p:spPr>
        <p:txBody>
          <a:bodyPr>
            <a:normAutofit/>
          </a:bodyPr>
          <a:lstStyle/>
          <a:p>
            <a:pPr marL="342900" indent="-342900" algn="just">
              <a:buFont typeface="Arial" panose="020B0604020202020204" pitchFamily="34" charset="0"/>
              <a:buChar char="•"/>
              <a:tabLst>
                <a:tab pos="457200" algn="l"/>
              </a:tabLst>
            </a:pPr>
            <a:endParaRPr lang="en-GB" sz="1800" dirty="0">
              <a:solidFill>
                <a:schemeClr val="tx1"/>
              </a:solidFill>
              <a:latin typeface="Letter-join No-Lead 12" panose="02000505000000020003" pitchFamily="50" charset="0"/>
              <a:ea typeface="Calibri" panose="020F0502020204030204" pitchFamily="34" charset="0"/>
              <a:cs typeface="Times New Roman" panose="02020603050405020304" pitchFamily="18" charset="0"/>
            </a:endParaRPr>
          </a:p>
          <a:p>
            <a:pPr marL="342900" indent="-342900" algn="just">
              <a:buFont typeface="Arial" panose="020B0604020202020204" pitchFamily="34" charset="0"/>
              <a:buChar char="•"/>
              <a:tabLst>
                <a:tab pos="457200" algn="l"/>
              </a:tabLst>
            </a:pP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Each child will receive a final end of year report which will celebrate your child’s personal achievements and summarise their progress and attainment. </a:t>
            </a:r>
          </a:p>
          <a:p>
            <a:pPr marL="342900" indent="-342900" algn="just">
              <a:buFont typeface="Arial" panose="020B0604020202020204" pitchFamily="34" charset="0"/>
              <a:buChar char="•"/>
              <a:tabLst>
                <a:tab pos="457200" algn="l"/>
              </a:tabLst>
            </a:pPr>
            <a:endParaRPr lang="en-GB" sz="1800" dirty="0">
              <a:solidFill>
                <a:schemeClr val="tx1"/>
              </a:solidFill>
              <a:latin typeface="Letter-join No-Lead 12" panose="02000505000000020003" pitchFamily="50" charset="0"/>
              <a:ea typeface="Calibri" panose="020F0502020204030204" pitchFamily="34" charset="0"/>
              <a:cs typeface="Times New Roman" panose="02020603050405020304" pitchFamily="18" charset="0"/>
            </a:endParaRPr>
          </a:p>
          <a:p>
            <a:pPr marL="342900" indent="-342900" algn="just">
              <a:buFont typeface="Arial" panose="020B0604020202020204" pitchFamily="34" charset="0"/>
              <a:buChar char="•"/>
              <a:tabLst>
                <a:tab pos="457200" algn="l"/>
              </a:tabLst>
            </a:pP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There will be three parents’ evenings/consultations throughout the year, in November (4</a:t>
            </a:r>
            <a:r>
              <a:rPr lang="en-GB" sz="1800" baseline="300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a:t>
            </a: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&amp;5</a:t>
            </a:r>
            <a:r>
              <a:rPr lang="en-GB" sz="1800" baseline="300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a:t>
            </a: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 March (24</a:t>
            </a:r>
            <a:r>
              <a:rPr lang="en-GB" sz="1800" baseline="300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a:t>
            </a: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&amp;25</a:t>
            </a:r>
            <a:r>
              <a:rPr lang="en-GB" sz="1800" baseline="300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a:t>
            </a: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 and July 15</a:t>
            </a:r>
            <a:r>
              <a:rPr lang="en-GB" sz="1800" baseline="300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a:t>
            </a: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 (day-time). </a:t>
            </a:r>
          </a:p>
          <a:p>
            <a:pPr marL="342900" indent="-342900" algn="just">
              <a:buFont typeface="Arial" panose="020B0604020202020204" pitchFamily="34" charset="0"/>
              <a:buChar char="•"/>
              <a:tabLst>
                <a:tab pos="457200" algn="l"/>
              </a:tabLst>
            </a:pPr>
            <a:endPar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endParaRPr>
          </a:p>
          <a:p>
            <a:pPr marL="342900" indent="-342900" algn="just">
              <a:buFont typeface="Arial" panose="020B0604020202020204" pitchFamily="34" charset="0"/>
              <a:buChar char="•"/>
              <a:tabLst>
                <a:tab pos="457200" algn="l"/>
              </a:tabLst>
            </a:pPr>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The November meeting will have a pastoral focus, while the March meeting will provide an update on academic progress and attainment. Finally, the July ‘optional’ meeting will be an opportunity to discuss your child’s overall progress across the entire year.</a:t>
            </a:r>
            <a:endParaRPr lang="en-GB" sz="1800" dirty="0">
              <a:solidFill>
                <a:schemeClr val="tx1"/>
              </a:solidFill>
              <a:latin typeface="Letter-join No-Lead 12" panose="02000505000000020003" pitchFamily="50" charset="0"/>
              <a:ea typeface="Calibri" panose="020F0502020204030204" pitchFamily="34" charset="0"/>
              <a:cs typeface="Times New Roman" panose="02020603050405020304" pitchFamily="18" charset="0"/>
            </a:endParaRPr>
          </a:p>
          <a:p>
            <a:pPr algn="just"/>
            <a:r>
              <a:rPr lang="en-GB" sz="1800" dirty="0">
                <a:solidFill>
                  <a:schemeClr val="tx1"/>
                </a:solidFill>
                <a:latin typeface="Letter-join No-Lead 12" panose="02000505000000020003" pitchFamily="50" charset="0"/>
                <a:ea typeface="Calibri" panose="020F0502020204030204" pitchFamily="34" charset="0"/>
                <a:cs typeface="Arial" panose="020B0604020202020204" pitchFamily="34" charset="0"/>
              </a:rPr>
              <a:t> </a:t>
            </a:r>
            <a:endParaRPr lang="en-GB" sz="1800" dirty="0">
              <a:solidFill>
                <a:schemeClr val="tx1"/>
              </a:solidFill>
              <a:latin typeface="Letter-join No-Lead 12" panose="02000505000000020003" pitchFamily="50" charset="0"/>
              <a:ea typeface="Calibri" panose="020F0502020204030204" pitchFamily="34" charset="0"/>
              <a:cs typeface="Times New Roman" panose="02020603050405020304" pitchFamily="18" charset="0"/>
            </a:endParaRPr>
          </a:p>
          <a:p>
            <a:endParaRPr lang="en-GB" sz="4000" b="1" dirty="0">
              <a:solidFill>
                <a:schemeClr val="tx1"/>
              </a:solidFill>
              <a:latin typeface="Letter-join No-Lead 12" panose="02000505000000020003" pitchFamily="50" charset="0"/>
            </a:endParaRPr>
          </a:p>
        </p:txBody>
      </p:sp>
      <p:sp>
        <p:nvSpPr>
          <p:cNvPr id="4" name="Title 3">
            <a:extLst>
              <a:ext uri="{FF2B5EF4-FFF2-40B4-BE49-F238E27FC236}">
                <a16:creationId xmlns:a16="http://schemas.microsoft.com/office/drawing/2014/main" id="{7034AC2C-CA22-4F4F-820C-7060CA08C7AA}"/>
              </a:ext>
            </a:extLst>
          </p:cNvPr>
          <p:cNvSpPr>
            <a:spLocks noGrp="1"/>
          </p:cNvSpPr>
          <p:nvPr>
            <p:ph type="title"/>
          </p:nvPr>
        </p:nvSpPr>
        <p:spPr>
          <a:xfrm>
            <a:off x="252918" y="1123837"/>
            <a:ext cx="3262791" cy="4601183"/>
          </a:xfrm>
        </p:spPr>
        <p:txBody>
          <a:bodyPr/>
          <a:lstStyle/>
          <a:p>
            <a:r>
              <a:rPr lang="en-GB" sz="3600" b="1" dirty="0">
                <a:ln w="12700">
                  <a:solidFill>
                    <a:schemeClr val="accent3">
                      <a:lumMod val="50000"/>
                    </a:schemeClr>
                  </a:solidFill>
                  <a:prstDash val="solid"/>
                </a:ln>
                <a:solidFill>
                  <a:schemeClr val="tx1"/>
                </a:solidFill>
                <a:effectLst>
                  <a:innerShdw blurRad="177800">
                    <a:schemeClr val="accent3">
                      <a:lumMod val="50000"/>
                    </a:schemeClr>
                  </a:innerShdw>
                </a:effectLst>
                <a:latin typeface="Letter-join No-Lead 12" panose="02000505000000020003" pitchFamily="50" charset="0"/>
                <a:ea typeface="Calibri"/>
                <a:cs typeface="Times New Roman"/>
              </a:rPr>
              <a:t>ASSESSMENT AND PROGRESS</a:t>
            </a:r>
            <a:br>
              <a:rPr lang="en-GB" sz="3600" b="1" dirty="0">
                <a:ln w="12700">
                  <a:solidFill>
                    <a:schemeClr val="accent3">
                      <a:lumMod val="50000"/>
                    </a:schemeClr>
                  </a:solidFill>
                  <a:prstDash val="solid"/>
                </a:ln>
                <a:solidFill>
                  <a:schemeClr val="tx1"/>
                </a:solidFill>
                <a:effectLst>
                  <a:innerShdw blurRad="177800">
                    <a:schemeClr val="accent3">
                      <a:lumMod val="50000"/>
                    </a:schemeClr>
                  </a:innerShdw>
                </a:effectLst>
                <a:latin typeface="Letter-join No-Lead 12" panose="02000505000000020003" pitchFamily="50" charset="0"/>
                <a:ea typeface="Calibri"/>
                <a:cs typeface="Times New Roman"/>
              </a:rPr>
            </a:br>
            <a:endParaRPr lang="en-GB" dirty="0"/>
          </a:p>
        </p:txBody>
      </p:sp>
    </p:spTree>
    <p:extLst>
      <p:ext uri="{BB962C8B-B14F-4D97-AF65-F5344CB8AC3E}">
        <p14:creationId xmlns:p14="http://schemas.microsoft.com/office/powerpoint/2010/main" val="272509069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AF71D-ABED-40F5-B645-B9FA3A1593EC}"/>
              </a:ext>
            </a:extLst>
          </p:cNvPr>
          <p:cNvSpPr>
            <a:spLocks noGrp="1"/>
          </p:cNvSpPr>
          <p:nvPr>
            <p:ph type="title"/>
          </p:nvPr>
        </p:nvSpPr>
        <p:spPr/>
        <p:txBody>
          <a:bodyPr/>
          <a:lstStyle/>
          <a:p>
            <a:r>
              <a:rPr lang="en-GB" sz="3600" b="1" dirty="0">
                <a:ln w="12700">
                  <a:solidFill>
                    <a:schemeClr val="accent3">
                      <a:lumMod val="50000"/>
                    </a:schemeClr>
                  </a:solidFill>
                  <a:prstDash val="solid"/>
                </a:ln>
                <a:solidFill>
                  <a:schemeClr val="tx1"/>
                </a:solidFill>
                <a:effectLst>
                  <a:innerShdw blurRad="177800">
                    <a:schemeClr val="accent3">
                      <a:lumMod val="50000"/>
                    </a:schemeClr>
                  </a:innerShdw>
                </a:effectLst>
                <a:latin typeface="Franklin Gothic Book" panose="020B0503020102020204" pitchFamily="34" charset="0"/>
                <a:ea typeface="Calibri"/>
                <a:cs typeface="Times New Roman"/>
              </a:rPr>
              <a:t>Medical</a:t>
            </a:r>
            <a:r>
              <a:rPr lang="en-GB" sz="3600" b="1" cap="none" spc="0" dirty="0">
                <a:ln w="12700" cmpd="sng">
                  <a:solidFill>
                    <a:schemeClr val="accent4"/>
                  </a:solidFill>
                  <a:prstDash val="solid"/>
                </a:ln>
                <a:solidFill>
                  <a:schemeClr val="tx1"/>
                </a:solidFill>
                <a:effectLst/>
                <a:latin typeface="Franklin Gothic Book" panose="020B0503020102020204" pitchFamily="34" charset="0"/>
                <a:ea typeface="Calibri"/>
                <a:cs typeface="Times New Roman"/>
              </a:rPr>
              <a:t> </a:t>
            </a:r>
            <a:r>
              <a:rPr lang="en-GB" sz="3600" b="1" dirty="0">
                <a:ln w="12700">
                  <a:solidFill>
                    <a:schemeClr val="accent3">
                      <a:lumMod val="50000"/>
                    </a:schemeClr>
                  </a:solidFill>
                  <a:prstDash val="solid"/>
                </a:ln>
                <a:solidFill>
                  <a:schemeClr val="tx1"/>
                </a:solidFill>
                <a:effectLst>
                  <a:innerShdw blurRad="177800">
                    <a:schemeClr val="accent3">
                      <a:lumMod val="50000"/>
                    </a:schemeClr>
                  </a:innerShdw>
                </a:effectLst>
                <a:latin typeface="Franklin Gothic Book" panose="020B0503020102020204" pitchFamily="34" charset="0"/>
                <a:ea typeface="Calibri"/>
                <a:cs typeface="Times New Roman"/>
              </a:rPr>
              <a:t>Information</a:t>
            </a:r>
            <a:br>
              <a:rPr lang="en-GB" sz="3600" b="1" cap="none" spc="0" dirty="0">
                <a:ln w="12700" cmpd="sng">
                  <a:solidFill>
                    <a:schemeClr val="accent4"/>
                  </a:solidFill>
                  <a:prstDash val="solid"/>
                </a:ln>
                <a:solidFill>
                  <a:schemeClr val="tx1"/>
                </a:solidFill>
                <a:effectLst/>
              </a:rPr>
            </a:br>
            <a:endParaRPr lang="en-GB" dirty="0">
              <a:solidFill>
                <a:schemeClr val="tx1"/>
              </a:solidFill>
            </a:endParaRPr>
          </a:p>
        </p:txBody>
      </p:sp>
      <p:sp>
        <p:nvSpPr>
          <p:cNvPr id="3" name="Content Placeholder 2">
            <a:extLst>
              <a:ext uri="{FF2B5EF4-FFF2-40B4-BE49-F238E27FC236}">
                <a16:creationId xmlns:a16="http://schemas.microsoft.com/office/drawing/2014/main" id="{3FF8A64C-C55E-4E02-A3E0-0E40C77FC20B}"/>
              </a:ext>
            </a:extLst>
          </p:cNvPr>
          <p:cNvSpPr>
            <a:spLocks noGrp="1"/>
          </p:cNvSpPr>
          <p:nvPr>
            <p:ph idx="1"/>
          </p:nvPr>
        </p:nvSpPr>
        <p:spPr/>
        <p:txBody>
          <a:bodyPr>
            <a:normAutofit fontScale="85000" lnSpcReduction="10000"/>
          </a:bodyPr>
          <a:lstStyle/>
          <a:p>
            <a:pPr marL="0" indent="0">
              <a:buNone/>
            </a:pPr>
            <a:endParaRPr lang="en-GB" sz="1800" b="1" i="1" spc="-50" dirty="0">
              <a:solidFill>
                <a:srgbClr val="000000">
                  <a:lumMod val="85000"/>
                  <a:lumOff val="15000"/>
                </a:srgbClr>
              </a:solidFill>
              <a:latin typeface="Letter-join No-Lead 12" panose="02000505000000020003" pitchFamily="50" charset="0"/>
              <a:ea typeface="+mj-ea"/>
              <a:cs typeface="+mj-cs"/>
            </a:endParaRPr>
          </a:p>
          <a:p>
            <a:endParaRPr lang="en-GB" sz="1800" b="1" i="1" spc="-50" dirty="0">
              <a:solidFill>
                <a:srgbClr val="000000">
                  <a:lumMod val="85000"/>
                  <a:lumOff val="15000"/>
                </a:srgbClr>
              </a:solidFill>
              <a:latin typeface="Letter-join No-Lead 12" panose="02000505000000020003" pitchFamily="50" charset="0"/>
              <a:ea typeface="+mj-ea"/>
              <a:cs typeface="+mj-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rPr>
              <a:t>Medicines: Please fill in the relevant forms for prescription and non-prescription medication (this includes inhalers).  The medication has to be in the original packaging with the prescribed label on from the GP.  We are allowed to administer antibiotics if prescribed 4 times a day.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rPr>
              <a:t>Health care plans MUST be updated annually, please ensure we have the most recent copy.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rPr>
              <a:t>Please let us know if there is any change in your child’s medical needs.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rPr>
              <a:t>Please ensure that your child comes to school having had breakfast and that any food brought into school does not contain nuts.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rPr>
              <a:t>We encourage children to stay hydrated so please ensure they have a water bottle.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Letter-join No-Lead 12" panose="02000505000000020003" pitchFamily="50" charset="0"/>
              </a:rPr>
              <a:t>Many also benefit from having a healthy snack at morning break. </a:t>
            </a:r>
          </a:p>
          <a:p>
            <a:pPr marL="0" indent="0" algn="ctr">
              <a:buNone/>
            </a:pPr>
            <a:endParaRPr lang="en-GB" sz="1800" dirty="0">
              <a:latin typeface="Letter-join No-Lead 12" panose="02000505000000020003" pitchFamily="50" charset="0"/>
            </a:endParaRPr>
          </a:p>
          <a:p>
            <a:endParaRPr lang="en-GB" dirty="0">
              <a:latin typeface="Letter-join No-Lead 12" panose="02000505000000020003" pitchFamily="50" charset="0"/>
            </a:endParaRPr>
          </a:p>
        </p:txBody>
      </p:sp>
    </p:spTree>
    <p:extLst>
      <p:ext uri="{BB962C8B-B14F-4D97-AF65-F5344CB8AC3E}">
        <p14:creationId xmlns:p14="http://schemas.microsoft.com/office/powerpoint/2010/main" val="41357143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AF71D-ABED-40F5-B645-B9FA3A1593EC}"/>
              </a:ext>
            </a:extLst>
          </p:cNvPr>
          <p:cNvSpPr>
            <a:spLocks noGrp="1"/>
          </p:cNvSpPr>
          <p:nvPr>
            <p:ph type="title"/>
          </p:nvPr>
        </p:nvSpPr>
        <p:spPr/>
        <p:txBody>
          <a:bodyPr/>
          <a:lstStyle/>
          <a:p>
            <a:r>
              <a:rPr kumimoji="0" lang="en-US" sz="3600" i="0" u="none" strike="noStrike" kern="1200" cap="none" spc="0" normalizeH="0" baseline="0" noProof="0" dirty="0">
                <a:ln w="12700">
                  <a:solidFill>
                    <a:srgbClr val="9BBB59">
                      <a:lumMod val="50000"/>
                    </a:srgbClr>
                  </a:solidFill>
                  <a:prstDash val="solid"/>
                </a:ln>
                <a:solidFill>
                  <a:prstClr val="black"/>
                </a:solidFill>
                <a:effectLst>
                  <a:innerShdw blurRad="177800">
                    <a:srgbClr val="9BBB59">
                      <a:lumMod val="50000"/>
                    </a:srgbClr>
                  </a:innerShdw>
                </a:effectLst>
                <a:uLnTx/>
                <a:uFillTx/>
                <a:latin typeface="Calibri"/>
                <a:ea typeface="+mn-ea"/>
                <a:cs typeface="+mn-cs"/>
              </a:rPr>
              <a:t>Safeguarding is everyone’s responsibility</a:t>
            </a:r>
            <a:br>
              <a:rPr kumimoji="0" lang="en-US" sz="3600" i="0" u="none" strike="noStrike" kern="1200" cap="none" spc="0" normalizeH="0" baseline="0" noProof="0" dirty="0">
                <a:ln w="12700">
                  <a:solidFill>
                    <a:srgbClr val="9BBB59">
                      <a:lumMod val="50000"/>
                    </a:srgbClr>
                  </a:solidFill>
                  <a:prstDash val="solid"/>
                </a:ln>
                <a:solidFill>
                  <a:prstClr val="black"/>
                </a:solidFill>
                <a:effectLst>
                  <a:innerShdw blurRad="177800">
                    <a:srgbClr val="9BBB59">
                      <a:lumMod val="50000"/>
                    </a:srgbClr>
                  </a:innerShdw>
                </a:effectLst>
                <a:uLnTx/>
                <a:uFillTx/>
                <a:latin typeface="Calibri"/>
                <a:ea typeface="+mn-ea"/>
                <a:cs typeface="+mn-cs"/>
              </a:rPr>
            </a:br>
            <a:endParaRPr lang="en-GB" dirty="0"/>
          </a:p>
        </p:txBody>
      </p:sp>
      <p:sp>
        <p:nvSpPr>
          <p:cNvPr id="3" name="Content Placeholder 2">
            <a:extLst>
              <a:ext uri="{FF2B5EF4-FFF2-40B4-BE49-F238E27FC236}">
                <a16:creationId xmlns:a16="http://schemas.microsoft.com/office/drawing/2014/main" id="{3FF8A64C-C55E-4E02-A3E0-0E40C77FC20B}"/>
              </a:ext>
            </a:extLst>
          </p:cNvPr>
          <p:cNvSpPr>
            <a:spLocks noGrp="1"/>
          </p:cNvSpPr>
          <p:nvPr>
            <p:ph idx="1"/>
          </p:nvPr>
        </p:nvSpPr>
        <p:spPr>
          <a:xfrm>
            <a:off x="3396302" y="1737360"/>
            <a:ext cx="8354263" cy="5120640"/>
          </a:xfrm>
        </p:spPr>
        <p:txBody>
          <a:bodyPr>
            <a:normAutofit fontScale="70000" lnSpcReduction="20000"/>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St Paul’s is committed to ensuring the welfare and safety of all our children in school. We believe that pupils have a right to learn in a supportive, caring and safe environment which includes the right to protection from all types of abuse; where staff are vigilant for signs of any pupil in distress and are confident about applying the safeguarding processes to avert and alleviate any such problems.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If you are ever concerned about the safety or well‐being of someone at our school, please talk to one of the school’s Designated Safeguarding Leads (DSLs). See below for information.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St Paul’s expects all staff, parents and volunteers to share this commitment. This means that we have a Child Protection Policy and procedures in place which can be found on our school website.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Sometimes we may need to share information and work in partnership with other agencies when there are concerns about a child’s welfare. We will ensure that our concerns about our pupils are discussed with his/her parents/carers first unless we have reason to believe that such a move would be contrary to the child’s welfare. If a member of staff is concerned about a child’s welfare, they will record their concern, and any observations or conversation heard, and report to one of the DSLs as soon as possible the same day.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If a member of staff has concerns which relate to the actions or behaviour of another member of staff (which could suggest that s/he is unsuitable to work with children) then this will be reported to the Headteacher (or the Chair of Governors if the concern relates to the Headteacher themselves) who will consider what action to take.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OUR DESIGNATED SAFEGUARDING LEADS (DSLs) ARE:</a:t>
            </a:r>
          </a:p>
          <a:p>
            <a:pPr marL="0" marR="0" lvl="0" indent="0" defTabSz="914400" rtl="0" eaLnBrk="1" fontAlgn="auto" latinLnBrk="0" hangingPunct="1">
              <a:lnSpc>
                <a:spcPct val="100000"/>
              </a:lnSpc>
              <a:spcBef>
                <a:spcPts val="0"/>
              </a:spcBef>
              <a:spcAft>
                <a:spcPts val="0"/>
              </a:spcAft>
              <a:buClrTx/>
              <a:buSzTx/>
              <a:buFontTx/>
              <a:buNone/>
              <a:tabLst/>
              <a:defRPr/>
            </a:pPr>
            <a:r>
              <a:rPr lang="en-GB" sz="2800" b="1" dirty="0">
                <a:solidFill>
                  <a:prstClr val="black"/>
                </a:solidFill>
                <a:latin typeface="Franklin Gothic Book" panose="020B0503020102020204" pitchFamily="34" charset="0"/>
              </a:rPr>
              <a:t>Mrs C Dennis - DSL            Mrs K Robinson -  DDSL               Mrs K </a:t>
            </a:r>
            <a:r>
              <a:rPr lang="en-GB" sz="2800" b="1" dirty="0" err="1">
                <a:solidFill>
                  <a:prstClr val="black"/>
                </a:solidFill>
                <a:latin typeface="Franklin Gothic Book" panose="020B0503020102020204" pitchFamily="34" charset="0"/>
              </a:rPr>
              <a:t>Wingrove</a:t>
            </a:r>
            <a:r>
              <a:rPr lang="en-GB" sz="2800" b="1" dirty="0">
                <a:solidFill>
                  <a:prstClr val="black"/>
                </a:solidFill>
                <a:latin typeface="Franklin Gothic Book" panose="020B0503020102020204" pitchFamily="34" charset="0"/>
              </a:rPr>
              <a:t> - DDSL</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endParaRPr lang="en-GB" sz="2400" b="1" i="1" spc="-50" dirty="0">
              <a:solidFill>
                <a:srgbClr val="000000">
                  <a:lumMod val="85000"/>
                  <a:lumOff val="15000"/>
                </a:srgbClr>
              </a:solidFill>
              <a:latin typeface="Bookman Old Style" panose="020F0302020204030204"/>
              <a:ea typeface="+mj-ea"/>
              <a:cs typeface="+mj-cs"/>
            </a:endParaRPr>
          </a:p>
          <a:p>
            <a:pPr marL="0" indent="0" algn="ctr">
              <a:buNone/>
            </a:pPr>
            <a:endParaRPr lang="en-GB" sz="2400" dirty="0"/>
          </a:p>
          <a:p>
            <a:endParaRPr lang="en-GB" dirty="0"/>
          </a:p>
        </p:txBody>
      </p:sp>
    </p:spTree>
    <p:extLst>
      <p:ext uri="{BB962C8B-B14F-4D97-AF65-F5344CB8AC3E}">
        <p14:creationId xmlns:p14="http://schemas.microsoft.com/office/powerpoint/2010/main" val="2537657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AF71D-ABED-40F5-B645-B9FA3A1593EC}"/>
              </a:ext>
            </a:extLst>
          </p:cNvPr>
          <p:cNvSpPr>
            <a:spLocks noGrp="1"/>
          </p:cNvSpPr>
          <p:nvPr>
            <p:ph type="title"/>
          </p:nvPr>
        </p:nvSpPr>
        <p:spPr>
          <a:xfrm>
            <a:off x="252918" y="1123837"/>
            <a:ext cx="3215495" cy="4601183"/>
          </a:xfrm>
        </p:spPr>
        <p:txBody>
          <a:bodyPr/>
          <a:lstStyle/>
          <a:p>
            <a:r>
              <a:rPr lang="en-GB"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OUR SAFEGUARDING TEAM</a:t>
            </a:r>
            <a:br>
              <a:rPr lang="en-GB"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pic>
        <p:nvPicPr>
          <p:cNvPr id="6" name="Picture 5">
            <a:extLst>
              <a:ext uri="{FF2B5EF4-FFF2-40B4-BE49-F238E27FC236}">
                <a16:creationId xmlns:a16="http://schemas.microsoft.com/office/drawing/2014/main" id="{0DAA95F6-7B60-4EF6-99F9-86DB229F2D09}"/>
              </a:ext>
            </a:extLst>
          </p:cNvPr>
          <p:cNvPicPr>
            <a:picLocks noChangeAspect="1"/>
          </p:cNvPicPr>
          <p:nvPr/>
        </p:nvPicPr>
        <p:blipFill>
          <a:blip r:embed="rId2"/>
          <a:stretch>
            <a:fillRect/>
          </a:stretch>
        </p:blipFill>
        <p:spPr>
          <a:xfrm>
            <a:off x="5490310" y="676180"/>
            <a:ext cx="3949525" cy="5505639"/>
          </a:xfrm>
          <a:prstGeom prst="rect">
            <a:avLst/>
          </a:prstGeom>
        </p:spPr>
      </p:pic>
    </p:spTree>
    <p:extLst>
      <p:ext uri="{BB962C8B-B14F-4D97-AF65-F5344CB8AC3E}">
        <p14:creationId xmlns:p14="http://schemas.microsoft.com/office/powerpoint/2010/main" val="2783438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AF71D-ABED-40F5-B645-B9FA3A1593EC}"/>
              </a:ext>
            </a:extLst>
          </p:cNvPr>
          <p:cNvSpPr>
            <a:spLocks noGrp="1"/>
          </p:cNvSpPr>
          <p:nvPr>
            <p:ph type="title"/>
          </p:nvPr>
        </p:nvSpPr>
        <p:spPr/>
        <p:txBody>
          <a:bodyPr/>
          <a:lstStyle/>
          <a:p>
            <a:r>
              <a:rPr lang="en-GB"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and Social Media</a:t>
            </a:r>
            <a:br>
              <a:rPr lang="en-GB"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FF8A64C-C55E-4E02-A3E0-0E40C77FC20B}"/>
              </a:ext>
            </a:extLst>
          </p:cNvPr>
          <p:cNvSpPr>
            <a:spLocks noGrp="1"/>
          </p:cNvSpPr>
          <p:nvPr>
            <p:ph idx="1"/>
          </p:nvPr>
        </p:nvSpPr>
        <p:spPr/>
        <p:txBody>
          <a:bodyPr/>
          <a:lstStyle/>
          <a:p>
            <a:endParaRPr lang="en-GB"/>
          </a:p>
        </p:txBody>
      </p:sp>
      <p:pic>
        <p:nvPicPr>
          <p:cNvPr id="5" name="Picture 2" descr="Ashton Primary School - Staying Safe Online">
            <a:extLst>
              <a:ext uri="{FF2B5EF4-FFF2-40B4-BE49-F238E27FC236}">
                <a16:creationId xmlns:a16="http://schemas.microsoft.com/office/drawing/2014/main" id="{CE348F2A-F586-4439-BCC5-682A4CA5C2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8030" y="720186"/>
            <a:ext cx="8244578" cy="5120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3356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AF71D-ABED-40F5-B645-B9FA3A1593EC}"/>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FF8A64C-C55E-4E02-A3E0-0E40C77FC20B}"/>
              </a:ext>
            </a:extLst>
          </p:cNvPr>
          <p:cNvSpPr>
            <a:spLocks noGrp="1"/>
          </p:cNvSpPr>
          <p:nvPr>
            <p:ph idx="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rPr>
              <a:t>What can the school do to support with this?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All pupils complete comprehensive and age appropriate e-safety lessons each and every year. These lessons will cover wide-ranging curriculum areas to help keep children safe both in and out of school including providing guidance and advice on cyber bullying and social media safety.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As a school we wish to support you as much as possible.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1" i="0" u="none" strike="noStrike" kern="1200" cap="none" spc="0" normalizeH="0" baseline="0" noProof="0" dirty="0">
                <a:ln>
                  <a:noFill/>
                </a:ln>
                <a:solidFill>
                  <a:prstClr val="black"/>
                </a:solidFill>
                <a:effectLst/>
                <a:uLnTx/>
                <a:uFillTx/>
                <a:latin typeface="Calibri"/>
                <a:ea typeface="Calibri"/>
                <a:cs typeface="Times New Roman"/>
              </a:rPr>
              <a:t>If inappropriate messaging occurs outside of school but between children at this school, then we do want to know about it – particularly if the messages are of a nature that could be viewed as bullying.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While it would not be appropriate for the school to sanction pupils for inappropriate conduct outside of school – </a:t>
            </a:r>
            <a:r>
              <a:rPr kumimoji="0" lang="en-GB" sz="2000" b="1" i="0" u="none" strike="noStrike" kern="1200" cap="none" spc="0" normalizeH="0" baseline="0" noProof="0" dirty="0">
                <a:ln>
                  <a:noFill/>
                </a:ln>
                <a:solidFill>
                  <a:prstClr val="black"/>
                </a:solidFill>
                <a:effectLst/>
                <a:uLnTx/>
                <a:uFillTx/>
                <a:latin typeface="Calibri"/>
                <a:ea typeface="Calibri"/>
                <a:cs typeface="Times New Roman"/>
              </a:rPr>
              <a:t>it will likely be important that staff know about any such conflict in order to ensure that it does not affect their learning or playtime in school</a:t>
            </a: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t>
            </a:r>
          </a:p>
          <a:p>
            <a:endParaRPr lang="en-GB" dirty="0"/>
          </a:p>
        </p:txBody>
      </p:sp>
    </p:spTree>
    <p:extLst>
      <p:ext uri="{BB962C8B-B14F-4D97-AF65-F5344CB8AC3E}">
        <p14:creationId xmlns:p14="http://schemas.microsoft.com/office/powerpoint/2010/main" val="30405808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AF71D-ABED-40F5-B645-B9FA3A1593EC}"/>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FF8A64C-C55E-4E02-A3E0-0E40C77FC20B}"/>
              </a:ext>
            </a:extLst>
          </p:cNvPr>
          <p:cNvSpPr>
            <a:spLocks noGrp="1"/>
          </p:cNvSpPr>
          <p:nvPr>
            <p:ph idx="1"/>
          </p:nvPr>
        </p:nvSpPr>
        <p:spPr/>
        <p:txBody>
          <a:bodyPr>
            <a:normAutofit fontScale="850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rPr>
              <a:t>What can you do to support with this at home?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Understand the risks – use the weblinks on the next page to educate yourself on the apps and websites your children wish to visit and be aware of the risks.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Communicate regularly – with your children (regarding what they are doing online and on their phone) and with school (if you have any concerns regarding your child’s use of apps or inappropriate messaging that could affect their wellbeing in school).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Keep the risks in proportion – </a:t>
            </a:r>
            <a:r>
              <a:rPr kumimoji="0" lang="en-GB" sz="2000" b="1" i="0" u="none" strike="noStrike" kern="1200" cap="none" spc="0" normalizeH="0" baseline="0" noProof="0" dirty="0">
                <a:ln>
                  <a:noFill/>
                </a:ln>
                <a:solidFill>
                  <a:prstClr val="black"/>
                </a:solidFill>
                <a:effectLst/>
                <a:uLnTx/>
                <a:uFillTx/>
                <a:latin typeface="Calibri"/>
                <a:ea typeface="Calibri"/>
                <a:cs typeface="Times New Roman"/>
              </a:rPr>
              <a:t>be mindful of age restrictions on certain apps and messaging services. If they’re not old enough for the app’s terms of service then there is probably good reason why they should not be on it.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Agree helpful mediation strategies – banning a child from a device might stop the concern temporarily but is unlikely to educate them to protect themselves or resolve concerns in the future.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endParaRPr kumimoji="0" lang="en-GB" sz="2000" b="0" i="0" u="none" strike="noStrike" kern="1200" cap="none" spc="0" normalizeH="0" baseline="0" noProof="0" dirty="0">
              <a:ln>
                <a:noFill/>
              </a:ln>
              <a:solidFill>
                <a:prstClr val="black"/>
              </a:solidFill>
              <a:effectLst/>
              <a:uLnTx/>
              <a:uFillTx/>
              <a:latin typeface="Calibri"/>
              <a:ea typeface="Calibri"/>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000" b="1" i="0" u="none" strike="noStrike" kern="1200" cap="none" spc="0" normalizeH="0" baseline="0" noProof="0" dirty="0">
                <a:ln>
                  <a:noFill/>
                </a:ln>
                <a:solidFill>
                  <a:prstClr val="black"/>
                </a:solidFill>
                <a:effectLst/>
                <a:uLnTx/>
                <a:uFillTx/>
                <a:latin typeface="Calibri"/>
                <a:ea typeface="Calibri"/>
                <a:cs typeface="Times New Roman"/>
              </a:rPr>
              <a:t>Finally we would politely ask that parents be considerate of their own social media use</a:t>
            </a: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 Twitter, Facebook and other such websites/apps are powerful tools for communication. If however, any concerns or questions regarding school arise, contacting school staff via the office or a note on your child’s homework diary will always be the best way to resolve this. </a:t>
            </a:r>
          </a:p>
          <a:p>
            <a:endParaRPr lang="en-GB" dirty="0"/>
          </a:p>
        </p:txBody>
      </p:sp>
    </p:spTree>
    <p:extLst>
      <p:ext uri="{BB962C8B-B14F-4D97-AF65-F5344CB8AC3E}">
        <p14:creationId xmlns:p14="http://schemas.microsoft.com/office/powerpoint/2010/main" val="3083406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79EA8-D7A9-4BA5-9CA1-6F3571D2F60B}"/>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E61D133-7E26-44A0-A761-3238FF617233}"/>
              </a:ext>
            </a:extLst>
          </p:cNvPr>
          <p:cNvSpPr>
            <a:spLocks noGrp="1"/>
          </p:cNvSpPr>
          <p:nvPr>
            <p:ph idx="1"/>
          </p:nvPr>
        </p:nvSpPr>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rPr>
              <a:t>Key websites that can support in developing better understanding of E-safety for parents: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hlinkClick r:id="rId2"/>
              </a:rPr>
              <a:t>https://www.saferinternet.org.uk/advice-centre/parents-and-carers</a:t>
            </a:r>
            <a:endParaRPr kumimoji="0" lang="en-GB" sz="20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hlinkClick r:id="rId3"/>
              </a:rPr>
              <a:t>https://www.internetmatters.org/schools-esafety/parent-online-support-pack-teachers/</a:t>
            </a:r>
            <a:endParaRPr kumimoji="0" lang="en-GB" sz="20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hlinkClick r:id="rId4"/>
              </a:rPr>
              <a:t>https://www.nspcc.org.uk/keeping-children-safe/online-safety/</a:t>
            </a:r>
            <a:endParaRPr kumimoji="0" lang="en-GB" sz="20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hlinkClick r:id="rId5"/>
              </a:rPr>
              <a:t>https://www.thinkuknow.co.uk/parents/</a:t>
            </a:r>
            <a:endParaRPr kumimoji="0" lang="en-GB" sz="20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hlinkClick r:id="rId6"/>
              </a:rPr>
              <a:t>https://www.childnet.com/parents-and-carers</a:t>
            </a:r>
            <a:endParaRPr kumimoji="0" lang="en-GB" sz="2000" b="0" i="1" u="none" strike="noStrike" kern="1200" cap="none" spc="0" normalizeH="0" baseline="0" noProof="0" dirty="0">
              <a:ln>
                <a:noFill/>
              </a:ln>
              <a:solidFill>
                <a:prstClr val="black"/>
              </a:solidFill>
              <a:effectLst/>
              <a:uLnTx/>
              <a:uFillTx/>
              <a:latin typeface="Calibri"/>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endParaRPr kumimoji="0" lang="en-GB" sz="2000" b="0" i="1" u="none" strike="noStrike" kern="1200" cap="none" spc="0" normalizeH="0" baseline="0" noProof="0" dirty="0">
              <a:ln>
                <a:noFill/>
              </a:ln>
              <a:solidFill>
                <a:prstClr val="black"/>
              </a:solidFill>
              <a:effectLst/>
              <a:uLnTx/>
              <a:uFillTx/>
              <a:latin typeface="Calibri"/>
              <a:ea typeface="Calibri"/>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800" b="0" i="0" u="none" strike="noStrike" kern="1200" cap="none" spc="0" normalizeH="0" baseline="0" noProof="0" dirty="0">
                <a:ln>
                  <a:noFill/>
                </a:ln>
                <a:solidFill>
                  <a:prstClr val="black"/>
                </a:solidFill>
                <a:effectLst/>
                <a:uLnTx/>
                <a:uFillTx/>
                <a:latin typeface="Calibri"/>
                <a:ea typeface="Calibri"/>
                <a:cs typeface="Times New Roman"/>
              </a:rPr>
              <a:t>If you have additional questions regarding specific websites or apps then please check their guidance and terms of service. If you remain unsure then please contact the school and staff will help where they can!</a:t>
            </a:r>
          </a:p>
          <a:p>
            <a:endParaRPr lang="en-GB" dirty="0"/>
          </a:p>
        </p:txBody>
      </p:sp>
    </p:spTree>
    <p:extLst>
      <p:ext uri="{BB962C8B-B14F-4D97-AF65-F5344CB8AC3E}">
        <p14:creationId xmlns:p14="http://schemas.microsoft.com/office/powerpoint/2010/main" val="36624858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79EA8-D7A9-4BA5-9CA1-6F3571D2F60B}"/>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E61D133-7E26-44A0-A761-3238FF617233}"/>
              </a:ext>
            </a:extLst>
          </p:cNvPr>
          <p:cNvSpPr>
            <a:spLocks noGrp="1"/>
          </p:cNvSpPr>
          <p:nvPr>
            <p:ph idx="1"/>
          </p:nvPr>
        </p:nvSpPr>
        <p:spPr/>
        <p:txBody>
          <a:bodyPr/>
          <a:lstStyle/>
          <a:p>
            <a:pPr marL="0" indent="0">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How can you help?</a:t>
            </a:r>
          </a:p>
          <a:p>
            <a:pPr marL="514350" marR="0" lvl="0" indent="-514350" algn="l" defTabSz="914400" rtl="0" eaLnBrk="1" fontAlgn="auto" latinLnBrk="0" hangingPunct="1">
              <a:lnSpc>
                <a:spcPct val="80000"/>
              </a:lnSpc>
              <a:spcBef>
                <a:spcPts val="0"/>
              </a:spcBef>
              <a:spcAft>
                <a:spcPts val="0"/>
              </a:spcAft>
              <a:buClrTx/>
              <a:buSzTx/>
              <a:buFont typeface="Wingdings" pitchFamily="2" charset="2"/>
              <a:buAutoNum type="arabicPeriod"/>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Monitor use of electronic devices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Check recommended age restrictions of apps and games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Set a curfew before bedtime</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Monitor WhatsApp groups and other group chats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lang="en-GB" sz="1700" dirty="0">
              <a:solidFill>
                <a:prstClr val="black"/>
              </a:solidFill>
              <a:latin typeface="Calibri"/>
            </a:endParaRPr>
          </a:p>
          <a:p>
            <a:pPr marL="457200" marR="0" lvl="1" indent="0" algn="l" defTabSz="914400" rtl="0" eaLnBrk="1" fontAlgn="auto" latinLnBrk="0" hangingPunct="1">
              <a:lnSpc>
                <a:spcPct val="80000"/>
              </a:lnSpc>
              <a:spcBef>
                <a:spcPts val="0"/>
              </a:spcBef>
              <a:spcAft>
                <a:spcPts val="0"/>
              </a:spcAft>
              <a:buClrTx/>
              <a:buSzTx/>
              <a:buNone/>
              <a:tabLst/>
              <a:defRPr/>
            </a:pPr>
            <a:endParaRPr kumimoji="0" lang="en-GB" sz="17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2. Sleep and breakfast</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Switch off devices well before bedtime</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Share a book in bed</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Share best parts of the day</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Wake up with plenty of time for breakfast</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Healthy snack for breaktime</a:t>
            </a:r>
          </a:p>
          <a:p>
            <a:endParaRPr lang="en-GB" dirty="0"/>
          </a:p>
        </p:txBody>
      </p:sp>
      <p:pic>
        <p:nvPicPr>
          <p:cNvPr id="4" name="Picture 3">
            <a:extLst>
              <a:ext uri="{FF2B5EF4-FFF2-40B4-BE49-F238E27FC236}">
                <a16:creationId xmlns:a16="http://schemas.microsoft.com/office/drawing/2014/main" id="{0719941F-A5DD-41BC-972D-7541929001F9}"/>
              </a:ext>
            </a:extLst>
          </p:cNvPr>
          <p:cNvPicPr>
            <a:picLocks noChangeAspect="1"/>
          </p:cNvPicPr>
          <p:nvPr/>
        </p:nvPicPr>
        <p:blipFill>
          <a:blip r:embed="rId2"/>
          <a:stretch>
            <a:fillRect/>
          </a:stretch>
        </p:blipFill>
        <p:spPr>
          <a:xfrm>
            <a:off x="8702240" y="3944569"/>
            <a:ext cx="2892859" cy="2376264"/>
          </a:xfrm>
          <a:prstGeom prst="rect">
            <a:avLst/>
          </a:prstGeom>
        </p:spPr>
      </p:pic>
    </p:spTree>
    <p:extLst>
      <p:ext uri="{BB962C8B-B14F-4D97-AF65-F5344CB8AC3E}">
        <p14:creationId xmlns:p14="http://schemas.microsoft.com/office/powerpoint/2010/main" val="9829233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79EA8-D7A9-4BA5-9CA1-6F3571D2F60B}"/>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RACISM</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E61D133-7E26-44A0-A761-3238FF617233}"/>
              </a:ext>
            </a:extLst>
          </p:cNvPr>
          <p:cNvSpPr>
            <a:spLocks noGrp="1"/>
          </p:cNvSpPr>
          <p:nvPr>
            <p:ph idx="1"/>
          </p:nvPr>
        </p:nvSpPr>
        <p:spPr/>
        <p:txBody>
          <a:bodyPr>
            <a:normAutofit/>
          </a:bodyPr>
          <a:lstStyle/>
          <a:p>
            <a:pPr marL="0" indent="0" algn="ctr">
              <a:buNone/>
            </a:pPr>
            <a:r>
              <a:rPr lang="en-GB" b="1" i="0" dirty="0">
                <a:solidFill>
                  <a:schemeClr val="tx1"/>
                </a:solidFill>
                <a:effectLst/>
                <a:latin typeface="Franklin Gothic Book" panose="020B0503020102020204" pitchFamily="34" charset="0"/>
              </a:rPr>
              <a:t>What is racism? </a:t>
            </a:r>
          </a:p>
          <a:p>
            <a:pPr marL="0" indent="0" algn="ctr">
              <a:buNone/>
            </a:pPr>
            <a:endParaRPr lang="en-GB" b="1" i="0" dirty="0">
              <a:solidFill>
                <a:schemeClr val="tx1"/>
              </a:solidFill>
              <a:effectLst/>
              <a:latin typeface="Franklin Gothic Book" panose="020B0503020102020204" pitchFamily="34" charset="0"/>
            </a:endParaRPr>
          </a:p>
          <a:p>
            <a:r>
              <a:rPr lang="en-GB" sz="2000" b="0" i="0" dirty="0">
                <a:solidFill>
                  <a:schemeClr val="tx1"/>
                </a:solidFill>
                <a:effectLst/>
                <a:latin typeface="Franklin Gothic Book" panose="020B0503020102020204" pitchFamily="34"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2000" b="0" i="0" dirty="0">
              <a:solidFill>
                <a:schemeClr val="tx1"/>
              </a:solidFill>
              <a:effectLst/>
              <a:latin typeface="Franklin Gothic Book" panose="020B0503020102020204" pitchFamily="34" charset="0"/>
            </a:endParaRPr>
          </a:p>
          <a:p>
            <a:r>
              <a:rPr lang="en-GB" sz="2000" dirty="0">
                <a:solidFill>
                  <a:schemeClr val="tx1"/>
                </a:solidFill>
                <a:latin typeface="Franklin Gothic Book" panose="020B0503020102020204" pitchFamily="34" charset="0"/>
              </a:rPr>
              <a:t>Racism is when someone is treated unfairly or unkindly just because of the colour of their skin, where they come from, or what they look like.</a:t>
            </a:r>
          </a:p>
          <a:p>
            <a:pPr marL="0" indent="0">
              <a:buNone/>
            </a:pPr>
            <a:endParaRPr lang="en-US" sz="1600" b="1" dirty="0">
              <a:solidFill>
                <a:schemeClr val="tx1"/>
              </a:solidFill>
              <a:latin typeface="Franklin Gothic Book" panose="020B0503020102020204" pitchFamily="34" charset="0"/>
            </a:endParaRPr>
          </a:p>
          <a:p>
            <a:endParaRPr lang="en-US" sz="1600" b="1" dirty="0">
              <a:solidFill>
                <a:schemeClr val="tx1"/>
              </a:solidFill>
              <a:latin typeface="Franklin Gothic Book" panose="020B0503020102020204" pitchFamily="34" charset="0"/>
            </a:endParaRPr>
          </a:p>
          <a:p>
            <a:pPr marL="0" indent="0" algn="ctr">
              <a:buNone/>
            </a:pPr>
            <a:r>
              <a:rPr lang="en-US" b="1" dirty="0">
                <a:solidFill>
                  <a:schemeClr val="tx1"/>
                </a:solidFill>
                <a:latin typeface="Franklin Gothic Book" panose="020B0503020102020204" pitchFamily="34" charset="0"/>
              </a:rPr>
              <a:t>St Paul’s has </a:t>
            </a:r>
            <a:r>
              <a:rPr lang="en-GB" b="1" dirty="0">
                <a:solidFill>
                  <a:schemeClr val="tx1"/>
                </a:solidFill>
                <a:latin typeface="Franklin Gothic Book" panose="020B0503020102020204" pitchFamily="34" charset="0"/>
              </a:rPr>
              <a:t>Zero Tolerance for Racism</a:t>
            </a:r>
          </a:p>
          <a:p>
            <a:endParaRPr lang="en-GB" dirty="0">
              <a:solidFill>
                <a:schemeClr val="tx1"/>
              </a:solidFill>
            </a:endParaRPr>
          </a:p>
        </p:txBody>
      </p:sp>
    </p:spTree>
    <p:extLst>
      <p:ext uri="{BB962C8B-B14F-4D97-AF65-F5344CB8AC3E}">
        <p14:creationId xmlns:p14="http://schemas.microsoft.com/office/powerpoint/2010/main" val="22001689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70CE1-4848-4D73-948E-DEADC8F6AF13}"/>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RACISM</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5A4B87C-3ADE-4C69-9CDD-7880CF621819}"/>
              </a:ext>
            </a:extLst>
          </p:cNvPr>
          <p:cNvSpPr>
            <a:spLocks noGrp="1"/>
          </p:cNvSpPr>
          <p:nvPr>
            <p:ph idx="1"/>
          </p:nvPr>
        </p:nvSpPr>
        <p:spPr/>
        <p:txBody>
          <a:bodyPr>
            <a:normAutofit fontScale="70000" lnSpcReduction="20000"/>
          </a:bodyPr>
          <a:lstStyle/>
          <a:p>
            <a:pPr marL="0" indent="0" algn="ctr">
              <a:buNone/>
            </a:pPr>
            <a:r>
              <a:rPr lang="en-US" sz="3200" b="1" dirty="0">
                <a:solidFill>
                  <a:schemeClr val="tx1"/>
                </a:solidFill>
                <a:latin typeface="Franklin Gothic Book" panose="020B0503020102020204" pitchFamily="34" charset="0"/>
              </a:rPr>
              <a:t>St Paul’s has </a:t>
            </a:r>
            <a:r>
              <a:rPr lang="en-GB" sz="3200" b="1" dirty="0">
                <a:solidFill>
                  <a:schemeClr val="tx1"/>
                </a:solidFill>
                <a:latin typeface="Franklin Gothic Book" panose="020B0503020102020204" pitchFamily="34" charset="0"/>
              </a:rPr>
              <a:t>Zero Tolerance for Racism</a:t>
            </a:r>
          </a:p>
          <a:p>
            <a:pPr marL="0" indent="0">
              <a:buNone/>
            </a:pPr>
            <a:r>
              <a:rPr lang="en-GB" sz="2000" dirty="0">
                <a:solidFill>
                  <a:schemeClr val="tx1"/>
                </a:solidFill>
              </a:rPr>
              <a:t> </a:t>
            </a:r>
            <a:r>
              <a:rPr lang="en-GB" sz="2000" b="1" dirty="0">
                <a:solidFill>
                  <a:schemeClr val="tx1"/>
                </a:solidFill>
                <a:latin typeface="Franklin Gothic Book" panose="020B0503020102020204" pitchFamily="34" charset="0"/>
              </a:rPr>
              <a:t>Clear Stance</a:t>
            </a:r>
            <a:endParaRPr lang="en-GB" sz="2000" dirty="0">
              <a:solidFill>
                <a:schemeClr val="tx1"/>
              </a:solidFill>
              <a:latin typeface="Franklin Gothic Book" panose="020B0503020102020204" pitchFamily="34" charset="0"/>
            </a:endParaRPr>
          </a:p>
          <a:p>
            <a:pPr>
              <a:buFont typeface="Arial" panose="020B0604020202020204" pitchFamily="34" charset="0"/>
              <a:buChar char="•"/>
            </a:pPr>
            <a:r>
              <a:rPr lang="en-GB" sz="2000" dirty="0">
                <a:solidFill>
                  <a:schemeClr val="tx1"/>
                </a:solidFill>
                <a:latin typeface="Franklin Gothic Book" panose="020B0503020102020204" pitchFamily="34" charset="0"/>
              </a:rPr>
              <a:t>Our school has a </a:t>
            </a:r>
            <a:r>
              <a:rPr lang="en-GB" sz="2000" b="1" dirty="0">
                <a:solidFill>
                  <a:schemeClr val="tx1"/>
                </a:solidFill>
                <a:latin typeface="Franklin Gothic Book" panose="020B0503020102020204" pitchFamily="34" charset="0"/>
              </a:rPr>
              <a:t>zero-tolerance policy towards racism</a:t>
            </a:r>
            <a:r>
              <a:rPr lang="en-GB" sz="2000" dirty="0">
                <a:solidFill>
                  <a:schemeClr val="tx1"/>
                </a:solidFill>
                <a:latin typeface="Franklin Gothic Book" panose="020B0503020102020204" pitchFamily="34" charset="0"/>
              </a:rPr>
              <a:t> – no exceptions.</a:t>
            </a:r>
          </a:p>
          <a:p>
            <a:pPr>
              <a:buFont typeface="Arial" panose="020B0604020202020204" pitchFamily="34" charset="0"/>
              <a:buChar char="•"/>
            </a:pPr>
            <a:endParaRPr lang="en-GB" sz="2000" dirty="0">
              <a:solidFill>
                <a:schemeClr val="tx1"/>
              </a:solidFill>
              <a:latin typeface="Franklin Gothic Book" panose="020B0503020102020204" pitchFamily="34" charset="0"/>
            </a:endParaRPr>
          </a:p>
          <a:p>
            <a:pPr marL="0" indent="0">
              <a:buNone/>
            </a:pPr>
            <a:r>
              <a:rPr lang="en-GB" sz="2000" b="1" dirty="0">
                <a:solidFill>
                  <a:schemeClr val="tx1"/>
                </a:solidFill>
                <a:latin typeface="Franklin Gothic Book" panose="020B0503020102020204" pitchFamily="34" charset="0"/>
              </a:rPr>
              <a:t>Leadership Commitment</a:t>
            </a:r>
            <a:endParaRPr lang="en-GB" sz="2000" dirty="0">
              <a:solidFill>
                <a:schemeClr val="tx1"/>
              </a:solidFill>
              <a:latin typeface="Franklin Gothic Book" panose="020B0503020102020204" pitchFamily="34" charset="0"/>
            </a:endParaRPr>
          </a:p>
          <a:p>
            <a:pPr>
              <a:buFont typeface="Arial" panose="020B0604020202020204" pitchFamily="34" charset="0"/>
              <a:buChar char="•"/>
            </a:pPr>
            <a:r>
              <a:rPr lang="en-GB" sz="2000" dirty="0">
                <a:solidFill>
                  <a:schemeClr val="tx1"/>
                </a:solidFill>
                <a:latin typeface="Franklin Gothic Book" panose="020B0503020102020204" pitchFamily="34" charset="0"/>
              </a:rPr>
              <a:t>Senior leaders </a:t>
            </a:r>
            <a:r>
              <a:rPr lang="en-GB" sz="2000" b="1" dirty="0">
                <a:solidFill>
                  <a:schemeClr val="tx1"/>
                </a:solidFill>
                <a:latin typeface="Franklin Gothic Book" panose="020B0503020102020204" pitchFamily="34" charset="0"/>
              </a:rPr>
              <a:t>model this policy</a:t>
            </a:r>
            <a:r>
              <a:rPr lang="en-GB" sz="2000" dirty="0">
                <a:solidFill>
                  <a:schemeClr val="tx1"/>
                </a:solidFill>
                <a:latin typeface="Franklin Gothic Book" panose="020B0503020102020204" pitchFamily="34" charset="0"/>
              </a:rPr>
              <a:t> and </a:t>
            </a:r>
            <a:r>
              <a:rPr lang="en-GB" sz="2000" b="1" dirty="0">
                <a:solidFill>
                  <a:schemeClr val="tx1"/>
                </a:solidFill>
                <a:latin typeface="Franklin Gothic Book" panose="020B0503020102020204" pitchFamily="34" charset="0"/>
              </a:rPr>
              <a:t>call out racism clearly and firmly</a:t>
            </a:r>
            <a:r>
              <a:rPr lang="en-GB" sz="2000" dirty="0">
                <a:solidFill>
                  <a:schemeClr val="tx1"/>
                </a:solidFill>
                <a:latin typeface="Franklin Gothic Book" panose="020B0503020102020204" pitchFamily="34" charset="0"/>
              </a:rPr>
              <a:t>.</a:t>
            </a:r>
          </a:p>
          <a:p>
            <a:pPr>
              <a:buFont typeface="Arial" panose="020B0604020202020204" pitchFamily="34" charset="0"/>
              <a:buChar char="•"/>
            </a:pPr>
            <a:r>
              <a:rPr lang="en-GB" sz="2000" dirty="0">
                <a:solidFill>
                  <a:schemeClr val="tx1"/>
                </a:solidFill>
                <a:latin typeface="Franklin Gothic Book" panose="020B0503020102020204" pitchFamily="34" charset="0"/>
              </a:rPr>
              <a:t>We use the word </a:t>
            </a:r>
            <a:r>
              <a:rPr lang="en-GB" sz="2000" b="1" dirty="0">
                <a:solidFill>
                  <a:schemeClr val="tx1"/>
                </a:solidFill>
                <a:latin typeface="Franklin Gothic Book" panose="020B0503020102020204" pitchFamily="34" charset="0"/>
              </a:rPr>
              <a:t>racism</a:t>
            </a:r>
            <a:r>
              <a:rPr lang="en-GB" sz="2000" dirty="0">
                <a:solidFill>
                  <a:schemeClr val="tx1"/>
                </a:solidFill>
                <a:latin typeface="Franklin Gothic Book" panose="020B0503020102020204" pitchFamily="34" charset="0"/>
              </a:rPr>
              <a:t> directly, not softer language.</a:t>
            </a:r>
          </a:p>
          <a:p>
            <a:pPr marL="0" indent="0">
              <a:buNone/>
            </a:pPr>
            <a:r>
              <a:rPr lang="en-GB" sz="2000" dirty="0">
                <a:solidFill>
                  <a:schemeClr val="tx1"/>
                </a:solidFill>
                <a:latin typeface="Franklin Gothic Book" panose="020B0503020102020204" pitchFamily="34" charset="0"/>
              </a:rPr>
              <a:t> </a:t>
            </a:r>
            <a:r>
              <a:rPr lang="en-GB" sz="2000" b="1" dirty="0">
                <a:solidFill>
                  <a:schemeClr val="tx1"/>
                </a:solidFill>
                <a:latin typeface="Franklin Gothic Book" panose="020B0503020102020204" pitchFamily="34" charset="0"/>
              </a:rPr>
              <a:t>Inclusive Culture</a:t>
            </a:r>
            <a:endParaRPr lang="en-GB" sz="2000" dirty="0">
              <a:solidFill>
                <a:schemeClr val="tx1"/>
              </a:solidFill>
              <a:latin typeface="Franklin Gothic Book" panose="020B0503020102020204" pitchFamily="34" charset="0"/>
            </a:endParaRPr>
          </a:p>
          <a:p>
            <a:pPr>
              <a:buFont typeface="Arial" panose="020B0604020202020204" pitchFamily="34" charset="0"/>
              <a:buChar char="•"/>
            </a:pPr>
            <a:r>
              <a:rPr lang="en-GB" sz="2000" dirty="0">
                <a:solidFill>
                  <a:schemeClr val="tx1"/>
                </a:solidFill>
                <a:latin typeface="Franklin Gothic Book" panose="020B0503020102020204" pitchFamily="34" charset="0"/>
              </a:rPr>
              <a:t>We reflect on and strengthen our school culture to ensure </a:t>
            </a:r>
            <a:r>
              <a:rPr lang="en-GB" sz="2000" b="1" dirty="0">
                <a:solidFill>
                  <a:schemeClr val="tx1"/>
                </a:solidFill>
                <a:latin typeface="Franklin Gothic Book" panose="020B0503020102020204" pitchFamily="34" charset="0"/>
              </a:rPr>
              <a:t>every child feels safe, respected, and included</a:t>
            </a:r>
            <a:r>
              <a:rPr lang="en-GB" sz="2000" dirty="0">
                <a:solidFill>
                  <a:schemeClr val="tx1"/>
                </a:solidFill>
                <a:latin typeface="Franklin Gothic Book" panose="020B0503020102020204" pitchFamily="34" charset="0"/>
              </a:rPr>
              <a:t>.</a:t>
            </a:r>
          </a:p>
          <a:p>
            <a:pPr>
              <a:buFont typeface="Arial" panose="020B0604020202020204" pitchFamily="34" charset="0"/>
              <a:buChar char="•"/>
            </a:pPr>
            <a:r>
              <a:rPr lang="en-GB" sz="2000" dirty="0">
                <a:solidFill>
                  <a:schemeClr val="tx1"/>
                </a:solidFill>
                <a:latin typeface="Franklin Gothic Book" panose="020B0503020102020204" pitchFamily="34" charset="0"/>
              </a:rPr>
              <a:t>We actively celebrate </a:t>
            </a:r>
            <a:r>
              <a:rPr lang="en-GB" sz="2000" b="1" dirty="0">
                <a:solidFill>
                  <a:schemeClr val="tx1"/>
                </a:solidFill>
                <a:latin typeface="Franklin Gothic Book" panose="020B0503020102020204" pitchFamily="34" charset="0"/>
              </a:rPr>
              <a:t>diversity, equity, and inclusion</a:t>
            </a:r>
            <a:r>
              <a:rPr lang="en-GB" sz="2000" dirty="0">
                <a:solidFill>
                  <a:schemeClr val="tx1"/>
                </a:solidFill>
                <a:latin typeface="Franklin Gothic Book" panose="020B0503020102020204" pitchFamily="34" charset="0"/>
              </a:rPr>
              <a:t> in our classrooms and community.</a:t>
            </a:r>
          </a:p>
          <a:p>
            <a:pPr marL="0" indent="0">
              <a:buNone/>
            </a:pPr>
            <a:br>
              <a:rPr lang="en-GB" sz="2000" dirty="0">
                <a:solidFill>
                  <a:schemeClr val="tx1"/>
                </a:solidFill>
                <a:latin typeface="Franklin Gothic Book" panose="020B0503020102020204" pitchFamily="34" charset="0"/>
              </a:rPr>
            </a:br>
            <a:endParaRPr lang="en-GB" sz="2000" dirty="0">
              <a:solidFill>
                <a:schemeClr val="tx1"/>
              </a:solidFill>
              <a:latin typeface="Franklin Gothic Book" panose="020B0503020102020204" pitchFamily="34" charset="0"/>
            </a:endParaRPr>
          </a:p>
          <a:p>
            <a:pPr marL="0" indent="0" algn="ctr">
              <a:buNone/>
            </a:pPr>
            <a:r>
              <a:rPr lang="en-GB" sz="2400" b="1" dirty="0">
                <a:solidFill>
                  <a:schemeClr val="tx1"/>
                </a:solidFill>
                <a:latin typeface="Franklin Gothic Book" panose="020B0503020102020204" pitchFamily="34" charset="0"/>
              </a:rPr>
              <a:t>RACISM WILL NEVER BE IGNORED, MINIMISED, OR TOLERATED IN OUR SCHOOL.</a:t>
            </a:r>
          </a:p>
          <a:p>
            <a:pPr marL="0" indent="0" algn="ctr">
              <a:buNone/>
            </a:pPr>
            <a:r>
              <a:rPr lang="en-GB" sz="2400" b="1" dirty="0">
                <a:solidFill>
                  <a:schemeClr val="tx1"/>
                </a:solidFill>
                <a:latin typeface="Franklin Gothic Book" panose="020B0503020102020204" pitchFamily="34" charset="0"/>
              </a:rPr>
              <a:t> TOGETHER, WE FOSTER A SAFE AND INCLUSIVE ENVIRONMENT FOR ALL.</a:t>
            </a:r>
          </a:p>
          <a:p>
            <a:endParaRPr lang="en-GB" dirty="0">
              <a:solidFill>
                <a:schemeClr val="tx1"/>
              </a:solidFill>
            </a:endParaRPr>
          </a:p>
        </p:txBody>
      </p:sp>
    </p:spTree>
    <p:extLst>
      <p:ext uri="{BB962C8B-B14F-4D97-AF65-F5344CB8AC3E}">
        <p14:creationId xmlns:p14="http://schemas.microsoft.com/office/powerpoint/2010/main" val="25938978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70CE1-4848-4D73-948E-DEADC8F6AF13}"/>
              </a:ext>
            </a:extLst>
          </p:cNvPr>
          <p:cNvSpPr>
            <a:spLocks noGrp="1"/>
          </p:cNvSpPr>
          <p:nvPr>
            <p:ph type="title"/>
          </p:nvPr>
        </p:nvSpPr>
        <p:spPr/>
        <p:txBody>
          <a:bodyPr/>
          <a:lstStyle/>
          <a:p>
            <a: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RACISM</a:t>
            </a:r>
            <a:br>
              <a:rPr lang="en-US" sz="3600"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br>
            <a:endParaRPr lang="en-GB" dirty="0"/>
          </a:p>
        </p:txBody>
      </p:sp>
      <p:sp>
        <p:nvSpPr>
          <p:cNvPr id="3" name="Content Placeholder 2">
            <a:extLst>
              <a:ext uri="{FF2B5EF4-FFF2-40B4-BE49-F238E27FC236}">
                <a16:creationId xmlns:a16="http://schemas.microsoft.com/office/drawing/2014/main" id="{35A4B87C-3ADE-4C69-9CDD-7880CF621819}"/>
              </a:ext>
            </a:extLst>
          </p:cNvPr>
          <p:cNvSpPr>
            <a:spLocks noGrp="1"/>
          </p:cNvSpPr>
          <p:nvPr>
            <p:ph idx="1"/>
          </p:nvPr>
        </p:nvSpPr>
        <p:spPr/>
        <p:txBody>
          <a:bodyPr>
            <a:normAutofit fontScale="92500" lnSpcReduction="20000"/>
          </a:bodyPr>
          <a:lstStyle/>
          <a:p>
            <a:r>
              <a:rPr lang="en-GB" sz="2000" b="1" dirty="0">
                <a:solidFill>
                  <a:schemeClr val="tx1"/>
                </a:solidFill>
              </a:rPr>
              <a:t>Not wanting to play with someone because of skin colour or hair type. Example</a:t>
            </a:r>
            <a:r>
              <a:rPr lang="en-GB" sz="2000" dirty="0">
                <a:solidFill>
                  <a:schemeClr val="tx1"/>
                </a:solidFill>
              </a:rPr>
              <a:t>: A child says, “I don’t want to play with her, her skin is too dark,” without understanding why that’s hurtful.</a:t>
            </a:r>
          </a:p>
          <a:p>
            <a:endParaRPr lang="en-GB" sz="2000" dirty="0">
              <a:solidFill>
                <a:schemeClr val="tx1"/>
              </a:solidFill>
            </a:endParaRPr>
          </a:p>
          <a:p>
            <a:r>
              <a:rPr lang="en-GB" sz="2000" b="1" dirty="0">
                <a:solidFill>
                  <a:schemeClr val="tx1"/>
                </a:solidFill>
              </a:rPr>
              <a:t>Making fun of someone’s language or accent. Example</a:t>
            </a:r>
            <a:r>
              <a:rPr lang="en-GB" sz="2000" dirty="0">
                <a:solidFill>
                  <a:schemeClr val="tx1"/>
                </a:solidFill>
              </a:rPr>
              <a:t>: A child laughs when a classmate speaks English differently, thinking it’s just funny, not knowing it can make the other child feel excluded</a:t>
            </a:r>
          </a:p>
          <a:p>
            <a:r>
              <a:rPr lang="en-GB" sz="2000" b="1" dirty="0">
                <a:solidFill>
                  <a:schemeClr val="tx1"/>
                </a:solidFill>
              </a:rPr>
              <a:t>Commenting negatively about food from another culture. Example</a:t>
            </a:r>
            <a:r>
              <a:rPr lang="en-GB" sz="2000" dirty="0">
                <a:solidFill>
                  <a:schemeClr val="tx1"/>
                </a:solidFill>
              </a:rPr>
              <a:t>: Saying, “</a:t>
            </a:r>
            <a:r>
              <a:rPr lang="en-GB" sz="2000" dirty="0" err="1">
                <a:solidFill>
                  <a:schemeClr val="tx1"/>
                </a:solidFill>
              </a:rPr>
              <a:t>Ew</a:t>
            </a:r>
            <a:r>
              <a:rPr lang="en-GB" sz="2000" dirty="0">
                <a:solidFill>
                  <a:schemeClr val="tx1"/>
                </a:solidFill>
              </a:rPr>
              <a:t>, that food looks weird,” when a friend brings a meal from their culture.</a:t>
            </a:r>
          </a:p>
          <a:p>
            <a:endParaRPr lang="en-GB" sz="2000" dirty="0">
              <a:solidFill>
                <a:schemeClr val="tx1"/>
              </a:solidFill>
            </a:endParaRPr>
          </a:p>
          <a:p>
            <a:r>
              <a:rPr lang="en-GB" sz="2000" b="1" dirty="0">
                <a:solidFill>
                  <a:schemeClr val="tx1"/>
                </a:solidFill>
              </a:rPr>
              <a:t>Assuming someone can’t do something because of how they look. Example</a:t>
            </a:r>
            <a:r>
              <a:rPr lang="en-GB" sz="2000" dirty="0">
                <a:solidFill>
                  <a:schemeClr val="tx1"/>
                </a:solidFill>
              </a:rPr>
              <a:t>: Saying, “You can’t be the princess in our game because princesses have blonde hair,” without realising that’s based on stereotypes.</a:t>
            </a:r>
          </a:p>
          <a:p>
            <a:endParaRPr lang="en-GB" sz="2000" dirty="0">
              <a:solidFill>
                <a:schemeClr val="tx1"/>
              </a:solidFill>
            </a:endParaRPr>
          </a:p>
          <a:p>
            <a:r>
              <a:rPr lang="en-GB" sz="2000" b="1" dirty="0">
                <a:solidFill>
                  <a:schemeClr val="tx1"/>
                </a:solidFill>
              </a:rPr>
              <a:t>Repeating things they hear from adults or media. Example</a:t>
            </a:r>
            <a:r>
              <a:rPr lang="en-GB" sz="2000" dirty="0">
                <a:solidFill>
                  <a:schemeClr val="tx1"/>
                </a:solidFill>
              </a:rPr>
              <a:t>: A child overhears a biased comment at home and repeats it at school, not knowing it’s discriminatory.</a:t>
            </a:r>
            <a:endParaRPr lang="en-GB" sz="2000" dirty="0">
              <a:solidFill>
                <a:schemeClr val="tx1"/>
              </a:solidFill>
              <a:latin typeface="Google Sans"/>
            </a:endParaRPr>
          </a:p>
          <a:p>
            <a:endParaRPr lang="en-GB" dirty="0">
              <a:solidFill>
                <a:schemeClr val="tx1"/>
              </a:solidFill>
            </a:endParaRPr>
          </a:p>
        </p:txBody>
      </p:sp>
    </p:spTree>
    <p:extLst>
      <p:ext uri="{BB962C8B-B14F-4D97-AF65-F5344CB8AC3E}">
        <p14:creationId xmlns:p14="http://schemas.microsoft.com/office/powerpoint/2010/main" val="28182139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70CE1-4848-4D73-948E-DEADC8F6AF13}"/>
              </a:ext>
            </a:extLst>
          </p:cNvPr>
          <p:cNvSpPr>
            <a:spLocks noGrp="1"/>
          </p:cNvSpPr>
          <p:nvPr>
            <p:ph type="title"/>
          </p:nvPr>
        </p:nvSpPr>
        <p:spPr/>
        <p:txBody>
          <a:bodyPr/>
          <a:lstStyle/>
          <a:p>
            <a:r>
              <a:rPr lang="en-GB" dirty="0">
                <a:solidFill>
                  <a:schemeClr val="tx1"/>
                </a:solidFill>
              </a:rPr>
              <a:t>Attendance</a:t>
            </a:r>
          </a:p>
        </p:txBody>
      </p:sp>
      <p:sp>
        <p:nvSpPr>
          <p:cNvPr id="3" name="Content Placeholder 2">
            <a:extLst>
              <a:ext uri="{FF2B5EF4-FFF2-40B4-BE49-F238E27FC236}">
                <a16:creationId xmlns:a16="http://schemas.microsoft.com/office/drawing/2014/main" id="{35A4B87C-3ADE-4C69-9CDD-7880CF621819}"/>
              </a:ext>
            </a:extLst>
          </p:cNvPr>
          <p:cNvSpPr>
            <a:spLocks noGrp="1"/>
          </p:cNvSpPr>
          <p:nvPr>
            <p:ph idx="1"/>
          </p:nvPr>
        </p:nvSpPr>
        <p:spPr/>
        <p:txBody>
          <a:bodyPr/>
          <a:lstStyle/>
          <a:p>
            <a:endParaRPr lang="en-GB"/>
          </a:p>
        </p:txBody>
      </p:sp>
      <p:pic>
        <p:nvPicPr>
          <p:cNvPr id="4"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A8A6C6DE-922B-4C92-A5F0-9455A3D14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9268" y="717748"/>
            <a:ext cx="7746676" cy="5478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8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70CE1-4848-4D73-948E-DEADC8F6AF13}"/>
              </a:ext>
            </a:extLst>
          </p:cNvPr>
          <p:cNvSpPr>
            <a:spLocks noGrp="1"/>
          </p:cNvSpPr>
          <p:nvPr>
            <p:ph type="title"/>
          </p:nvPr>
        </p:nvSpPr>
        <p:spPr/>
        <p:txBody>
          <a:bodyPr/>
          <a:lstStyle/>
          <a:p>
            <a:r>
              <a:rPr lang="en-US" dirty="0">
                <a:solidFill>
                  <a:schemeClr val="tx1"/>
                </a:solidFill>
              </a:rPr>
              <a:t>Special Educational and Disabilities Needs (SEND) in school</a:t>
            </a:r>
            <a:endParaRPr lang="en-GB" dirty="0">
              <a:solidFill>
                <a:schemeClr val="tx1"/>
              </a:solidFill>
            </a:endParaRPr>
          </a:p>
        </p:txBody>
      </p:sp>
      <p:sp>
        <p:nvSpPr>
          <p:cNvPr id="3" name="Content Placeholder 2">
            <a:extLst>
              <a:ext uri="{FF2B5EF4-FFF2-40B4-BE49-F238E27FC236}">
                <a16:creationId xmlns:a16="http://schemas.microsoft.com/office/drawing/2014/main" id="{35A4B87C-3ADE-4C69-9CDD-7880CF621819}"/>
              </a:ext>
            </a:extLst>
          </p:cNvPr>
          <p:cNvSpPr>
            <a:spLocks noGrp="1"/>
          </p:cNvSpPr>
          <p:nvPr>
            <p:ph idx="1"/>
          </p:nvPr>
        </p:nvSpPr>
        <p:spPr/>
        <p:txBody>
          <a:bodyPr/>
          <a:lstStyle/>
          <a:p>
            <a:r>
              <a:rPr lang="en-US" dirty="0">
                <a:solidFill>
                  <a:schemeClr val="tx1"/>
                </a:solidFill>
              </a:rPr>
              <a:t>Some children are already on our SEND register and receive additional support in school.  Our system for providing that support has changed this academic year in order to take into account our current staffing and resources.  </a:t>
            </a:r>
          </a:p>
          <a:p>
            <a:r>
              <a:rPr lang="en-US" dirty="0">
                <a:solidFill>
                  <a:schemeClr val="tx1"/>
                </a:solidFill>
              </a:rPr>
              <a:t>We now have a 2-tier approach. Some children who require higher levels of support will receive a </a:t>
            </a:r>
            <a:r>
              <a:rPr lang="en-US" b="1" dirty="0">
                <a:solidFill>
                  <a:schemeClr val="tx1"/>
                </a:solidFill>
              </a:rPr>
              <a:t>SEND Support Plan </a:t>
            </a:r>
            <a:r>
              <a:rPr lang="en-US" dirty="0">
                <a:solidFill>
                  <a:schemeClr val="tx1"/>
                </a:solidFill>
              </a:rPr>
              <a:t>and children whose needs can be generally supported within class with some extra help on a new simplified style of the </a:t>
            </a:r>
            <a:r>
              <a:rPr lang="en-US" b="1" dirty="0">
                <a:solidFill>
                  <a:schemeClr val="tx1"/>
                </a:solidFill>
              </a:rPr>
              <a:t>Pupil Passport.</a:t>
            </a:r>
          </a:p>
          <a:p>
            <a:r>
              <a:rPr lang="en-US" dirty="0">
                <a:solidFill>
                  <a:schemeClr val="tx1"/>
                </a:solidFill>
              </a:rPr>
              <a:t>If you have any concerns about your child’s progress either academically or pastorally, please make an appointment through the office to meet with the class teacher in the first instance.</a:t>
            </a:r>
          </a:p>
          <a:p>
            <a:r>
              <a:rPr lang="en-US" dirty="0">
                <a:solidFill>
                  <a:schemeClr val="tx1"/>
                </a:solidFill>
              </a:rPr>
              <a:t>If further help or guidance is required, our school SENDCo (Mrs Robinson) can also be contacted, via the office, following the initial contact with the class teacher. </a:t>
            </a:r>
          </a:p>
          <a:p>
            <a:pPr marL="0" indent="0">
              <a:buNone/>
            </a:pPr>
            <a:endParaRPr lang="en-GB" dirty="0">
              <a:solidFill>
                <a:schemeClr val="tx1"/>
              </a:solidFill>
            </a:endParaRPr>
          </a:p>
          <a:p>
            <a:endParaRPr lang="en-GB" dirty="0">
              <a:solidFill>
                <a:schemeClr val="tx1"/>
              </a:solidFill>
            </a:endParaRPr>
          </a:p>
        </p:txBody>
      </p:sp>
    </p:spTree>
    <p:extLst>
      <p:ext uri="{BB962C8B-B14F-4D97-AF65-F5344CB8AC3E}">
        <p14:creationId xmlns:p14="http://schemas.microsoft.com/office/powerpoint/2010/main" val="143613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Finish Off …</a:t>
            </a: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33073" b="51172" l="1245" r="10176"/>
                    </a14:imgEffect>
                  </a14:imgLayer>
                </a14:imgProps>
              </a:ext>
            </a:extLst>
          </a:blip>
          <a:srcRect l="1140" t="32947" r="89824" b="48660"/>
          <a:stretch/>
        </p:blipFill>
        <p:spPr>
          <a:xfrm>
            <a:off x="1361406" y="4888996"/>
            <a:ext cx="730507" cy="836024"/>
          </a:xfrm>
          <a:prstGeom prst="rect">
            <a:avLst/>
          </a:prstGeom>
        </p:spPr>
      </p:pic>
      <p:sp>
        <p:nvSpPr>
          <p:cNvPr id="5" name="AutoShape 2" descr="Image result for eyfs areas of learn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4"/>
          <a:stretch>
            <a:fillRect/>
          </a:stretch>
        </p:blipFill>
        <p:spPr>
          <a:xfrm>
            <a:off x="4308888" y="734110"/>
            <a:ext cx="6737226" cy="5389780"/>
          </a:xfrm>
          <a:prstGeom prst="rect">
            <a:avLst/>
          </a:prstGeom>
        </p:spPr>
      </p:pic>
      <p:sp>
        <p:nvSpPr>
          <p:cNvPr id="3" name="Explosion: 8 Points 2">
            <a:extLst>
              <a:ext uri="{FF2B5EF4-FFF2-40B4-BE49-F238E27FC236}">
                <a16:creationId xmlns:a16="http://schemas.microsoft.com/office/drawing/2014/main" id="{D972B198-448E-441F-B063-7C79B263393D}"/>
              </a:ext>
            </a:extLst>
          </p:cNvPr>
          <p:cNvSpPr/>
          <p:nvPr/>
        </p:nvSpPr>
        <p:spPr>
          <a:xfrm>
            <a:off x="2998475" y="4746871"/>
            <a:ext cx="2075549" cy="1941648"/>
          </a:xfrm>
          <a:prstGeom prst="irregularSeal1">
            <a:avLst/>
          </a:prstGeom>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Letter-join No-Lead 12" panose="02000505000000020003" pitchFamily="50" charset="0"/>
              </a:rPr>
              <a:t>Forms! </a:t>
            </a:r>
          </a:p>
        </p:txBody>
      </p:sp>
    </p:spTree>
    <p:extLst>
      <p:ext uri="{BB962C8B-B14F-4D97-AF65-F5344CB8AC3E}">
        <p14:creationId xmlns:p14="http://schemas.microsoft.com/office/powerpoint/2010/main" val="794166271"/>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cb46b8d-97b8-4967-a20a-76fdc63ea69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94904B165D5B049A9FF4C104B0BC434" ma:contentTypeVersion="16" ma:contentTypeDescription="Create a new document." ma:contentTypeScope="" ma:versionID="ca10794b355ddc94239642321bb1f577">
  <xsd:schema xmlns:xsd="http://www.w3.org/2001/XMLSchema" xmlns:xs="http://www.w3.org/2001/XMLSchema" xmlns:p="http://schemas.microsoft.com/office/2006/metadata/properties" xmlns:ns3="c26fa2eb-96c1-4f1c-8ee8-b8a4b5e13f61" xmlns:ns4="8cb46b8d-97b8-4967-a20a-76fdc63ea69f" targetNamespace="http://schemas.microsoft.com/office/2006/metadata/properties" ma:root="true" ma:fieldsID="62e2679fed46de44b9e763ec913c4bd2" ns3:_="" ns4:_="">
    <xsd:import namespace="c26fa2eb-96c1-4f1c-8ee8-b8a4b5e13f61"/>
    <xsd:import namespace="8cb46b8d-97b8-4967-a20a-76fdc63ea69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LengthInSeconds" minOccurs="0"/>
                <xsd:element ref="ns4:_activity" minOccurs="0"/>
                <xsd:element ref="ns4:MediaServiceObjectDetectorVersions" minOccurs="0"/>
                <xsd:element ref="ns4:MediaServiceSystemTags" minOccurs="0"/>
                <xsd:element ref="ns4:MediaServiceSearchProperties"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6fa2eb-96c1-4f1c-8ee8-b8a4b5e13f61"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b46b8d-97b8-4967-a20a-76fdc63ea69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OCR" ma:index="23"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D13932-C46F-477A-9CE0-972A4DADE495}">
  <ds:schemaRefs>
    <ds:schemaRef ds:uri="http://schemas.microsoft.com/office/2006/metadata/properties"/>
    <ds:schemaRef ds:uri="c26fa2eb-96c1-4f1c-8ee8-b8a4b5e13f61"/>
    <ds:schemaRef ds:uri="http://schemas.openxmlformats.org/package/2006/metadata/core-properties"/>
    <ds:schemaRef ds:uri="http://purl.org/dc/dcmitype/"/>
    <ds:schemaRef ds:uri="http://schemas.microsoft.com/office/infopath/2007/PartnerControls"/>
    <ds:schemaRef ds:uri="http://purl.org/dc/terms/"/>
    <ds:schemaRef ds:uri="http://schemas.microsoft.com/office/2006/documentManagement/types"/>
    <ds:schemaRef ds:uri="http://purl.org/dc/elements/1.1/"/>
    <ds:schemaRef ds:uri="8cb46b8d-97b8-4967-a20a-76fdc63ea69f"/>
    <ds:schemaRef ds:uri="http://www.w3.org/XML/1998/namespace"/>
  </ds:schemaRefs>
</ds:datastoreItem>
</file>

<file path=customXml/itemProps2.xml><?xml version="1.0" encoding="utf-8"?>
<ds:datastoreItem xmlns:ds="http://schemas.openxmlformats.org/officeDocument/2006/customXml" ds:itemID="{1C9673DA-ADE5-4676-8B5E-B9790AEE78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6fa2eb-96c1-4f1c-8ee8-b8a4b5e13f61"/>
    <ds:schemaRef ds:uri="8cb46b8d-97b8-4967-a20a-76fdc63ea6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20BCDB-A512-436D-BC7C-023ED4BAEC9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TM03457475[[fn=Frame]]</Template>
  <TotalTime>24820</TotalTime>
  <Words>3110</Words>
  <Application>Microsoft Office PowerPoint</Application>
  <PresentationFormat>Widescreen</PresentationFormat>
  <Paragraphs>335</Paragraphs>
  <Slides>37</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37</vt:i4>
      </vt:variant>
    </vt:vector>
  </HeadingPairs>
  <TitlesOfParts>
    <vt:vector size="48" baseType="lpstr">
      <vt:lpstr>Arial</vt:lpstr>
      <vt:lpstr>Bookman Old Style</vt:lpstr>
      <vt:lpstr>Calibri</vt:lpstr>
      <vt:lpstr>Corbel</vt:lpstr>
      <vt:lpstr>Franklin Gothic Book</vt:lpstr>
      <vt:lpstr>Google Sans</vt:lpstr>
      <vt:lpstr>Letter-join No-Lead 12</vt:lpstr>
      <vt:lpstr>Twinkl Cursive Looped Thin</vt:lpstr>
      <vt:lpstr>Wingdings</vt:lpstr>
      <vt:lpstr>Wingdings 2</vt:lpstr>
      <vt:lpstr>Frame</vt:lpstr>
      <vt:lpstr>Welcome!</vt:lpstr>
      <vt:lpstr>Characteristics of effective learning.   </vt:lpstr>
      <vt:lpstr>Characteristics of effective learning.   </vt:lpstr>
      <vt:lpstr>Characteristics of effective learning.   </vt:lpstr>
      <vt:lpstr>Each child as an individual</vt:lpstr>
      <vt:lpstr>The Curriculum</vt:lpstr>
      <vt:lpstr>Communication and Language</vt:lpstr>
      <vt:lpstr>Personal, Social, Emotional Development</vt:lpstr>
      <vt:lpstr>Physical Development</vt:lpstr>
      <vt:lpstr>Literacy</vt:lpstr>
      <vt:lpstr>Understanding the World</vt:lpstr>
      <vt:lpstr>Mathematics</vt:lpstr>
      <vt:lpstr>Expressive Arts and Design</vt:lpstr>
      <vt:lpstr>Wonder Woodlands</vt:lpstr>
      <vt:lpstr>The Partnership</vt:lpstr>
      <vt:lpstr>What can you do at home?</vt:lpstr>
      <vt:lpstr>Transition</vt:lpstr>
      <vt:lpstr>The first few weeks</vt:lpstr>
      <vt:lpstr>What does your child need? </vt:lpstr>
      <vt:lpstr>Snack</vt:lpstr>
      <vt:lpstr>Lunch</vt:lpstr>
      <vt:lpstr>Drop off and Pick up </vt:lpstr>
      <vt:lpstr>ASSESSMENT AND PROGRESS </vt:lpstr>
      <vt:lpstr>Medical Information </vt:lpstr>
      <vt:lpstr>Safeguarding is everyone’s responsibility </vt:lpstr>
      <vt:lpstr>OUR SAFEGUARDING TEAM </vt:lpstr>
      <vt:lpstr>E-Safety and Social Media </vt:lpstr>
      <vt:lpstr>E-Safety &amp; Social Media Safety </vt:lpstr>
      <vt:lpstr>E-Safety &amp; Social Media Safety </vt:lpstr>
      <vt:lpstr>E-Safety &amp; Social Media Safety </vt:lpstr>
      <vt:lpstr>E-Safety &amp; Social Media Safety </vt:lpstr>
      <vt:lpstr>RACISM </vt:lpstr>
      <vt:lpstr>RACISM </vt:lpstr>
      <vt:lpstr>RACISM </vt:lpstr>
      <vt:lpstr>Attendance</vt:lpstr>
      <vt:lpstr>Special Educational and Disabilities Needs (SEND) in school</vt:lpstr>
      <vt:lpstr>To Finish Off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lmellon</dc:creator>
  <cp:lastModifiedBy>Mrs L Best</cp:lastModifiedBy>
  <cp:revision>48</cp:revision>
  <cp:lastPrinted>2023-07-04T12:10:57Z</cp:lastPrinted>
  <dcterms:created xsi:type="dcterms:W3CDTF">2018-06-19T17:28:09Z</dcterms:created>
  <dcterms:modified xsi:type="dcterms:W3CDTF">2025-09-24T07:29:57Z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0x010100094904B165D5B049A9FF4C104B0BC434</vt:lpwstr>
  </property>
</Properties>
</file>