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Lst>
  <p:notesMasterIdLst>
    <p:notesMasterId r:id="rId30"/>
  </p:notesMasterIdLst>
  <p:sldIdLst>
    <p:sldId id="256" r:id="rId5"/>
    <p:sldId id="261" r:id="rId6"/>
    <p:sldId id="358" r:id="rId7"/>
    <p:sldId id="257" r:id="rId8"/>
    <p:sldId id="258" r:id="rId9"/>
    <p:sldId id="260" r:id="rId10"/>
    <p:sldId id="372" r:id="rId11"/>
    <p:sldId id="373" r:id="rId12"/>
    <p:sldId id="262" r:id="rId13"/>
    <p:sldId id="330" r:id="rId14"/>
    <p:sldId id="374" r:id="rId15"/>
    <p:sldId id="265" r:id="rId16"/>
    <p:sldId id="332" r:id="rId17"/>
    <p:sldId id="361" r:id="rId18"/>
    <p:sldId id="363" r:id="rId19"/>
    <p:sldId id="362" r:id="rId20"/>
    <p:sldId id="364" r:id="rId21"/>
    <p:sldId id="365" r:id="rId22"/>
    <p:sldId id="366" r:id="rId23"/>
    <p:sldId id="367" r:id="rId24"/>
    <p:sldId id="368" r:id="rId25"/>
    <p:sldId id="369" r:id="rId26"/>
    <p:sldId id="370" r:id="rId27"/>
    <p:sldId id="371" r:id="rId28"/>
    <p:sldId id="264" r:id="rId29"/>
  </p:sldIdLst>
  <p:sldSz cx="9144000" cy="6858000" type="screen4x3"/>
  <p:notesSz cx="6794500" cy="9931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68" autoAdjust="0"/>
    <p:restoredTop sz="94660"/>
  </p:normalViewPr>
  <p:slideViewPr>
    <p:cSldViewPr>
      <p:cViewPr varScale="1">
        <p:scale>
          <a:sx n="80" d="100"/>
          <a:sy n="80" d="100"/>
        </p:scale>
        <p:origin x="1536" y="58"/>
      </p:cViewPr>
      <p:guideLst>
        <p:guide orient="horz" pos="2160"/>
        <p:guide pos="2880"/>
      </p:guideLst>
    </p:cSldViewPr>
  </p:slideViewPr>
  <p:notesTextViewPr>
    <p:cViewPr>
      <p:scale>
        <a:sx n="1" d="1"/>
        <a:sy n="1" d="1"/>
      </p:scale>
      <p:origin x="0" y="0"/>
    </p:cViewPr>
  </p:notesTextViewPr>
  <p:notesViewPr>
    <p:cSldViewPr>
      <p:cViewPr varScale="1">
        <p:scale>
          <a:sx n="51" d="100"/>
          <a:sy n="51" d="100"/>
        </p:scale>
        <p:origin x="2976"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4283" cy="49657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8645" y="0"/>
            <a:ext cx="2944283" cy="496570"/>
          </a:xfrm>
          <a:prstGeom prst="rect">
            <a:avLst/>
          </a:prstGeom>
        </p:spPr>
        <p:txBody>
          <a:bodyPr vert="horz" lIns="91440" tIns="45720" rIns="91440" bIns="45720" rtlCol="0"/>
          <a:lstStyle>
            <a:lvl1pPr algn="r">
              <a:defRPr sz="1200"/>
            </a:lvl1pPr>
          </a:lstStyle>
          <a:p>
            <a:fld id="{D0F84A6B-8C39-4C69-A557-05C346217B57}" type="datetimeFigureOut">
              <a:rPr lang="en-GB" smtClean="0"/>
              <a:t>16/09/2025</a:t>
            </a:fld>
            <a:endParaRPr lang="en-GB"/>
          </a:p>
        </p:txBody>
      </p:sp>
      <p:sp>
        <p:nvSpPr>
          <p:cNvPr id="4" name="Slide Image Placeholder 3"/>
          <p:cNvSpPr>
            <a:spLocks noGrp="1" noRot="1" noChangeAspect="1"/>
          </p:cNvSpPr>
          <p:nvPr>
            <p:ph type="sldImg" idx="2"/>
          </p:nvPr>
        </p:nvSpPr>
        <p:spPr>
          <a:xfrm>
            <a:off x="914400" y="744538"/>
            <a:ext cx="4965700" cy="37242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17415"/>
            <a:ext cx="5435600" cy="446913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33106"/>
            <a:ext cx="2944283" cy="49657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8645" y="9433106"/>
            <a:ext cx="2944283" cy="496570"/>
          </a:xfrm>
          <a:prstGeom prst="rect">
            <a:avLst/>
          </a:prstGeom>
        </p:spPr>
        <p:txBody>
          <a:bodyPr vert="horz" lIns="91440" tIns="45720" rIns="91440" bIns="45720" rtlCol="0" anchor="b"/>
          <a:lstStyle>
            <a:lvl1pPr algn="r">
              <a:defRPr sz="1200"/>
            </a:lvl1pPr>
          </a:lstStyle>
          <a:p>
            <a:fld id="{8BE2F05D-D641-41C4-8A49-B9C553787105}" type="slidenum">
              <a:rPr lang="en-GB" smtClean="0"/>
              <a:t>‹#›</a:t>
            </a:fld>
            <a:endParaRPr lang="en-GB"/>
          </a:p>
        </p:txBody>
      </p:sp>
    </p:spTree>
    <p:extLst>
      <p:ext uri="{BB962C8B-B14F-4D97-AF65-F5344CB8AC3E}">
        <p14:creationId xmlns:p14="http://schemas.microsoft.com/office/powerpoint/2010/main" val="41367482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E630C63-990E-45AE-9D7D-79304B7DB85A}" type="slidenum">
              <a:rPr lang="en-GB" smtClean="0"/>
              <a:t>2</a:t>
            </a:fld>
            <a:endParaRPr lang="en-GB"/>
          </a:p>
        </p:txBody>
      </p:sp>
    </p:spTree>
    <p:extLst>
      <p:ext uri="{BB962C8B-B14F-4D97-AF65-F5344CB8AC3E}">
        <p14:creationId xmlns:p14="http://schemas.microsoft.com/office/powerpoint/2010/main" val="22443083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3</a:t>
            </a:fld>
            <a:endParaRPr lang="en-GB"/>
          </a:p>
        </p:txBody>
      </p:sp>
    </p:spTree>
    <p:extLst>
      <p:ext uri="{BB962C8B-B14F-4D97-AF65-F5344CB8AC3E}">
        <p14:creationId xmlns:p14="http://schemas.microsoft.com/office/powerpoint/2010/main" val="33646907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13</a:t>
            </a:fld>
            <a:endParaRPr lang="en-GB"/>
          </a:p>
        </p:txBody>
      </p:sp>
    </p:spTree>
    <p:extLst>
      <p:ext uri="{BB962C8B-B14F-4D97-AF65-F5344CB8AC3E}">
        <p14:creationId xmlns:p14="http://schemas.microsoft.com/office/powerpoint/2010/main" val="3192559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14</a:t>
            </a:fld>
            <a:endParaRPr lang="en-GB"/>
          </a:p>
        </p:txBody>
      </p:sp>
    </p:spTree>
    <p:extLst>
      <p:ext uri="{BB962C8B-B14F-4D97-AF65-F5344CB8AC3E}">
        <p14:creationId xmlns:p14="http://schemas.microsoft.com/office/powerpoint/2010/main" val="25826488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15</a:t>
            </a:fld>
            <a:endParaRPr lang="en-GB"/>
          </a:p>
        </p:txBody>
      </p:sp>
    </p:spTree>
    <p:extLst>
      <p:ext uri="{BB962C8B-B14F-4D97-AF65-F5344CB8AC3E}">
        <p14:creationId xmlns:p14="http://schemas.microsoft.com/office/powerpoint/2010/main" val="9891077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16</a:t>
            </a:fld>
            <a:endParaRPr lang="en-GB"/>
          </a:p>
        </p:txBody>
      </p:sp>
    </p:spTree>
    <p:extLst>
      <p:ext uri="{BB962C8B-B14F-4D97-AF65-F5344CB8AC3E}">
        <p14:creationId xmlns:p14="http://schemas.microsoft.com/office/powerpoint/2010/main" val="35439406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17</a:t>
            </a:fld>
            <a:endParaRPr lang="en-GB"/>
          </a:p>
        </p:txBody>
      </p:sp>
    </p:spTree>
    <p:extLst>
      <p:ext uri="{BB962C8B-B14F-4D97-AF65-F5344CB8AC3E}">
        <p14:creationId xmlns:p14="http://schemas.microsoft.com/office/powerpoint/2010/main" val="23796507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18</a:t>
            </a:fld>
            <a:endParaRPr lang="en-GB"/>
          </a:p>
        </p:txBody>
      </p:sp>
    </p:spTree>
    <p:extLst>
      <p:ext uri="{BB962C8B-B14F-4D97-AF65-F5344CB8AC3E}">
        <p14:creationId xmlns:p14="http://schemas.microsoft.com/office/powerpoint/2010/main" val="22748379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19</a:t>
            </a:fld>
            <a:endParaRPr lang="en-GB"/>
          </a:p>
        </p:txBody>
      </p:sp>
    </p:spTree>
    <p:extLst>
      <p:ext uri="{BB962C8B-B14F-4D97-AF65-F5344CB8AC3E}">
        <p14:creationId xmlns:p14="http://schemas.microsoft.com/office/powerpoint/2010/main" val="750729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20</a:t>
            </a:fld>
            <a:endParaRPr lang="en-GB"/>
          </a:p>
        </p:txBody>
      </p:sp>
    </p:spTree>
    <p:extLst>
      <p:ext uri="{BB962C8B-B14F-4D97-AF65-F5344CB8AC3E}">
        <p14:creationId xmlns:p14="http://schemas.microsoft.com/office/powerpoint/2010/main" val="39941528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21</a:t>
            </a:fld>
            <a:endParaRPr lang="en-GB"/>
          </a:p>
        </p:txBody>
      </p:sp>
    </p:spTree>
    <p:extLst>
      <p:ext uri="{BB962C8B-B14F-4D97-AF65-F5344CB8AC3E}">
        <p14:creationId xmlns:p14="http://schemas.microsoft.com/office/powerpoint/2010/main" val="2800246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22</a:t>
            </a:fld>
            <a:endParaRPr lang="en-GB"/>
          </a:p>
        </p:txBody>
      </p:sp>
    </p:spTree>
    <p:extLst>
      <p:ext uri="{BB962C8B-B14F-4D97-AF65-F5344CB8AC3E}">
        <p14:creationId xmlns:p14="http://schemas.microsoft.com/office/powerpoint/2010/main" val="30231599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23</a:t>
            </a:fld>
            <a:endParaRPr lang="en-GB"/>
          </a:p>
        </p:txBody>
      </p:sp>
    </p:spTree>
    <p:extLst>
      <p:ext uri="{BB962C8B-B14F-4D97-AF65-F5344CB8AC3E}">
        <p14:creationId xmlns:p14="http://schemas.microsoft.com/office/powerpoint/2010/main" val="20964147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24</a:t>
            </a:fld>
            <a:endParaRPr lang="en-GB"/>
          </a:p>
        </p:txBody>
      </p:sp>
    </p:spTree>
    <p:extLst>
      <p:ext uri="{BB962C8B-B14F-4D97-AF65-F5344CB8AC3E}">
        <p14:creationId xmlns:p14="http://schemas.microsoft.com/office/powerpoint/2010/main" val="3663010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C4E5E25-7110-4843-BD5B-A77D926A87CC}" type="datetimeFigureOut">
              <a:rPr lang="en-GB" smtClean="0">
                <a:solidFill>
                  <a:prstClr val="black">
                    <a:tint val="75000"/>
                  </a:prstClr>
                </a:solidFill>
              </a:rPr>
              <a:pPr/>
              <a:t>16/09/2025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A5A777C-2DD6-48BC-BE63-45A1EEC7B60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999963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C4E5E25-7110-4843-BD5B-A77D926A87CC}" type="datetimeFigureOut">
              <a:rPr lang="en-GB" smtClean="0">
                <a:solidFill>
                  <a:prstClr val="black">
                    <a:tint val="75000"/>
                  </a:prstClr>
                </a:solidFill>
              </a:rPr>
              <a:pPr/>
              <a:t>16/09/2025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A5A777C-2DD6-48BC-BE63-45A1EEC7B60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87851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C4E5E25-7110-4843-BD5B-A77D926A87CC}" type="datetimeFigureOut">
              <a:rPr lang="en-GB" smtClean="0">
                <a:solidFill>
                  <a:prstClr val="black">
                    <a:tint val="75000"/>
                  </a:prstClr>
                </a:solidFill>
              </a:rPr>
              <a:pPr/>
              <a:t>16/09/2025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A5A777C-2DD6-48BC-BE63-45A1EEC7B60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796513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C4E5E25-7110-4843-BD5B-A77D926A87CC}" type="datetimeFigureOut">
              <a:rPr lang="en-GB" smtClean="0">
                <a:solidFill>
                  <a:prstClr val="black">
                    <a:tint val="75000"/>
                  </a:prstClr>
                </a:solidFill>
              </a:rPr>
              <a:pPr/>
              <a:t>16/09/2025</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A5A777C-2DD6-48BC-BE63-45A1EEC7B60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29851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C4E5E25-7110-4843-BD5B-A77D926A87CC}" type="datetimeFigureOut">
              <a:rPr lang="en-GB" smtClean="0">
                <a:solidFill>
                  <a:prstClr val="black">
                    <a:tint val="75000"/>
                  </a:prstClr>
                </a:solidFill>
              </a:rPr>
              <a:pPr/>
              <a:t>16/09/2025</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EA5A777C-2DD6-48BC-BE63-45A1EEC7B60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803876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C4E5E25-7110-4843-BD5B-A77D926A87CC}" type="datetimeFigureOut">
              <a:rPr lang="en-GB" smtClean="0">
                <a:solidFill>
                  <a:prstClr val="black">
                    <a:tint val="75000"/>
                  </a:prstClr>
                </a:solidFill>
              </a:rPr>
              <a:pPr/>
              <a:t>16/09/2025</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A5A777C-2DD6-48BC-BE63-45A1EEC7B60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344495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4E5E25-7110-4843-BD5B-A77D926A87CC}" type="datetimeFigureOut">
              <a:rPr lang="en-GB" smtClean="0">
                <a:solidFill>
                  <a:prstClr val="black">
                    <a:tint val="75000"/>
                  </a:prstClr>
                </a:solidFill>
              </a:rPr>
              <a:pPr/>
              <a:t>16/09/2025</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EA5A777C-2DD6-48BC-BE63-45A1EEC7B60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808977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C4E5E25-7110-4843-BD5B-A77D926A87CC}" type="datetimeFigureOut">
              <a:rPr lang="en-GB" smtClean="0">
                <a:solidFill>
                  <a:prstClr val="black">
                    <a:tint val="75000"/>
                  </a:prstClr>
                </a:solidFill>
              </a:rPr>
              <a:pPr/>
              <a:t>16/09/2025</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A5A777C-2DD6-48BC-BE63-45A1EEC7B60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188987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C4E5E25-7110-4843-BD5B-A77D926A87CC}" type="datetimeFigureOut">
              <a:rPr lang="en-GB" smtClean="0">
                <a:solidFill>
                  <a:prstClr val="black">
                    <a:tint val="75000"/>
                  </a:prstClr>
                </a:solidFill>
              </a:rPr>
              <a:pPr/>
              <a:t>16/09/2025</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A5A777C-2DD6-48BC-BE63-45A1EEC7B60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587724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C4E5E25-7110-4843-BD5B-A77D926A87CC}" type="datetimeFigureOut">
              <a:rPr lang="en-GB" smtClean="0">
                <a:solidFill>
                  <a:prstClr val="black">
                    <a:tint val="75000"/>
                  </a:prstClr>
                </a:solidFill>
              </a:rPr>
              <a:pPr/>
              <a:t>16/09/2025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A5A777C-2DD6-48BC-BE63-45A1EEC7B60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126571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C4E5E25-7110-4843-BD5B-A77D926A87CC}" type="datetimeFigureOut">
              <a:rPr lang="en-GB" smtClean="0">
                <a:solidFill>
                  <a:prstClr val="black">
                    <a:tint val="75000"/>
                  </a:prstClr>
                </a:solidFill>
              </a:rPr>
              <a:pPr/>
              <a:t>16/09/2025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A5A777C-2DD6-48BC-BE63-45A1EEC7B60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868153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70C0"/>
            </a:gs>
            <a:gs pos="51000">
              <a:schemeClr val="bg2">
                <a:lumMod val="20000"/>
                <a:lumOff val="80000"/>
              </a:schemeClr>
            </a:gs>
            <a:gs pos="100000">
              <a:schemeClr val="accent1"/>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4E5E25-7110-4843-BD5B-A77D926A87CC}" type="datetimeFigureOut">
              <a:rPr lang="en-GB" smtClean="0">
                <a:solidFill>
                  <a:prstClr val="black">
                    <a:tint val="75000"/>
                  </a:prstClr>
                </a:solidFill>
              </a:rPr>
              <a:pPr/>
              <a:t>16/09/2025</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5A777C-2DD6-48BC-BE63-45A1EEC7B60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5301467"/>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wmf"/><Relationship Id="rId4" Type="http://schemas.openxmlformats.org/officeDocument/2006/relationships/image" Target="../media/image3.jpe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hyperlink" Target="https://www.saferinternet.org.uk/advice-centre/parents-and-carers" TargetMode="External"/><Relationship Id="rId7" Type="http://schemas.openxmlformats.org/officeDocument/2006/relationships/hyperlink" Target="https://www.childnet.com/parents-and-carers"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hyperlink" Target="https://www.thinkuknow.co.uk/parents/" TargetMode="External"/><Relationship Id="rId5" Type="http://schemas.openxmlformats.org/officeDocument/2006/relationships/hyperlink" Target="https://www.nspcc.org.uk/keeping-children-safe/online-safety/" TargetMode="External"/><Relationship Id="rId4" Type="http://schemas.openxmlformats.org/officeDocument/2006/relationships/hyperlink" Target="https://www.internetmatters.org/schools-esafety/parent-online-support-pack-teachers/"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7565" y="116541"/>
            <a:ext cx="8691282" cy="1704418"/>
          </a:xfrm>
        </p:spPr>
        <p:txBody>
          <a:bodyPr vert="horz" lIns="91440" tIns="45720" rIns="91440" bIns="45720" rtlCol="0" anchor="ctr">
            <a:noAutofit/>
          </a:bodyPr>
          <a:lstStyle/>
          <a:p>
            <a:r>
              <a:rPr lang="en-GB" sz="5400" b="1" dirty="0">
                <a:solidFill>
                  <a:srgbClr val="002060"/>
                </a:solidFill>
                <a:latin typeface="Sassoon Infant Std" panose="020B0503020103030203" pitchFamily="34" charset="0"/>
              </a:rPr>
              <a:t>A very warm welcome to </a:t>
            </a:r>
            <a:br>
              <a:rPr lang="en-GB" sz="5400" b="1" dirty="0">
                <a:latin typeface="Sassoon Infant Std" panose="020B0503020103030203" pitchFamily="34" charset="0"/>
              </a:rPr>
            </a:br>
            <a:r>
              <a:rPr lang="en-GB" sz="5400" b="1" dirty="0">
                <a:solidFill>
                  <a:srgbClr val="002060"/>
                </a:solidFill>
                <a:latin typeface="Sassoon Infant Std" panose="020B0503020103030203" pitchFamily="34" charset="0"/>
              </a:rPr>
              <a:t>Finches,  Year 4.</a:t>
            </a:r>
          </a:p>
        </p:txBody>
      </p:sp>
      <p:sp>
        <p:nvSpPr>
          <p:cNvPr id="3" name="Subtitle 2"/>
          <p:cNvSpPr>
            <a:spLocks noGrp="1"/>
          </p:cNvSpPr>
          <p:nvPr>
            <p:ph type="subTitle" idx="1"/>
          </p:nvPr>
        </p:nvSpPr>
        <p:spPr>
          <a:xfrm>
            <a:off x="112060" y="1820958"/>
            <a:ext cx="8942293" cy="4831973"/>
          </a:xfrm>
        </p:spPr>
        <p:txBody>
          <a:bodyPr vert="horz" lIns="91440" tIns="45720" rIns="91440" bIns="45720" rtlCol="0" anchor="t">
            <a:noAutofit/>
          </a:bodyPr>
          <a:lstStyle/>
          <a:p>
            <a:endParaRPr lang="en-GB" b="1" u="sng" dirty="0">
              <a:solidFill>
                <a:srgbClr val="002060"/>
              </a:solidFill>
              <a:latin typeface="Sassoon Infant Std" panose="020B0503020103030203" pitchFamily="34" charset="0"/>
            </a:endParaRPr>
          </a:p>
          <a:p>
            <a:r>
              <a:rPr lang="en-GB" b="1" u="sng" dirty="0">
                <a:solidFill>
                  <a:srgbClr val="002060"/>
                </a:solidFill>
                <a:latin typeface="Sassoon Infant Std" panose="020B0503020103030203" pitchFamily="34" charset="0"/>
              </a:rPr>
              <a:t>Mrs Holland </a:t>
            </a:r>
            <a:r>
              <a:rPr lang="en-GB" b="1" dirty="0">
                <a:solidFill>
                  <a:srgbClr val="002060"/>
                </a:solidFill>
                <a:latin typeface="Sassoon Infant Std" panose="020B0503020103030203" pitchFamily="34" charset="0"/>
              </a:rPr>
              <a:t>– </a:t>
            </a:r>
            <a:r>
              <a:rPr lang="en-GB" dirty="0">
                <a:solidFill>
                  <a:srgbClr val="002060"/>
                </a:solidFill>
                <a:latin typeface="Sassoon Infant Std" panose="020B0503020103030203" pitchFamily="34" charset="0"/>
              </a:rPr>
              <a:t>Class Teacher Monday – Wednesday</a:t>
            </a:r>
          </a:p>
          <a:p>
            <a:r>
              <a:rPr lang="en-GB" b="1" u="sng" dirty="0">
                <a:solidFill>
                  <a:srgbClr val="002060"/>
                </a:solidFill>
                <a:latin typeface="Sassoon Infant Std" panose="020B0503020103030203" pitchFamily="34" charset="0"/>
              </a:rPr>
              <a:t>Mrs Stephen </a:t>
            </a:r>
            <a:r>
              <a:rPr lang="en-GB" b="1" dirty="0">
                <a:solidFill>
                  <a:srgbClr val="002060"/>
                </a:solidFill>
                <a:latin typeface="Sassoon Infant Std" panose="020B0503020103030203" pitchFamily="34" charset="0"/>
              </a:rPr>
              <a:t>– </a:t>
            </a:r>
            <a:r>
              <a:rPr lang="en-GB" dirty="0">
                <a:solidFill>
                  <a:srgbClr val="002060"/>
                </a:solidFill>
                <a:latin typeface="Sassoon Infant Std" panose="020B0503020103030203" pitchFamily="34" charset="0"/>
              </a:rPr>
              <a:t>LSA, Monday - Wednesday</a:t>
            </a:r>
          </a:p>
          <a:p>
            <a:r>
              <a:rPr lang="en-GB" b="1" u="sng" dirty="0">
                <a:solidFill>
                  <a:srgbClr val="002060"/>
                </a:solidFill>
                <a:latin typeface="Sassoon Infant Std" panose="020B0503020103030203" pitchFamily="34" charset="0"/>
              </a:rPr>
              <a:t>Mrs Robinson </a:t>
            </a:r>
            <a:r>
              <a:rPr lang="en-GB" dirty="0">
                <a:solidFill>
                  <a:srgbClr val="002060"/>
                </a:solidFill>
                <a:latin typeface="Sassoon Infant Std" panose="020B0503020103030203" pitchFamily="34" charset="0"/>
              </a:rPr>
              <a:t>– Class Teacher Thursday and Friday</a:t>
            </a:r>
          </a:p>
          <a:p>
            <a:r>
              <a:rPr lang="en-GB" b="1" u="sng" dirty="0">
                <a:solidFill>
                  <a:srgbClr val="002060"/>
                </a:solidFill>
                <a:latin typeface="Sassoon Infant Std" panose="020B0503020103030203" pitchFamily="34" charset="0"/>
              </a:rPr>
              <a:t>Mrs. Vickers</a:t>
            </a:r>
            <a:r>
              <a:rPr lang="en-GB" b="1" dirty="0">
                <a:solidFill>
                  <a:srgbClr val="002060"/>
                </a:solidFill>
                <a:latin typeface="Sassoon Infant Std" panose="020B0503020103030203" pitchFamily="34" charset="0"/>
              </a:rPr>
              <a:t> – </a:t>
            </a:r>
            <a:r>
              <a:rPr lang="en-GB" dirty="0">
                <a:solidFill>
                  <a:srgbClr val="002060"/>
                </a:solidFill>
                <a:latin typeface="Sassoon Infant Std" panose="020B0503020103030203" pitchFamily="34" charset="0"/>
              </a:rPr>
              <a:t>HLTA, Monday, Thursday, Friday</a:t>
            </a:r>
          </a:p>
          <a:p>
            <a:endParaRPr lang="en-GB" b="1" dirty="0">
              <a:solidFill>
                <a:srgbClr val="002060"/>
              </a:solidFill>
              <a:latin typeface="Letter-join Basic 36"/>
              <a:ea typeface="Calibri"/>
              <a:cs typeface="Calibri"/>
            </a:endParaRPr>
          </a:p>
          <a:p>
            <a:endParaRPr lang="en-GB" dirty="0">
              <a:solidFill>
                <a:srgbClr val="002060"/>
              </a:solidFill>
              <a:ea typeface="Calibri"/>
              <a:cs typeface="Calibri"/>
            </a:endParaRPr>
          </a:p>
        </p:txBody>
      </p:sp>
      <p:pic>
        <p:nvPicPr>
          <p:cNvPr id="5" name="Picture 4" descr="A blue and white logo&#10;&#10;Description automatically generated">
            <a:extLst>
              <a:ext uri="{FF2B5EF4-FFF2-40B4-BE49-F238E27FC236}">
                <a16:creationId xmlns:a16="http://schemas.microsoft.com/office/drawing/2014/main" id="{71D6FB11-02A8-D904-F7F3-3399CB9645D1}"/>
              </a:ext>
            </a:extLst>
          </p:cNvPr>
          <p:cNvPicPr>
            <a:picLocks noChangeAspect="1"/>
          </p:cNvPicPr>
          <p:nvPr/>
        </p:nvPicPr>
        <p:blipFill>
          <a:blip r:embed="rId2"/>
          <a:stretch>
            <a:fillRect/>
          </a:stretch>
        </p:blipFill>
        <p:spPr>
          <a:xfrm>
            <a:off x="477043" y="1137005"/>
            <a:ext cx="608327" cy="674862"/>
          </a:xfrm>
          <a:prstGeom prst="rect">
            <a:avLst/>
          </a:prstGeom>
          <a:effectLst>
            <a:glow rad="228600">
              <a:schemeClr val="accent1">
                <a:satMod val="175000"/>
                <a:alpha val="40000"/>
              </a:schemeClr>
            </a:glow>
          </a:effectLst>
        </p:spPr>
      </p:pic>
      <p:pic>
        <p:nvPicPr>
          <p:cNvPr id="7" name="Picture 6" descr="A blue and white logo&#10;&#10;Description automatically generated">
            <a:extLst>
              <a:ext uri="{FF2B5EF4-FFF2-40B4-BE49-F238E27FC236}">
                <a16:creationId xmlns:a16="http://schemas.microsoft.com/office/drawing/2014/main" id="{07F12836-D9DF-0A7C-E944-44F985D330F3}"/>
              </a:ext>
            </a:extLst>
          </p:cNvPr>
          <p:cNvPicPr>
            <a:picLocks noChangeAspect="1"/>
          </p:cNvPicPr>
          <p:nvPr/>
        </p:nvPicPr>
        <p:blipFill>
          <a:blip r:embed="rId2"/>
          <a:stretch>
            <a:fillRect/>
          </a:stretch>
        </p:blipFill>
        <p:spPr>
          <a:xfrm>
            <a:off x="7828102" y="1058564"/>
            <a:ext cx="608327" cy="674862"/>
          </a:xfrm>
          <a:prstGeom prst="rect">
            <a:avLst/>
          </a:prstGeom>
          <a:effectLst>
            <a:glow rad="228600">
              <a:schemeClr val="accent1">
                <a:satMod val="175000"/>
                <a:alpha val="40000"/>
              </a:schemeClr>
            </a:glow>
          </a:effectLst>
        </p:spPr>
      </p:pic>
    </p:spTree>
    <p:extLst>
      <p:ext uri="{BB962C8B-B14F-4D97-AF65-F5344CB8AC3E}">
        <p14:creationId xmlns:p14="http://schemas.microsoft.com/office/powerpoint/2010/main" val="14383932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rot="479971">
            <a:off x="759673" y="2685225"/>
            <a:ext cx="2193238" cy="964024"/>
          </a:xfrm>
          <a:prstGeom prst="rect">
            <a:avLst/>
          </a:prstGeom>
        </p:spPr>
      </p:pic>
      <p:sp>
        <p:nvSpPr>
          <p:cNvPr id="3" name="Content Placeholder 2"/>
          <p:cNvSpPr>
            <a:spLocks noGrp="1"/>
          </p:cNvSpPr>
          <p:nvPr>
            <p:ph idx="1"/>
          </p:nvPr>
        </p:nvSpPr>
        <p:spPr>
          <a:xfrm>
            <a:off x="244636" y="1700777"/>
            <a:ext cx="8229600" cy="4125959"/>
          </a:xfrm>
        </p:spPr>
        <p:txBody>
          <a:bodyPr>
            <a:normAutofit/>
          </a:bodyPr>
          <a:lstStyle/>
          <a:p>
            <a:pPr algn="ctr"/>
            <a:r>
              <a:rPr lang="en-GB" dirty="0">
                <a:solidFill>
                  <a:schemeClr val="bg1"/>
                </a:solidFill>
                <a:latin typeface="Sassoon Infant Std" panose="020B0503020103030203" pitchFamily="34" charset="0"/>
              </a:rPr>
              <a:t>Turning up this evening!</a:t>
            </a:r>
          </a:p>
          <a:p>
            <a:pPr algn="ctr"/>
            <a:r>
              <a:rPr lang="en-GB" dirty="0">
                <a:solidFill>
                  <a:schemeClr val="bg1"/>
                </a:solidFill>
                <a:latin typeface="Sassoon Infant Std" panose="020B0503020103030203" pitchFamily="34" charset="0"/>
              </a:rPr>
              <a:t>Home Learning</a:t>
            </a:r>
          </a:p>
          <a:p>
            <a:pPr algn="ctr"/>
            <a:r>
              <a:rPr lang="en-GB" dirty="0">
                <a:solidFill>
                  <a:schemeClr val="bg1"/>
                </a:solidFill>
                <a:latin typeface="Sassoon Infant Std" panose="020B0503020103030203" pitchFamily="34" charset="0"/>
              </a:rPr>
              <a:t>Reading</a:t>
            </a:r>
          </a:p>
          <a:p>
            <a:pPr algn="ctr"/>
            <a:r>
              <a:rPr lang="en-GB" dirty="0">
                <a:solidFill>
                  <a:schemeClr val="bg1"/>
                </a:solidFill>
                <a:latin typeface="Sassoon Infant Std" panose="020B0503020103030203" pitchFamily="34" charset="0"/>
              </a:rPr>
              <a:t>Communication</a:t>
            </a:r>
          </a:p>
          <a:p>
            <a:pPr algn="ctr"/>
            <a:r>
              <a:rPr lang="en-GB" dirty="0">
                <a:solidFill>
                  <a:schemeClr val="bg1"/>
                </a:solidFill>
                <a:latin typeface="Sassoon Infant Std" panose="020B0503020103030203" pitchFamily="34" charset="0"/>
              </a:rPr>
              <a:t>Parent consultations</a:t>
            </a:r>
          </a:p>
          <a:p>
            <a:pPr algn="ctr"/>
            <a:r>
              <a:rPr lang="en-GB" dirty="0">
                <a:solidFill>
                  <a:schemeClr val="bg1"/>
                </a:solidFill>
                <a:latin typeface="Sassoon Infant Std" panose="020B0503020103030203" pitchFamily="34" charset="0"/>
              </a:rPr>
              <a:t>Social media and screen use</a:t>
            </a:r>
          </a:p>
          <a:p>
            <a:pPr algn="ctr"/>
            <a:r>
              <a:rPr lang="en-GB" dirty="0">
                <a:solidFill>
                  <a:schemeClr val="bg1"/>
                </a:solidFill>
                <a:latin typeface="Sassoon Infant Std" panose="020B0503020103030203" pitchFamily="34" charset="0"/>
              </a:rPr>
              <a:t>Volunteering</a:t>
            </a:r>
          </a:p>
        </p:txBody>
      </p:sp>
      <p:pic>
        <p:nvPicPr>
          <p:cNvPr id="4105" name="Picture 9" descr="C:\Users\Ruth\AppData\Local\Microsoft\Windows\Temporary Internet Files\Content.IE5\DED3CJM0\audience-759x500[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48668" y="758178"/>
            <a:ext cx="2495332" cy="1643829"/>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5" name="Rectangle 14"/>
          <p:cNvSpPr/>
          <p:nvPr/>
        </p:nvSpPr>
        <p:spPr>
          <a:xfrm>
            <a:off x="2483768" y="6278621"/>
            <a:ext cx="4173065" cy="369332"/>
          </a:xfrm>
          <a:prstGeom prst="rect">
            <a:avLst/>
          </a:prstGeom>
        </p:spPr>
        <p:txBody>
          <a:bodyPr wrap="none">
            <a:spAutoFit/>
          </a:bodyPr>
          <a:lstStyle/>
          <a:p>
            <a:r>
              <a:rPr lang="en-GB" dirty="0">
                <a:solidFill>
                  <a:schemeClr val="bg1">
                    <a:lumMod val="50000"/>
                  </a:schemeClr>
                </a:solidFill>
                <a:latin typeface="Maiandra GD" panose="020E0502030308020204" pitchFamily="34" charset="0"/>
              </a:rPr>
              <a:t>Growing in Strength, Wisdom and Faith</a:t>
            </a:r>
          </a:p>
        </p:txBody>
      </p:sp>
      <p:pic>
        <p:nvPicPr>
          <p:cNvPr id="4" name="Picture 3"/>
          <p:cNvPicPr>
            <a:picLocks noChangeAspect="1"/>
          </p:cNvPicPr>
          <p:nvPr/>
        </p:nvPicPr>
        <p:blipFill>
          <a:blip r:embed="rId5"/>
          <a:stretch>
            <a:fillRect/>
          </a:stretch>
        </p:blipFill>
        <p:spPr>
          <a:xfrm rot="21131250">
            <a:off x="233185" y="1000283"/>
            <a:ext cx="1882100" cy="1394636"/>
          </a:xfrm>
          <a:prstGeom prst="rect">
            <a:avLst/>
          </a:prstGeom>
        </p:spPr>
      </p:pic>
      <p:pic>
        <p:nvPicPr>
          <p:cNvPr id="6" name="Picture 5"/>
          <p:cNvPicPr>
            <a:picLocks noChangeAspect="1"/>
          </p:cNvPicPr>
          <p:nvPr/>
        </p:nvPicPr>
        <p:blipFill>
          <a:blip r:embed="rId6"/>
          <a:stretch>
            <a:fillRect/>
          </a:stretch>
        </p:blipFill>
        <p:spPr>
          <a:xfrm rot="21063564">
            <a:off x="378834" y="5358138"/>
            <a:ext cx="2179985" cy="1139804"/>
          </a:xfrm>
          <a:prstGeom prst="rect">
            <a:avLst/>
          </a:prstGeom>
        </p:spPr>
      </p:pic>
      <p:pic>
        <p:nvPicPr>
          <p:cNvPr id="7" name="Picture 6"/>
          <p:cNvPicPr>
            <a:picLocks noChangeAspect="1"/>
          </p:cNvPicPr>
          <p:nvPr/>
        </p:nvPicPr>
        <p:blipFill rotWithShape="1">
          <a:blip r:embed="rId7"/>
          <a:srcRect t="24875" b="20311"/>
          <a:stretch/>
        </p:blipFill>
        <p:spPr>
          <a:xfrm rot="21278777">
            <a:off x="7015371" y="4849265"/>
            <a:ext cx="1797493" cy="676229"/>
          </a:xfrm>
          <a:prstGeom prst="rect">
            <a:avLst/>
          </a:prstGeom>
        </p:spPr>
      </p:pic>
      <p:pic>
        <p:nvPicPr>
          <p:cNvPr id="8" name="Picture 7"/>
          <p:cNvPicPr>
            <a:picLocks noChangeAspect="1"/>
          </p:cNvPicPr>
          <p:nvPr/>
        </p:nvPicPr>
        <p:blipFill>
          <a:blip r:embed="rId8"/>
          <a:stretch>
            <a:fillRect/>
          </a:stretch>
        </p:blipFill>
        <p:spPr>
          <a:xfrm>
            <a:off x="200940" y="3722771"/>
            <a:ext cx="1723624" cy="1509895"/>
          </a:xfrm>
          <a:prstGeom prst="rect">
            <a:avLst/>
          </a:prstGeom>
        </p:spPr>
      </p:pic>
      <p:sp>
        <p:nvSpPr>
          <p:cNvPr id="13" name="Slide Number Placeholder 3"/>
          <p:cNvSpPr>
            <a:spLocks noGrp="1"/>
          </p:cNvSpPr>
          <p:nvPr>
            <p:ph type="sldNum" sz="quarter" idx="12"/>
          </p:nvPr>
        </p:nvSpPr>
        <p:spPr>
          <a:xfrm>
            <a:off x="6553200" y="6356350"/>
            <a:ext cx="2133600" cy="365125"/>
          </a:xfrm>
        </p:spPr>
        <p:txBody>
          <a:bodyPr/>
          <a:lstStyle/>
          <a:p>
            <a:fld id="{87A59D02-C8B4-423C-B766-44B0DEBC92D2}" type="slidenum">
              <a:rPr lang="en-GB" smtClean="0"/>
              <a:t>2</a:t>
            </a:fld>
            <a:endParaRPr lang="en-GB" dirty="0"/>
          </a:p>
        </p:txBody>
      </p:sp>
      <p:pic>
        <p:nvPicPr>
          <p:cNvPr id="4106" name="Picture 1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2287275"/>
            <a:ext cx="1320735" cy="1204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15" descr="SHIELD"/>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482958" y="5646740"/>
            <a:ext cx="720100" cy="816547"/>
          </a:xfrm>
          <a:prstGeom prst="rect">
            <a:avLst/>
          </a:prstGeom>
          <a:noFill/>
        </p:spPr>
      </p:pic>
      <p:pic>
        <p:nvPicPr>
          <p:cNvPr id="9" name="Picture 8"/>
          <p:cNvPicPr>
            <a:picLocks noChangeAspect="1"/>
          </p:cNvPicPr>
          <p:nvPr/>
        </p:nvPicPr>
        <p:blipFill>
          <a:blip r:embed="rId11"/>
          <a:stretch>
            <a:fillRect/>
          </a:stretch>
        </p:blipFill>
        <p:spPr>
          <a:xfrm rot="441912">
            <a:off x="6310312" y="2599226"/>
            <a:ext cx="2619375" cy="1743075"/>
          </a:xfrm>
          <a:prstGeom prst="rect">
            <a:avLst/>
          </a:prstGeom>
        </p:spPr>
      </p:pic>
      <p:sp>
        <p:nvSpPr>
          <p:cNvPr id="5" name="Title 1">
            <a:extLst>
              <a:ext uri="{FF2B5EF4-FFF2-40B4-BE49-F238E27FC236}">
                <a16:creationId xmlns:a16="http://schemas.microsoft.com/office/drawing/2014/main" id="{B2DEE6A0-46D4-2435-728F-32600AD7F484}"/>
              </a:ext>
            </a:extLst>
          </p:cNvPr>
          <p:cNvSpPr>
            <a:spLocks noGrp="1"/>
          </p:cNvSpPr>
          <p:nvPr>
            <p:ph type="title"/>
          </p:nvPr>
        </p:nvSpPr>
        <p:spPr>
          <a:xfrm>
            <a:off x="2516829" y="260560"/>
            <a:ext cx="4110342" cy="589988"/>
          </a:xfrm>
          <a:solidFill>
            <a:schemeClr val="accent4">
              <a:lumMod val="20000"/>
              <a:lumOff val="80000"/>
            </a:schemeClr>
          </a:solidFill>
          <a:ln w="38100">
            <a:solidFill>
              <a:schemeClr val="tx1"/>
            </a:solidFill>
          </a:ln>
          <a:effectLst>
            <a:glow rad="228600">
              <a:schemeClr val="accent2">
                <a:satMod val="175000"/>
                <a:alpha val="40000"/>
              </a:schemeClr>
            </a:glow>
          </a:effectLst>
        </p:spPr>
        <p:txBody>
          <a:bodyPr>
            <a:normAutofit fontScale="90000"/>
          </a:bodyPr>
          <a:lstStyle/>
          <a:p>
            <a:pPr algn="ctr"/>
            <a:r>
              <a:rPr lang="en-GB" dirty="0">
                <a:solidFill>
                  <a:schemeClr val="bg1"/>
                </a:solidFill>
                <a:latin typeface="Sassoon Infant Std" panose="020B0503020103030203" pitchFamily="34" charset="0"/>
              </a:rPr>
              <a:t>Your Role</a:t>
            </a:r>
          </a:p>
        </p:txBody>
      </p:sp>
      <p:pic>
        <p:nvPicPr>
          <p:cNvPr id="11" name="Picture 10">
            <a:extLst>
              <a:ext uri="{FF2B5EF4-FFF2-40B4-BE49-F238E27FC236}">
                <a16:creationId xmlns:a16="http://schemas.microsoft.com/office/drawing/2014/main" id="{DEEDCC84-83E6-5961-C6B0-CFE58BADDD89}"/>
              </a:ext>
            </a:extLst>
          </p:cNvPr>
          <p:cNvPicPr>
            <a:picLocks noChangeAspect="1"/>
          </p:cNvPicPr>
          <p:nvPr/>
        </p:nvPicPr>
        <p:blipFill>
          <a:blip r:embed="rId12"/>
          <a:stretch>
            <a:fillRect/>
          </a:stretch>
        </p:blipFill>
        <p:spPr>
          <a:xfrm>
            <a:off x="208102" y="218123"/>
            <a:ext cx="608327" cy="674862"/>
          </a:xfrm>
          <a:prstGeom prst="rect">
            <a:avLst/>
          </a:prstGeom>
          <a:effectLst>
            <a:glow rad="228600">
              <a:schemeClr val="accent1">
                <a:satMod val="175000"/>
                <a:alpha val="40000"/>
              </a:schemeClr>
            </a:glow>
          </a:effectLst>
        </p:spPr>
      </p:pic>
      <p:pic>
        <p:nvPicPr>
          <p:cNvPr id="12" name="Picture 11">
            <a:extLst>
              <a:ext uri="{FF2B5EF4-FFF2-40B4-BE49-F238E27FC236}">
                <a16:creationId xmlns:a16="http://schemas.microsoft.com/office/drawing/2014/main" id="{82DC289C-962A-A5AE-4264-7F06311BB98A}"/>
              </a:ext>
            </a:extLst>
          </p:cNvPr>
          <p:cNvPicPr>
            <a:picLocks noChangeAspect="1"/>
          </p:cNvPicPr>
          <p:nvPr/>
        </p:nvPicPr>
        <p:blipFill>
          <a:blip r:embed="rId12"/>
          <a:stretch>
            <a:fillRect/>
          </a:stretch>
        </p:blipFill>
        <p:spPr>
          <a:xfrm>
            <a:off x="8352065" y="254389"/>
            <a:ext cx="608327" cy="674862"/>
          </a:xfrm>
          <a:prstGeom prst="rect">
            <a:avLst/>
          </a:prstGeom>
          <a:effectLst>
            <a:glow rad="228600">
              <a:schemeClr val="accent1">
                <a:satMod val="175000"/>
                <a:alpha val="40000"/>
              </a:schemeClr>
            </a:glow>
          </a:effectLst>
        </p:spPr>
      </p:pic>
    </p:spTree>
    <p:extLst>
      <p:ext uri="{BB962C8B-B14F-4D97-AF65-F5344CB8AC3E}">
        <p14:creationId xmlns:p14="http://schemas.microsoft.com/office/powerpoint/2010/main" val="1665927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05"/>
                                        </p:tgtEl>
                                        <p:attrNameLst>
                                          <p:attrName>style.visibility</p:attrName>
                                        </p:attrNameLst>
                                      </p:cBhvr>
                                      <p:to>
                                        <p:strVal val="visible"/>
                                      </p:to>
                                    </p:set>
                                    <p:animEffect transition="in" filter="fade">
                                      <p:cBhvr>
                                        <p:cTn id="7" dur="500"/>
                                        <p:tgtEl>
                                          <p:spTgt spid="410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nodeType="withEffect">
                                  <p:stCondLst>
                                    <p:cond delay="0"/>
                                  </p:stCondLst>
                                  <p:childTnLst>
                                    <p:set>
                                      <p:cBhvr>
                                        <p:cTn id="24" dur="1" fill="hold">
                                          <p:stCondLst>
                                            <p:cond delay="0"/>
                                          </p:stCondLst>
                                        </p:cTn>
                                        <p:tgtEl>
                                          <p:spTgt spid="4106"/>
                                        </p:tgtEl>
                                        <p:attrNameLst>
                                          <p:attrName>style.visibility</p:attrName>
                                        </p:attrNameLst>
                                      </p:cBhvr>
                                      <p:to>
                                        <p:strVal val="visible"/>
                                      </p:to>
                                    </p:set>
                                    <p:animEffect transition="in" filter="fade">
                                      <p:cBhvr>
                                        <p:cTn id="25" dur="500"/>
                                        <p:tgtEl>
                                          <p:spTgt spid="410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5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19572" y="1489348"/>
            <a:ext cx="7740860" cy="800219"/>
          </a:xfrm>
          <a:prstGeom prst="rect">
            <a:avLst/>
          </a:prstGeom>
          <a:noFill/>
        </p:spPr>
        <p:txBody>
          <a:bodyPr wrap="square" rtlCol="0">
            <a:spAutoFit/>
          </a:bodyPr>
          <a:lstStyle/>
          <a:p>
            <a:pPr marL="571500" indent="-571500">
              <a:buFont typeface="Arial" panose="020B0604020202020204" pitchFamily="34" charset="0"/>
              <a:buChar char="•"/>
            </a:pPr>
            <a:r>
              <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t>Attendance – YOUR role </a:t>
            </a:r>
          </a:p>
          <a:p>
            <a:pPr algn="ctr"/>
            <a:endParaRPr lang="en-GB" dirty="0"/>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1231368"/>
            <a:ext cx="8229600" cy="4894796"/>
          </a:xfrm>
        </p:spPr>
        <p:txBody>
          <a:bodyPr>
            <a:normAutofit/>
          </a:bodyPr>
          <a:lstStyle/>
          <a:p>
            <a:pPr marL="0" indent="0" algn="ctr">
              <a:buNone/>
            </a:pPr>
            <a:endParaRPr lang="en-GB" sz="1600" i="1" spc="-50" dirty="0">
              <a:solidFill>
                <a:srgbClr val="000000">
                  <a:lumMod val="85000"/>
                  <a:lumOff val="15000"/>
                </a:srgbClr>
              </a:solidFill>
              <a:latin typeface="Maiandra GD" panose="020E0502030308020204" pitchFamily="34" charset="0"/>
              <a:ea typeface="+mj-ea"/>
              <a:cs typeface="+mj-cs"/>
            </a:endParaRPr>
          </a:p>
          <a:p>
            <a:pPr marL="0" indent="0">
              <a:buNone/>
            </a:pPr>
            <a:endParaRPr lang="en-GB" sz="1600" i="1" spc="-50" dirty="0">
              <a:solidFill>
                <a:srgbClr val="000000">
                  <a:lumMod val="85000"/>
                  <a:lumOff val="15000"/>
                </a:srgbClr>
              </a:solidFill>
              <a:latin typeface="Maiandra GD" panose="020E0502030308020204" pitchFamily="34" charset="0"/>
              <a:ea typeface="+mj-ea"/>
              <a:cs typeface="+mj-cs"/>
            </a:endParaRPr>
          </a:p>
          <a:p>
            <a:pPr marL="0" indent="0">
              <a:buNone/>
            </a:pPr>
            <a:endParaRPr lang="en-GB" sz="1600" b="1" i="1" spc="-50" dirty="0">
              <a:solidFill>
                <a:srgbClr val="000000">
                  <a:lumMod val="85000"/>
                  <a:lumOff val="15000"/>
                </a:srgbClr>
              </a:solidFill>
              <a:latin typeface="Maiandra GD" panose="020E0502030308020204" pitchFamily="34" charset="0"/>
              <a:ea typeface="+mj-ea"/>
              <a:cs typeface="+mj-cs"/>
            </a:endParaRPr>
          </a:p>
          <a:p>
            <a:endParaRPr lang="en-GB" sz="1600" b="1" i="1" spc="-50" dirty="0">
              <a:solidFill>
                <a:srgbClr val="000000">
                  <a:lumMod val="85000"/>
                  <a:lumOff val="15000"/>
                </a:srgbClr>
              </a:solidFill>
              <a:latin typeface="Bookman Old Style" panose="020F0302020204030204"/>
              <a:ea typeface="+mj-ea"/>
              <a:cs typeface="+mj-cs"/>
            </a:endParaRPr>
          </a:p>
          <a:p>
            <a:pPr marL="0" indent="0">
              <a:buNone/>
            </a:pPr>
            <a:endParaRPr lang="en-GB" sz="1600" dirty="0"/>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HarrogateHighSchool on X: &quot;Attendance and punctuality are so important -  Missing out on lessons leaves children vulnerable to falling behind. HHS  seeks to ensure that all its students receive a full-time education">
            <a:extLst>
              <a:ext uri="{FF2B5EF4-FFF2-40B4-BE49-F238E27FC236}">
                <a16:creationId xmlns:a16="http://schemas.microsoft.com/office/drawing/2014/main" id="{948B0918-44B3-4FB5-B38A-97184478A6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85519" y="2062596"/>
            <a:ext cx="5903539" cy="417471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St Paul's Church of England Combined School, Wooburn - Profile">
            <a:extLst>
              <a:ext uri="{FF2B5EF4-FFF2-40B4-BE49-F238E27FC236}">
                <a16:creationId xmlns:a16="http://schemas.microsoft.com/office/drawing/2014/main" id="{60F538E5-630A-4316-A23D-87D8E83216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9917" y="282375"/>
            <a:ext cx="556045" cy="556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467505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6949" y="836640"/>
            <a:ext cx="8239851" cy="1512210"/>
          </a:xfrm>
        </p:spPr>
        <p:txBody>
          <a:bodyPr>
            <a:noAutofit/>
          </a:bodyPr>
          <a:lstStyle/>
          <a:p>
            <a:pPr algn="ctr"/>
            <a:r>
              <a:rPr lang="en-GB" sz="4800" b="1" dirty="0">
                <a:solidFill>
                  <a:srgbClr val="002060"/>
                </a:solidFill>
                <a:latin typeface="Sassoon Infant Std" panose="020B0503020103030203" pitchFamily="34" charset="0"/>
              </a:rPr>
              <a:t>Thank you for supporting your child and joining us this evening.</a:t>
            </a:r>
            <a:r>
              <a:rPr lang="en-GB" sz="3600" b="1" dirty="0">
                <a:solidFill>
                  <a:srgbClr val="002060"/>
                </a:solidFill>
                <a:latin typeface="Sassoon Infant Std" panose="020B0503020103030203" pitchFamily="34" charset="0"/>
              </a:rPr>
              <a:t> </a:t>
            </a:r>
            <a:br>
              <a:rPr lang="en-GB" sz="3600" b="1" dirty="0">
                <a:latin typeface="Sassoon Infant Std" panose="020B0503020103030203" pitchFamily="34" charset="0"/>
              </a:rPr>
            </a:br>
            <a:endParaRPr lang="en-GB" sz="3600" b="1" dirty="0">
              <a:solidFill>
                <a:srgbClr val="002060"/>
              </a:solidFill>
              <a:latin typeface="Sassoon Infant Std" panose="020B0503020103030203" pitchFamily="34" charset="0"/>
            </a:endParaRPr>
          </a:p>
        </p:txBody>
      </p:sp>
      <p:sp>
        <p:nvSpPr>
          <p:cNvPr id="3" name="Content Placeholder 2"/>
          <p:cNvSpPr>
            <a:spLocks noGrp="1"/>
          </p:cNvSpPr>
          <p:nvPr>
            <p:ph idx="1"/>
          </p:nvPr>
        </p:nvSpPr>
        <p:spPr>
          <a:xfrm>
            <a:off x="136596" y="2708920"/>
            <a:ext cx="8860555" cy="4968689"/>
          </a:xfrm>
        </p:spPr>
        <p:txBody>
          <a:bodyPr vert="horz" lIns="91440" tIns="45720" rIns="91440" bIns="45720" rtlCol="0" anchor="t">
            <a:noAutofit/>
          </a:bodyPr>
          <a:lstStyle/>
          <a:p>
            <a:pPr marL="0" indent="0" algn="ctr">
              <a:buNone/>
            </a:pPr>
            <a:r>
              <a:rPr lang="en-GB" dirty="0">
                <a:solidFill>
                  <a:srgbClr val="002060"/>
                </a:solidFill>
                <a:latin typeface="Sassoon Infant Std" panose="020B0503020103030203" pitchFamily="34" charset="0"/>
              </a:rPr>
              <a:t>It will be wonderful if you can help your child to develop their independence and organisational skills.</a:t>
            </a:r>
          </a:p>
          <a:p>
            <a:pPr marL="0" indent="0" algn="ctr">
              <a:buNone/>
            </a:pPr>
            <a:endParaRPr lang="en-GB" b="1" dirty="0">
              <a:solidFill>
                <a:srgbClr val="002060"/>
              </a:solidFill>
              <a:latin typeface="Letter-join Basic 36"/>
            </a:endParaRPr>
          </a:p>
          <a:p>
            <a:pPr marL="0" indent="0" algn="ctr">
              <a:buNone/>
            </a:pPr>
            <a:r>
              <a:rPr lang="en-GB" dirty="0">
                <a:solidFill>
                  <a:srgbClr val="002060"/>
                </a:solidFill>
                <a:latin typeface="Sassoon Infant Std" panose="020B0503020103030203" pitchFamily="34" charset="0"/>
              </a:rPr>
              <a:t>Here are some ways you can do this.</a:t>
            </a:r>
          </a:p>
          <a:p>
            <a:endParaRPr lang="en-GB" sz="2400" b="1" dirty="0">
              <a:solidFill>
                <a:srgbClr val="002060"/>
              </a:solidFill>
              <a:latin typeface="Comic Sans MS" panose="030F0702030302020204" pitchFamily="66" charset="0"/>
            </a:endParaRPr>
          </a:p>
        </p:txBody>
      </p:sp>
    </p:spTree>
    <p:extLst>
      <p:ext uri="{BB962C8B-B14F-4D97-AF65-F5344CB8AC3E}">
        <p14:creationId xmlns:p14="http://schemas.microsoft.com/office/powerpoint/2010/main" val="1043017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259" y="260648"/>
            <a:ext cx="8906173" cy="1327520"/>
          </a:xfrm>
        </p:spPr>
        <p:txBody>
          <a:bodyPr>
            <a:noAutofit/>
          </a:bodyPr>
          <a:lstStyle/>
          <a:p>
            <a:r>
              <a:rPr lang="en-GB" sz="3200" b="1" dirty="0">
                <a:solidFill>
                  <a:srgbClr val="002060"/>
                </a:solidFill>
                <a:latin typeface="Sassoon Infant Std" panose="020B0503020103030203" pitchFamily="34" charset="0"/>
              </a:rPr>
              <a:t>Please support your child to become gradually more responsible for their belongings and organised for their day. </a:t>
            </a:r>
          </a:p>
        </p:txBody>
      </p:sp>
      <p:sp>
        <p:nvSpPr>
          <p:cNvPr id="3" name="Content Placeholder 2"/>
          <p:cNvSpPr>
            <a:spLocks noGrp="1"/>
          </p:cNvSpPr>
          <p:nvPr>
            <p:ph idx="1"/>
          </p:nvPr>
        </p:nvSpPr>
        <p:spPr>
          <a:xfrm>
            <a:off x="118913" y="1700808"/>
            <a:ext cx="8906173" cy="5346052"/>
          </a:xfrm>
        </p:spPr>
        <p:txBody>
          <a:bodyPr vert="horz" lIns="91440" tIns="45720" rIns="91440" bIns="45720" rtlCol="0" anchor="t">
            <a:noAutofit/>
          </a:bodyPr>
          <a:lstStyle/>
          <a:p>
            <a:r>
              <a:rPr lang="en-GB" sz="2200" dirty="0">
                <a:solidFill>
                  <a:srgbClr val="002060"/>
                </a:solidFill>
                <a:latin typeface="Sassoon Infant Std" panose="020B0503020103030203" pitchFamily="34" charset="0"/>
              </a:rPr>
              <a:t>Sort out their belongings the night before. Prepare packed lunches or order a school dinner well in advance. If a lunch hasn’t been provided or ordered, then the child will be given a jacket potato with beans as a default. We will not be calling home due to limitations in the office with time. </a:t>
            </a:r>
          </a:p>
          <a:p>
            <a:r>
              <a:rPr lang="en-GB" sz="2200" dirty="0">
                <a:solidFill>
                  <a:srgbClr val="002060"/>
                </a:solidFill>
                <a:latin typeface="Sassoon Infant Std" panose="020B0503020103030203" pitchFamily="34" charset="0"/>
              </a:rPr>
              <a:t>To know when the PE days are and come in dressed in their PE kit (or remember their named swimming kit). PE is on a Monday and Thursday. Swimming will start in the Spring term on a Thursday.  </a:t>
            </a:r>
          </a:p>
          <a:p>
            <a:r>
              <a:rPr lang="en-GB" sz="2200" dirty="0">
                <a:solidFill>
                  <a:srgbClr val="002060"/>
                </a:solidFill>
                <a:latin typeface="Sassoon Infant Std" panose="020B0503020103030203" pitchFamily="34" charset="0"/>
              </a:rPr>
              <a:t>As the weather starts to turn colder, please encourage your child to bring in a coat as we will go outside whenever we can.</a:t>
            </a:r>
          </a:p>
          <a:p>
            <a:r>
              <a:rPr lang="en-GB" sz="2200" dirty="0">
                <a:solidFill>
                  <a:srgbClr val="002060"/>
                </a:solidFill>
                <a:latin typeface="Sassoon Infant Std" panose="020B0503020103030203" pitchFamily="34" charset="0"/>
              </a:rPr>
              <a:t>To bring their reading diary in everyday. We will endeavour to check diaries every Monday.</a:t>
            </a:r>
          </a:p>
          <a:p>
            <a:r>
              <a:rPr lang="en-GB" sz="2200" dirty="0">
                <a:solidFill>
                  <a:srgbClr val="002060"/>
                </a:solidFill>
                <a:latin typeface="Sassoon Infant Std" panose="020B0503020103030203" pitchFamily="34" charset="0"/>
              </a:rPr>
              <a:t>To make sure they have finished their 30 minutes of TTRS for the week.</a:t>
            </a:r>
          </a:p>
          <a:p>
            <a:pPr marL="0" indent="0">
              <a:buNone/>
            </a:pPr>
            <a:endParaRPr lang="en-GB" sz="2200" dirty="0">
              <a:solidFill>
                <a:srgbClr val="002060"/>
              </a:solidFill>
              <a:latin typeface="Sassoon Infant Std" panose="020B0503020103030203" pitchFamily="34" charset="0"/>
            </a:endParaRPr>
          </a:p>
          <a:p>
            <a:endParaRPr lang="en-GB" sz="2400" b="1" dirty="0">
              <a:solidFill>
                <a:srgbClr val="002060"/>
              </a:solidFill>
              <a:latin typeface="Letter-join Plus 36"/>
            </a:endParaRPr>
          </a:p>
          <a:p>
            <a:pPr marL="0" indent="0">
              <a:buNone/>
            </a:pPr>
            <a:endParaRPr lang="en-GB" sz="2400" b="1" dirty="0">
              <a:solidFill>
                <a:srgbClr val="002060"/>
              </a:solidFill>
              <a:latin typeface="Letter-join Plus 36"/>
            </a:endParaRPr>
          </a:p>
          <a:p>
            <a:endParaRPr lang="en-GB" b="1" dirty="0">
              <a:solidFill>
                <a:srgbClr val="002060"/>
              </a:solidFill>
              <a:latin typeface="Comic Sans MS" panose="030F0702030302020204" pitchFamily="66" charset="0"/>
            </a:endParaRPr>
          </a:p>
        </p:txBody>
      </p:sp>
    </p:spTree>
    <p:extLst>
      <p:ext uri="{BB962C8B-B14F-4D97-AF65-F5344CB8AC3E}">
        <p14:creationId xmlns:p14="http://schemas.microsoft.com/office/powerpoint/2010/main" val="1721514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solidFill>
                  <a:srgbClr val="002060"/>
                </a:solidFill>
                <a:latin typeface="Sassoon Infant Std" panose="020B0503020103030203" pitchFamily="34" charset="0"/>
              </a:rPr>
              <a:t>Please read regularly with your child. </a:t>
            </a:r>
          </a:p>
        </p:txBody>
      </p:sp>
      <p:sp>
        <p:nvSpPr>
          <p:cNvPr id="3" name="Content Placeholder 2"/>
          <p:cNvSpPr>
            <a:spLocks noGrp="1"/>
          </p:cNvSpPr>
          <p:nvPr>
            <p:ph idx="1"/>
          </p:nvPr>
        </p:nvSpPr>
        <p:spPr>
          <a:xfrm>
            <a:off x="457200" y="1395178"/>
            <a:ext cx="8229600" cy="5182034"/>
          </a:xfrm>
        </p:spPr>
        <p:txBody>
          <a:bodyPr vert="horz" lIns="91440" tIns="45720" rIns="91440" bIns="45720" rtlCol="0" anchor="t">
            <a:normAutofit fontScale="92500" lnSpcReduction="10000"/>
          </a:bodyPr>
          <a:lstStyle/>
          <a:p>
            <a:r>
              <a:rPr lang="en-GB" dirty="0">
                <a:solidFill>
                  <a:srgbClr val="002060"/>
                </a:solidFill>
                <a:latin typeface="Sassoon Infant Std" panose="020B0503020103030203" pitchFamily="34" charset="0"/>
              </a:rPr>
              <a:t>Reading is the most important skill as it helps in every other subject. </a:t>
            </a:r>
          </a:p>
          <a:p>
            <a:r>
              <a:rPr lang="en-GB" dirty="0">
                <a:solidFill>
                  <a:srgbClr val="002060"/>
                </a:solidFill>
                <a:latin typeface="Sassoon Infant Std" panose="020B0503020103030203" pitchFamily="34" charset="0"/>
              </a:rPr>
              <a:t>Encourage your child to read daily.</a:t>
            </a:r>
          </a:p>
          <a:p>
            <a:r>
              <a:rPr lang="en-GB" dirty="0">
                <a:solidFill>
                  <a:srgbClr val="002060"/>
                </a:solidFill>
                <a:latin typeface="Sassoon Infant Std" panose="020B0503020103030203" pitchFamily="34" charset="0"/>
              </a:rPr>
              <a:t>Encourage your child to read a variety of texts, or books they have already read and enjoyed.</a:t>
            </a:r>
          </a:p>
          <a:p>
            <a:r>
              <a:rPr lang="en-GB" dirty="0">
                <a:solidFill>
                  <a:srgbClr val="002060"/>
                </a:solidFill>
                <a:latin typeface="Sassoon Infant Std" panose="020B0503020103030203" pitchFamily="34" charset="0"/>
              </a:rPr>
              <a:t>Read to your child, it introduces them to new vocabulary and expression.</a:t>
            </a:r>
          </a:p>
          <a:p>
            <a:r>
              <a:rPr lang="en-GB" dirty="0">
                <a:solidFill>
                  <a:srgbClr val="002060"/>
                </a:solidFill>
                <a:latin typeface="Sassoon Infant Std" panose="020B0503020103030203" pitchFamily="34" charset="0"/>
              </a:rPr>
              <a:t>We have gone back to paper diaries – you or your child can write down their reading, as long as this is done neatly. </a:t>
            </a:r>
          </a:p>
          <a:p>
            <a:r>
              <a:rPr lang="en-GB" dirty="0">
                <a:solidFill>
                  <a:srgbClr val="002060"/>
                </a:solidFill>
                <a:latin typeface="Sassoon Infant Std" panose="020B0503020103030203" pitchFamily="34" charset="0"/>
              </a:rPr>
              <a:t>Books can be changed every day.</a:t>
            </a:r>
          </a:p>
          <a:p>
            <a:endParaRPr lang="en-GB" b="1" dirty="0">
              <a:solidFill>
                <a:srgbClr val="002060"/>
              </a:solidFill>
              <a:latin typeface="Comic Sans MS" panose="030F0702030302020204" pitchFamily="66" charset="0"/>
            </a:endParaRPr>
          </a:p>
          <a:p>
            <a:endParaRPr lang="en-GB" b="1" dirty="0">
              <a:solidFill>
                <a:srgbClr val="002060"/>
              </a:solidFill>
              <a:latin typeface="Comic Sans MS" panose="030F0702030302020204" pitchFamily="66" charset="0"/>
            </a:endParaRPr>
          </a:p>
        </p:txBody>
      </p:sp>
      <p:pic>
        <p:nvPicPr>
          <p:cNvPr id="5" name="Picture 4" descr="A blue and white logo&#10;&#10;Description automatically generated">
            <a:extLst>
              <a:ext uri="{FF2B5EF4-FFF2-40B4-BE49-F238E27FC236}">
                <a16:creationId xmlns:a16="http://schemas.microsoft.com/office/drawing/2014/main" id="{59B6F368-3B22-AD66-C782-0F9B34B32833}"/>
              </a:ext>
            </a:extLst>
          </p:cNvPr>
          <p:cNvPicPr>
            <a:picLocks noChangeAspect="1"/>
          </p:cNvPicPr>
          <p:nvPr/>
        </p:nvPicPr>
        <p:blipFill>
          <a:blip r:embed="rId2"/>
          <a:stretch>
            <a:fillRect/>
          </a:stretch>
        </p:blipFill>
        <p:spPr>
          <a:xfrm>
            <a:off x="-13637" y="0"/>
            <a:ext cx="608327" cy="674862"/>
          </a:xfrm>
          <a:prstGeom prst="rect">
            <a:avLst/>
          </a:prstGeom>
          <a:effectLst>
            <a:glow rad="228600">
              <a:schemeClr val="accent1">
                <a:satMod val="175000"/>
                <a:alpha val="40000"/>
              </a:schemeClr>
            </a:glow>
          </a:effectLst>
        </p:spPr>
      </p:pic>
      <p:pic>
        <p:nvPicPr>
          <p:cNvPr id="7" name="Picture 6" descr="A blue and white logo&#10;&#10;Description automatically generated">
            <a:extLst>
              <a:ext uri="{FF2B5EF4-FFF2-40B4-BE49-F238E27FC236}">
                <a16:creationId xmlns:a16="http://schemas.microsoft.com/office/drawing/2014/main" id="{0AB2A67B-688B-CF55-BDAE-9AE03F36F78C}"/>
              </a:ext>
            </a:extLst>
          </p:cNvPr>
          <p:cNvPicPr>
            <a:picLocks noChangeAspect="1"/>
          </p:cNvPicPr>
          <p:nvPr/>
        </p:nvPicPr>
        <p:blipFill>
          <a:blip r:embed="rId2"/>
          <a:stretch>
            <a:fillRect/>
          </a:stretch>
        </p:blipFill>
        <p:spPr>
          <a:xfrm>
            <a:off x="8535673" y="0"/>
            <a:ext cx="608327" cy="674862"/>
          </a:xfrm>
          <a:prstGeom prst="rect">
            <a:avLst/>
          </a:prstGeom>
          <a:effectLst>
            <a:glow rad="228600">
              <a:schemeClr val="accent1">
                <a:satMod val="175000"/>
                <a:alpha val="40000"/>
              </a:schemeClr>
            </a:glow>
          </a:effectLst>
        </p:spPr>
      </p:pic>
    </p:spTree>
    <p:extLst>
      <p:ext uri="{BB962C8B-B14F-4D97-AF65-F5344CB8AC3E}">
        <p14:creationId xmlns:p14="http://schemas.microsoft.com/office/powerpoint/2010/main" val="32408596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4000" b="1" dirty="0">
                <a:solidFill>
                  <a:srgbClr val="002060"/>
                </a:solidFill>
                <a:latin typeface="Sassoon Infant Std" panose="020B0503020103030203" pitchFamily="34" charset="0"/>
              </a:rPr>
              <a:t>Spellings, Times tables </a:t>
            </a:r>
            <a:br>
              <a:rPr lang="en-GB" sz="4000" b="1" dirty="0">
                <a:solidFill>
                  <a:srgbClr val="002060"/>
                </a:solidFill>
                <a:latin typeface="Sassoon Infant Std" panose="020B0503020103030203" pitchFamily="34" charset="0"/>
              </a:rPr>
            </a:br>
            <a:r>
              <a:rPr lang="en-GB" sz="4000" b="1" dirty="0">
                <a:solidFill>
                  <a:srgbClr val="002060"/>
                </a:solidFill>
                <a:latin typeface="Sassoon Infant Std" panose="020B0503020103030203" pitchFamily="34" charset="0"/>
              </a:rPr>
              <a:t>&amp; Home Learning</a:t>
            </a:r>
          </a:p>
        </p:txBody>
      </p:sp>
      <p:sp>
        <p:nvSpPr>
          <p:cNvPr id="3" name="Content Placeholder 2"/>
          <p:cNvSpPr>
            <a:spLocks noGrp="1"/>
          </p:cNvSpPr>
          <p:nvPr>
            <p:ph idx="1"/>
          </p:nvPr>
        </p:nvSpPr>
        <p:spPr/>
        <p:txBody>
          <a:bodyPr vert="horz" lIns="91440" tIns="45720" rIns="91440" bIns="45720" rtlCol="0" anchor="t">
            <a:normAutofit fontScale="92500" lnSpcReduction="10000"/>
          </a:bodyPr>
          <a:lstStyle/>
          <a:p>
            <a:r>
              <a:rPr lang="en-GB" dirty="0">
                <a:solidFill>
                  <a:srgbClr val="002060"/>
                </a:solidFill>
                <a:latin typeface="Sassoon Infant Std" panose="020B0503020103030203" pitchFamily="34" charset="0"/>
              </a:rPr>
              <a:t>No Home Learning grid – but any work completed at home relating to any of our topics can be shared with us! </a:t>
            </a:r>
          </a:p>
          <a:p>
            <a:r>
              <a:rPr lang="en-GB" dirty="0">
                <a:solidFill>
                  <a:srgbClr val="002060"/>
                </a:solidFill>
                <a:latin typeface="Sassoon Infant Std" panose="020B0503020103030203" pitchFamily="34" charset="0"/>
              </a:rPr>
              <a:t>Take opportunities to help your child learn their times tables when you have spare moments – on the way to school, on way to clubs etc. These are a big focus for us in Year 4. </a:t>
            </a:r>
          </a:p>
          <a:p>
            <a:r>
              <a:rPr lang="en-GB" dirty="0">
                <a:solidFill>
                  <a:srgbClr val="002060"/>
                </a:solidFill>
                <a:latin typeface="Sassoon Infant Std" panose="020B0503020103030203" pitchFamily="34" charset="0"/>
              </a:rPr>
              <a:t>We are no longer having formal spelling tests, but a spelling list for the term will be sent home, and these should be practised at home weekly.</a:t>
            </a:r>
          </a:p>
          <a:p>
            <a:endParaRPr lang="en-GB" b="1" dirty="0">
              <a:solidFill>
                <a:srgbClr val="002060"/>
              </a:solidFill>
              <a:latin typeface="Comic Sans MS" panose="030F0702030302020204" pitchFamily="66" charset="0"/>
            </a:endParaRPr>
          </a:p>
        </p:txBody>
      </p:sp>
      <p:pic>
        <p:nvPicPr>
          <p:cNvPr id="5" name="Picture 4" descr="A blue and white logo&#10;&#10;Description automatically generated">
            <a:extLst>
              <a:ext uri="{FF2B5EF4-FFF2-40B4-BE49-F238E27FC236}">
                <a16:creationId xmlns:a16="http://schemas.microsoft.com/office/drawing/2014/main" id="{930A1FFE-DD77-6AA4-409E-6151E57CDC55}"/>
              </a:ext>
            </a:extLst>
          </p:cNvPr>
          <p:cNvPicPr>
            <a:picLocks noChangeAspect="1"/>
          </p:cNvPicPr>
          <p:nvPr/>
        </p:nvPicPr>
        <p:blipFill>
          <a:blip r:embed="rId2"/>
          <a:stretch>
            <a:fillRect/>
          </a:stretch>
        </p:blipFill>
        <p:spPr>
          <a:xfrm>
            <a:off x="454631" y="408623"/>
            <a:ext cx="608327" cy="674862"/>
          </a:xfrm>
          <a:prstGeom prst="rect">
            <a:avLst/>
          </a:prstGeom>
          <a:effectLst>
            <a:glow rad="228600">
              <a:schemeClr val="accent1">
                <a:satMod val="175000"/>
                <a:alpha val="40000"/>
              </a:schemeClr>
            </a:glow>
          </a:effectLst>
        </p:spPr>
      </p:pic>
      <p:pic>
        <p:nvPicPr>
          <p:cNvPr id="7" name="Picture 6" descr="A blue and white logo&#10;&#10;Description automatically generated">
            <a:extLst>
              <a:ext uri="{FF2B5EF4-FFF2-40B4-BE49-F238E27FC236}">
                <a16:creationId xmlns:a16="http://schemas.microsoft.com/office/drawing/2014/main" id="{F0CEC912-90DE-1740-999D-1F6A85A18958}"/>
              </a:ext>
            </a:extLst>
          </p:cNvPr>
          <p:cNvPicPr>
            <a:picLocks noChangeAspect="1"/>
          </p:cNvPicPr>
          <p:nvPr/>
        </p:nvPicPr>
        <p:blipFill>
          <a:blip r:embed="rId2"/>
          <a:stretch>
            <a:fillRect/>
          </a:stretch>
        </p:blipFill>
        <p:spPr>
          <a:xfrm>
            <a:off x="7805690" y="408623"/>
            <a:ext cx="608327" cy="674862"/>
          </a:xfrm>
          <a:prstGeom prst="rect">
            <a:avLst/>
          </a:prstGeom>
          <a:effectLst>
            <a:glow rad="228600">
              <a:schemeClr val="accent1">
                <a:satMod val="175000"/>
                <a:alpha val="40000"/>
              </a:schemeClr>
            </a:glow>
          </a:effectLst>
        </p:spPr>
      </p:pic>
    </p:spTree>
    <p:extLst>
      <p:ext uri="{BB962C8B-B14F-4D97-AF65-F5344CB8AC3E}">
        <p14:creationId xmlns:p14="http://schemas.microsoft.com/office/powerpoint/2010/main" val="28422939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3D149-A8D9-4EA3-905E-5EEA73A87247}"/>
              </a:ext>
            </a:extLst>
          </p:cNvPr>
          <p:cNvSpPr>
            <a:spLocks noGrp="1"/>
          </p:cNvSpPr>
          <p:nvPr>
            <p:ph type="title"/>
          </p:nvPr>
        </p:nvSpPr>
        <p:spPr/>
        <p:txBody>
          <a:bodyPr>
            <a:normAutofit fontScale="90000"/>
          </a:bodyPr>
          <a:lstStyle/>
          <a:p>
            <a:r>
              <a:rPr lang="en-US" dirty="0">
                <a:solidFill>
                  <a:schemeClr val="bg1"/>
                </a:solidFill>
                <a:latin typeface="Sassoon Infant Std" panose="020B0503020103030203" pitchFamily="34" charset="0"/>
              </a:rPr>
              <a:t>Special Educational and Disabilities Needs (SEND) in school</a:t>
            </a:r>
            <a:r>
              <a:rPr lang="en-US" dirty="0"/>
              <a:t>			</a:t>
            </a:r>
            <a:endParaRPr lang="en-GB" dirty="0"/>
          </a:p>
        </p:txBody>
      </p:sp>
      <p:sp>
        <p:nvSpPr>
          <p:cNvPr id="3" name="Content Placeholder 2">
            <a:extLst>
              <a:ext uri="{FF2B5EF4-FFF2-40B4-BE49-F238E27FC236}">
                <a16:creationId xmlns:a16="http://schemas.microsoft.com/office/drawing/2014/main" id="{643FB1F7-8B2A-403C-AB29-0B7D96885B6A}"/>
              </a:ext>
            </a:extLst>
          </p:cNvPr>
          <p:cNvSpPr>
            <a:spLocks noGrp="1"/>
          </p:cNvSpPr>
          <p:nvPr>
            <p:ph idx="1"/>
          </p:nvPr>
        </p:nvSpPr>
        <p:spPr>
          <a:xfrm>
            <a:off x="457200" y="1600200"/>
            <a:ext cx="8229600" cy="4853136"/>
          </a:xfrm>
        </p:spPr>
        <p:txBody>
          <a:bodyPr>
            <a:noAutofit/>
          </a:bodyPr>
          <a:lstStyle/>
          <a:p>
            <a:r>
              <a:rPr lang="en-US" sz="2000" dirty="0">
                <a:solidFill>
                  <a:schemeClr val="bg1"/>
                </a:solidFill>
                <a:latin typeface="Sassoon Infant Std" panose="020B0503020103030203" pitchFamily="34" charset="0"/>
              </a:rPr>
              <a:t>Some children are already on our SEND register and receive additional support in school.  Our system for providing that support has changed this academic year in order to take into account our current staffing and resources.  </a:t>
            </a:r>
          </a:p>
          <a:p>
            <a:r>
              <a:rPr lang="en-US" sz="2000" dirty="0">
                <a:solidFill>
                  <a:schemeClr val="bg1"/>
                </a:solidFill>
                <a:latin typeface="Sassoon Infant Std" panose="020B0503020103030203" pitchFamily="34" charset="0"/>
              </a:rPr>
              <a:t>We now have a 2-tier approach. Some children who require higher levels of support will receive a </a:t>
            </a:r>
            <a:r>
              <a:rPr lang="en-US" sz="2000" b="1" dirty="0">
                <a:solidFill>
                  <a:schemeClr val="bg1"/>
                </a:solidFill>
                <a:latin typeface="Sassoon Infant Std" panose="020B0503020103030203" pitchFamily="34" charset="0"/>
              </a:rPr>
              <a:t>SEND Support Plan </a:t>
            </a:r>
            <a:r>
              <a:rPr lang="en-US" sz="2000" dirty="0">
                <a:solidFill>
                  <a:schemeClr val="bg1"/>
                </a:solidFill>
                <a:latin typeface="Sassoon Infant Std" panose="020B0503020103030203" pitchFamily="34" charset="0"/>
              </a:rPr>
              <a:t>and children whose needs can be generally supported within class with some extra help on a new simplified style of the </a:t>
            </a:r>
            <a:r>
              <a:rPr lang="en-US" sz="2000" b="1" dirty="0">
                <a:solidFill>
                  <a:schemeClr val="bg1"/>
                </a:solidFill>
                <a:latin typeface="Sassoon Infant Std" panose="020B0503020103030203" pitchFamily="34" charset="0"/>
              </a:rPr>
              <a:t>Pupil Passport.</a:t>
            </a:r>
          </a:p>
          <a:p>
            <a:r>
              <a:rPr lang="en-US" sz="2000" dirty="0">
                <a:solidFill>
                  <a:schemeClr val="bg1"/>
                </a:solidFill>
                <a:latin typeface="Sassoon Infant Std" panose="020B0503020103030203" pitchFamily="34" charset="0"/>
              </a:rPr>
              <a:t>If you have any concerns about your child’s progress either academically or pastorally, please make an appointment through the office to meet with the class teacher in the first instance.</a:t>
            </a:r>
          </a:p>
          <a:p>
            <a:r>
              <a:rPr lang="en-US" sz="2000" dirty="0">
                <a:solidFill>
                  <a:schemeClr val="bg1"/>
                </a:solidFill>
                <a:latin typeface="Sassoon Infant Std" panose="020B0503020103030203" pitchFamily="34" charset="0"/>
              </a:rPr>
              <a:t>If further help or guidance is required, our school </a:t>
            </a:r>
            <a:r>
              <a:rPr lang="en-US" sz="2000" dirty="0" err="1">
                <a:solidFill>
                  <a:schemeClr val="bg1"/>
                </a:solidFill>
                <a:latin typeface="Sassoon Infant Std" panose="020B0503020103030203" pitchFamily="34" charset="0"/>
              </a:rPr>
              <a:t>SENDCo</a:t>
            </a:r>
            <a:r>
              <a:rPr lang="en-US" sz="2000" dirty="0">
                <a:solidFill>
                  <a:schemeClr val="bg1"/>
                </a:solidFill>
                <a:latin typeface="Sassoon Infant Std" panose="020B0503020103030203" pitchFamily="34" charset="0"/>
              </a:rPr>
              <a:t> (</a:t>
            </a:r>
            <a:r>
              <a:rPr lang="en-US" sz="2000" dirty="0" err="1">
                <a:solidFill>
                  <a:schemeClr val="bg1"/>
                </a:solidFill>
                <a:latin typeface="Sassoon Infant Std" panose="020B0503020103030203" pitchFamily="34" charset="0"/>
              </a:rPr>
              <a:t>Mrs</a:t>
            </a:r>
            <a:r>
              <a:rPr lang="en-US" sz="2000" dirty="0">
                <a:solidFill>
                  <a:schemeClr val="bg1"/>
                </a:solidFill>
                <a:latin typeface="Sassoon Infant Std" panose="020B0503020103030203" pitchFamily="34" charset="0"/>
              </a:rPr>
              <a:t> Robinson) can also be contacted, via the office, following the initial contact with the class teacher. </a:t>
            </a:r>
          </a:p>
          <a:p>
            <a:pPr marL="0" indent="0">
              <a:buNone/>
            </a:pPr>
            <a:endParaRPr lang="en-GB" dirty="0"/>
          </a:p>
        </p:txBody>
      </p:sp>
    </p:spTree>
    <p:extLst>
      <p:ext uri="{BB962C8B-B14F-4D97-AF65-F5344CB8AC3E}">
        <p14:creationId xmlns:p14="http://schemas.microsoft.com/office/powerpoint/2010/main" val="22607422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4800" b="1" dirty="0">
                <a:solidFill>
                  <a:srgbClr val="002060"/>
                </a:solidFill>
                <a:latin typeface="Sassoon Infant Std" panose="020B0503020103030203" pitchFamily="34" charset="0"/>
              </a:rPr>
              <a:t>Encourage a Growth Mindset</a:t>
            </a:r>
          </a:p>
        </p:txBody>
      </p:sp>
      <p:sp>
        <p:nvSpPr>
          <p:cNvPr id="3" name="Content Placeholder 2"/>
          <p:cNvSpPr>
            <a:spLocks noGrp="1"/>
          </p:cNvSpPr>
          <p:nvPr>
            <p:ph idx="1"/>
          </p:nvPr>
        </p:nvSpPr>
        <p:spPr>
          <a:xfrm>
            <a:off x="297749" y="1414240"/>
            <a:ext cx="8689040" cy="5366403"/>
          </a:xfrm>
        </p:spPr>
        <p:txBody>
          <a:bodyPr vert="horz" lIns="91440" tIns="45720" rIns="91440" bIns="45720" rtlCol="0" anchor="t">
            <a:noAutofit/>
          </a:bodyPr>
          <a:lstStyle/>
          <a:p>
            <a:r>
              <a:rPr lang="en-GB" sz="2600" dirty="0">
                <a:solidFill>
                  <a:srgbClr val="002060"/>
                </a:solidFill>
                <a:latin typeface="Sassoon Infant Std" panose="020B0503020103030203" pitchFamily="34" charset="0"/>
              </a:rPr>
              <a:t>Mistakes are good, they show your child they are learning.</a:t>
            </a:r>
          </a:p>
          <a:p>
            <a:r>
              <a:rPr lang="en-GB" sz="2600" dirty="0">
                <a:solidFill>
                  <a:srgbClr val="002060"/>
                </a:solidFill>
                <a:latin typeface="Sassoon Infant Std" panose="020B0503020103030203" pitchFamily="34" charset="0"/>
              </a:rPr>
              <a:t>Always be ready for a challenge.</a:t>
            </a:r>
          </a:p>
          <a:p>
            <a:r>
              <a:rPr lang="en-GB" sz="2600" dirty="0">
                <a:solidFill>
                  <a:srgbClr val="002060"/>
                </a:solidFill>
                <a:latin typeface="Sassoon Infant Std" panose="020B0503020103030203" pitchFamily="34" charset="0"/>
              </a:rPr>
              <a:t>Growth mindset vocabulary –</a:t>
            </a:r>
          </a:p>
          <a:p>
            <a:pPr marL="0" indent="0" algn="ctr">
              <a:buNone/>
            </a:pPr>
            <a:r>
              <a:rPr lang="en-GB" sz="2600" dirty="0">
                <a:solidFill>
                  <a:srgbClr val="002060"/>
                </a:solidFill>
                <a:latin typeface="Sassoon Infant Std" panose="020B0503020103030203" pitchFamily="34" charset="0"/>
              </a:rPr>
              <a:t>“I like the fact you saw the difficulties as a challenge”</a:t>
            </a:r>
          </a:p>
          <a:p>
            <a:pPr marL="0" indent="0" algn="ctr">
              <a:buNone/>
            </a:pPr>
            <a:r>
              <a:rPr lang="en-GB" sz="2600" dirty="0">
                <a:solidFill>
                  <a:srgbClr val="002060"/>
                </a:solidFill>
                <a:latin typeface="Sassoon Infant Std" panose="020B0503020103030203" pitchFamily="34" charset="0"/>
              </a:rPr>
              <a:t>“Well done for trying different strategies when you were stuck”</a:t>
            </a:r>
          </a:p>
          <a:p>
            <a:pPr marL="0" indent="0" algn="ctr">
              <a:buNone/>
            </a:pPr>
            <a:r>
              <a:rPr lang="en-GB" sz="2600" dirty="0">
                <a:solidFill>
                  <a:srgbClr val="002060"/>
                </a:solidFill>
                <a:latin typeface="Sassoon Infant Std" panose="020B0503020103030203" pitchFamily="34" charset="0"/>
              </a:rPr>
              <a:t>Don’t say, “What did you do today?” </a:t>
            </a:r>
          </a:p>
          <a:p>
            <a:pPr marL="0" indent="0" algn="ctr">
              <a:buNone/>
            </a:pPr>
            <a:r>
              <a:rPr lang="en-GB" sz="2600" dirty="0">
                <a:solidFill>
                  <a:srgbClr val="002060"/>
                </a:solidFill>
                <a:latin typeface="Sassoon Infant Std" panose="020B0503020103030203" pitchFamily="34" charset="0"/>
              </a:rPr>
              <a:t>Why not try, ”How did you improve your work today?”  </a:t>
            </a:r>
            <a:endParaRPr lang="en-GB" sz="2600" dirty="0">
              <a:solidFill>
                <a:srgbClr val="000000"/>
              </a:solidFill>
              <a:latin typeface="Sassoon Infant Std" panose="020B0503020103030203" pitchFamily="34" charset="0"/>
              <a:ea typeface="Calibri"/>
              <a:cs typeface="Calibri"/>
            </a:endParaRPr>
          </a:p>
          <a:p>
            <a:pPr marL="0" indent="0" algn="ctr">
              <a:buNone/>
            </a:pPr>
            <a:r>
              <a:rPr lang="en-GB" sz="2600" dirty="0">
                <a:solidFill>
                  <a:srgbClr val="002060"/>
                </a:solidFill>
                <a:latin typeface="Sassoon Infant Std" panose="020B0503020103030203" pitchFamily="34" charset="0"/>
              </a:rPr>
              <a:t>Be specific.</a:t>
            </a:r>
            <a:endParaRPr lang="en-GB" sz="2600" dirty="0">
              <a:solidFill>
                <a:srgbClr val="000000"/>
              </a:solidFill>
              <a:latin typeface="Sassoon Infant Std" panose="020B0503020103030203" pitchFamily="34" charset="0"/>
              <a:ea typeface="Calibri"/>
              <a:cs typeface="Calibri"/>
            </a:endParaRPr>
          </a:p>
          <a:p>
            <a:pPr marL="0" indent="0" algn="ctr">
              <a:buNone/>
            </a:pPr>
            <a:r>
              <a:rPr lang="en-GB" sz="2600" dirty="0">
                <a:solidFill>
                  <a:srgbClr val="002060"/>
                </a:solidFill>
                <a:latin typeface="Sassoon Infant Std" panose="020B0503020103030203" pitchFamily="34" charset="0"/>
              </a:rPr>
              <a:t>The power of YET..... I haven't learnt it YET!</a:t>
            </a:r>
            <a:endParaRPr lang="en-GB" sz="2600" dirty="0">
              <a:solidFill>
                <a:srgbClr val="000000"/>
              </a:solidFill>
              <a:latin typeface="Sassoon Infant Std" panose="020B0503020103030203" pitchFamily="34" charset="0"/>
              <a:ea typeface="Calibri"/>
              <a:cs typeface="Calibri"/>
            </a:endParaRPr>
          </a:p>
          <a:p>
            <a:endParaRPr lang="en-GB" sz="2400" b="1" dirty="0">
              <a:solidFill>
                <a:srgbClr val="002060"/>
              </a:solidFill>
              <a:latin typeface="Comic Sans MS" panose="030F0702030302020204" pitchFamily="66" charset="0"/>
            </a:endParaRPr>
          </a:p>
          <a:p>
            <a:endParaRPr lang="en-GB" b="1" dirty="0">
              <a:solidFill>
                <a:srgbClr val="002060"/>
              </a:solidFill>
              <a:latin typeface="Comic Sans MS" panose="030F0702030302020204" pitchFamily="66" charset="0"/>
            </a:endParaRPr>
          </a:p>
        </p:txBody>
      </p:sp>
      <p:pic>
        <p:nvPicPr>
          <p:cNvPr id="5" name="Picture 4" descr="A blue and white logo&#10;&#10;Description automatically generated">
            <a:extLst>
              <a:ext uri="{FF2B5EF4-FFF2-40B4-BE49-F238E27FC236}">
                <a16:creationId xmlns:a16="http://schemas.microsoft.com/office/drawing/2014/main" id="{A3432EE6-3446-D5D3-01CB-62AAC472C5C0}"/>
              </a:ext>
            </a:extLst>
          </p:cNvPr>
          <p:cNvPicPr>
            <a:picLocks noChangeAspect="1"/>
          </p:cNvPicPr>
          <p:nvPr/>
        </p:nvPicPr>
        <p:blipFill>
          <a:blip r:embed="rId2"/>
          <a:stretch>
            <a:fillRect/>
          </a:stretch>
        </p:blipFill>
        <p:spPr>
          <a:xfrm>
            <a:off x="297749" y="274152"/>
            <a:ext cx="608327" cy="674862"/>
          </a:xfrm>
          <a:prstGeom prst="rect">
            <a:avLst/>
          </a:prstGeom>
          <a:effectLst>
            <a:glow rad="228600">
              <a:schemeClr val="accent1">
                <a:satMod val="175000"/>
                <a:alpha val="40000"/>
              </a:schemeClr>
            </a:glow>
          </a:effectLst>
        </p:spPr>
      </p:pic>
      <p:pic>
        <p:nvPicPr>
          <p:cNvPr id="7" name="Picture 6" descr="A blue and white logo&#10;&#10;Description automatically generated">
            <a:extLst>
              <a:ext uri="{FF2B5EF4-FFF2-40B4-BE49-F238E27FC236}">
                <a16:creationId xmlns:a16="http://schemas.microsoft.com/office/drawing/2014/main" id="{B7CF8374-B187-63CB-CF57-4352E39AE634}"/>
              </a:ext>
            </a:extLst>
          </p:cNvPr>
          <p:cNvPicPr>
            <a:picLocks noChangeAspect="1"/>
          </p:cNvPicPr>
          <p:nvPr/>
        </p:nvPicPr>
        <p:blipFill>
          <a:blip r:embed="rId2"/>
          <a:stretch>
            <a:fillRect/>
          </a:stretch>
        </p:blipFill>
        <p:spPr>
          <a:xfrm>
            <a:off x="8220308" y="274152"/>
            <a:ext cx="608327" cy="674862"/>
          </a:xfrm>
          <a:prstGeom prst="rect">
            <a:avLst/>
          </a:prstGeom>
          <a:effectLst>
            <a:glow rad="228600">
              <a:schemeClr val="accent1">
                <a:satMod val="175000"/>
                <a:alpha val="40000"/>
              </a:schemeClr>
            </a:glow>
          </a:effectLst>
        </p:spPr>
      </p:pic>
    </p:spTree>
    <p:extLst>
      <p:ext uri="{BB962C8B-B14F-4D97-AF65-F5344CB8AC3E}">
        <p14:creationId xmlns:p14="http://schemas.microsoft.com/office/powerpoint/2010/main" val="36829618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b="1" dirty="0">
                <a:solidFill>
                  <a:srgbClr val="002060"/>
                </a:solidFill>
                <a:latin typeface="Sassoon Infant Std" panose="020B0503020103030203" pitchFamily="34" charset="0"/>
              </a:rPr>
              <a:t>Communication</a:t>
            </a:r>
          </a:p>
        </p:txBody>
      </p:sp>
      <p:sp>
        <p:nvSpPr>
          <p:cNvPr id="3" name="Content Placeholder 2"/>
          <p:cNvSpPr>
            <a:spLocks noGrp="1"/>
          </p:cNvSpPr>
          <p:nvPr>
            <p:ph idx="1"/>
          </p:nvPr>
        </p:nvSpPr>
        <p:spPr/>
        <p:txBody>
          <a:bodyPr vert="horz" lIns="91440" tIns="45720" rIns="91440" bIns="45720" rtlCol="0" anchor="t">
            <a:normAutofit fontScale="92500" lnSpcReduction="10000"/>
          </a:bodyPr>
          <a:lstStyle/>
          <a:p>
            <a:r>
              <a:rPr lang="en-GB" dirty="0">
                <a:solidFill>
                  <a:srgbClr val="002060"/>
                </a:solidFill>
                <a:latin typeface="Sassoon Infant Std" panose="020B0503020103030203" pitchFamily="34" charset="0"/>
              </a:rPr>
              <a:t>Please remember how important it is to raise issues of concern quickly. </a:t>
            </a:r>
          </a:p>
          <a:p>
            <a:r>
              <a:rPr lang="en-GB" dirty="0">
                <a:solidFill>
                  <a:srgbClr val="002060"/>
                </a:solidFill>
                <a:latin typeface="Sassoon Infant Std" panose="020B0503020103030203" pitchFamily="34" charset="0"/>
              </a:rPr>
              <a:t>Please be reassured we are here to help clarify issues and offer support. </a:t>
            </a:r>
          </a:p>
          <a:p>
            <a:r>
              <a:rPr lang="en-GB" dirty="0">
                <a:solidFill>
                  <a:srgbClr val="002060"/>
                </a:solidFill>
                <a:latin typeface="Sassoon Infant Std" panose="020B0503020103030203" pitchFamily="34" charset="0"/>
              </a:rPr>
              <a:t>Try to communicate via the school office in the first instance.</a:t>
            </a:r>
          </a:p>
          <a:p>
            <a:endParaRPr lang="en-GB" dirty="0">
              <a:solidFill>
                <a:srgbClr val="002060"/>
              </a:solidFill>
              <a:latin typeface="Sassoon Infant Std" panose="020B0503020103030203" pitchFamily="34" charset="0"/>
            </a:endParaRPr>
          </a:p>
          <a:p>
            <a:r>
              <a:rPr lang="en-GB" dirty="0">
                <a:solidFill>
                  <a:srgbClr val="002060"/>
                </a:solidFill>
                <a:latin typeface="Sassoon Infant Std" panose="020B0503020103030203" pitchFamily="34" charset="0"/>
              </a:rPr>
              <a:t>For your information, Collective Worship and class assemblies will now be at 9am. </a:t>
            </a:r>
          </a:p>
          <a:p>
            <a:endParaRPr lang="en-GB" b="1" dirty="0">
              <a:solidFill>
                <a:srgbClr val="002060"/>
              </a:solidFill>
              <a:latin typeface="Comic Sans MS" panose="030F0702030302020204" pitchFamily="66" charset="0"/>
            </a:endParaRPr>
          </a:p>
          <a:p>
            <a:endParaRPr lang="en-GB" b="1" dirty="0">
              <a:solidFill>
                <a:srgbClr val="002060"/>
              </a:solidFill>
              <a:latin typeface="Comic Sans MS" panose="030F0702030302020204" pitchFamily="66" charset="0"/>
            </a:endParaRPr>
          </a:p>
        </p:txBody>
      </p:sp>
      <p:pic>
        <p:nvPicPr>
          <p:cNvPr id="5" name="Picture 4" descr="A blue and white logo&#10;&#10;Description automatically generated">
            <a:extLst>
              <a:ext uri="{FF2B5EF4-FFF2-40B4-BE49-F238E27FC236}">
                <a16:creationId xmlns:a16="http://schemas.microsoft.com/office/drawing/2014/main" id="{930A1FFE-DD77-6AA4-409E-6151E57CDC55}"/>
              </a:ext>
            </a:extLst>
          </p:cNvPr>
          <p:cNvPicPr>
            <a:picLocks noChangeAspect="1"/>
          </p:cNvPicPr>
          <p:nvPr/>
        </p:nvPicPr>
        <p:blipFill>
          <a:blip r:embed="rId2"/>
          <a:stretch>
            <a:fillRect/>
          </a:stretch>
        </p:blipFill>
        <p:spPr>
          <a:xfrm>
            <a:off x="454631" y="408623"/>
            <a:ext cx="608327" cy="674862"/>
          </a:xfrm>
          <a:prstGeom prst="rect">
            <a:avLst/>
          </a:prstGeom>
          <a:effectLst>
            <a:glow rad="228600">
              <a:schemeClr val="accent1">
                <a:satMod val="175000"/>
                <a:alpha val="40000"/>
              </a:schemeClr>
            </a:glow>
          </a:effectLst>
        </p:spPr>
      </p:pic>
      <p:pic>
        <p:nvPicPr>
          <p:cNvPr id="7" name="Picture 6" descr="A blue and white logo&#10;&#10;Description automatically generated">
            <a:extLst>
              <a:ext uri="{FF2B5EF4-FFF2-40B4-BE49-F238E27FC236}">
                <a16:creationId xmlns:a16="http://schemas.microsoft.com/office/drawing/2014/main" id="{F0CEC912-90DE-1740-999D-1F6A85A18958}"/>
              </a:ext>
            </a:extLst>
          </p:cNvPr>
          <p:cNvPicPr>
            <a:picLocks noChangeAspect="1"/>
          </p:cNvPicPr>
          <p:nvPr/>
        </p:nvPicPr>
        <p:blipFill>
          <a:blip r:embed="rId2"/>
          <a:stretch>
            <a:fillRect/>
          </a:stretch>
        </p:blipFill>
        <p:spPr>
          <a:xfrm>
            <a:off x="7805690" y="408623"/>
            <a:ext cx="608327" cy="674862"/>
          </a:xfrm>
          <a:prstGeom prst="rect">
            <a:avLst/>
          </a:prstGeom>
          <a:effectLst>
            <a:glow rad="228600">
              <a:schemeClr val="accent1">
                <a:satMod val="175000"/>
                <a:alpha val="40000"/>
              </a:schemeClr>
            </a:glow>
          </a:effectLst>
        </p:spPr>
      </p:pic>
    </p:spTree>
    <p:extLst>
      <p:ext uri="{BB962C8B-B14F-4D97-AF65-F5344CB8AC3E}">
        <p14:creationId xmlns:p14="http://schemas.microsoft.com/office/powerpoint/2010/main" val="11666274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687E469-16A2-44A5-AF70-8FE701B1534D}"/>
              </a:ext>
            </a:extLst>
          </p:cNvPr>
          <p:cNvPicPr>
            <a:picLocks noChangeAspect="1"/>
          </p:cNvPicPr>
          <p:nvPr/>
        </p:nvPicPr>
        <p:blipFill>
          <a:blip r:embed="rId2"/>
          <a:stretch>
            <a:fillRect/>
          </a:stretch>
        </p:blipFill>
        <p:spPr>
          <a:xfrm>
            <a:off x="150803" y="1340768"/>
            <a:ext cx="8842394" cy="4032448"/>
          </a:xfrm>
          <a:prstGeom prst="rect">
            <a:avLst/>
          </a:prstGeom>
        </p:spPr>
      </p:pic>
    </p:spTree>
    <p:extLst>
      <p:ext uri="{BB962C8B-B14F-4D97-AF65-F5344CB8AC3E}">
        <p14:creationId xmlns:p14="http://schemas.microsoft.com/office/powerpoint/2010/main" val="22915317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b="1" dirty="0">
                <a:solidFill>
                  <a:srgbClr val="002060"/>
                </a:solidFill>
                <a:latin typeface="Sassoon Infant Std" panose="020B0503020103030203" pitchFamily="34" charset="0"/>
              </a:rPr>
              <a:t>Topics for this term</a:t>
            </a:r>
          </a:p>
        </p:txBody>
      </p:sp>
      <p:sp>
        <p:nvSpPr>
          <p:cNvPr id="3" name="Content Placeholder 2"/>
          <p:cNvSpPr>
            <a:spLocks noGrp="1"/>
          </p:cNvSpPr>
          <p:nvPr>
            <p:ph idx="1"/>
          </p:nvPr>
        </p:nvSpPr>
        <p:spPr>
          <a:xfrm>
            <a:off x="290364" y="1167919"/>
            <a:ext cx="8737542" cy="5675200"/>
          </a:xfrm>
        </p:spPr>
        <p:txBody>
          <a:bodyPr vert="horz" lIns="91440" tIns="45720" rIns="91440" bIns="45720" rtlCol="0" anchor="t">
            <a:noAutofit/>
          </a:bodyPr>
          <a:lstStyle/>
          <a:p>
            <a:r>
              <a:rPr lang="en-GB" sz="2000" dirty="0">
                <a:solidFill>
                  <a:srgbClr val="002060"/>
                </a:solidFill>
                <a:latin typeface="Sassoon Infant Std" panose="020B0503020103030203" pitchFamily="34" charset="0"/>
              </a:rPr>
              <a:t>English – IAACW </a:t>
            </a:r>
          </a:p>
          <a:p>
            <a:r>
              <a:rPr lang="en-GB" sz="2000" dirty="0">
                <a:solidFill>
                  <a:srgbClr val="002060"/>
                </a:solidFill>
                <a:latin typeface="Sassoon Infant Std" panose="020B0503020103030203" pitchFamily="34" charset="0"/>
              </a:rPr>
              <a:t>Maths – Date in Roman numerals for maths lessons  Place value, the number system to 1000. Addition and Subtraction.</a:t>
            </a:r>
          </a:p>
          <a:p>
            <a:r>
              <a:rPr lang="en-GB" sz="2000" dirty="0">
                <a:solidFill>
                  <a:srgbClr val="002060"/>
                </a:solidFill>
                <a:latin typeface="Sassoon Infant Std" panose="020B0503020103030203" pitchFamily="34" charset="0"/>
              </a:rPr>
              <a:t>Times Tables a focus for whole year, accuracy and speed of recall. (Multiplication Tables Test, June) </a:t>
            </a:r>
          </a:p>
          <a:p>
            <a:r>
              <a:rPr lang="en-GB" sz="2000" dirty="0">
                <a:solidFill>
                  <a:srgbClr val="002060"/>
                </a:solidFill>
                <a:latin typeface="Sassoon Infant Std" panose="020B0503020103030203" pitchFamily="34" charset="0"/>
              </a:rPr>
              <a:t>Science – Sound and States of Matter</a:t>
            </a:r>
          </a:p>
          <a:p>
            <a:r>
              <a:rPr lang="en-GB" sz="2000" dirty="0">
                <a:solidFill>
                  <a:srgbClr val="002060"/>
                </a:solidFill>
                <a:latin typeface="Sassoon Infant Std" panose="020B0503020103030203" pitchFamily="34" charset="0"/>
              </a:rPr>
              <a:t>Computing – Body and tuned percussion, Rock and Roll. </a:t>
            </a:r>
          </a:p>
          <a:p>
            <a:r>
              <a:rPr lang="en-GB" sz="2000" dirty="0">
                <a:solidFill>
                  <a:srgbClr val="002060"/>
                </a:solidFill>
                <a:latin typeface="Sassoon Infant Std" panose="020B0503020103030203" pitchFamily="34" charset="0"/>
              </a:rPr>
              <a:t>History – Iron Age </a:t>
            </a:r>
          </a:p>
          <a:p>
            <a:r>
              <a:rPr lang="en-GB" sz="2000" dirty="0">
                <a:solidFill>
                  <a:srgbClr val="002060"/>
                </a:solidFill>
                <a:latin typeface="Sassoon Infant Std" panose="020B0503020103030203" pitchFamily="34" charset="0"/>
              </a:rPr>
              <a:t>Geography – Settlements and Trade</a:t>
            </a:r>
          </a:p>
          <a:p>
            <a:r>
              <a:rPr lang="en-GB" sz="2000" dirty="0">
                <a:solidFill>
                  <a:srgbClr val="002060"/>
                </a:solidFill>
                <a:latin typeface="Sassoon Infant Std" panose="020B0503020103030203" pitchFamily="34" charset="0"/>
              </a:rPr>
              <a:t>Art – Drawing skills</a:t>
            </a:r>
          </a:p>
          <a:p>
            <a:r>
              <a:rPr lang="en-GB" sz="2000" dirty="0">
                <a:solidFill>
                  <a:srgbClr val="002060"/>
                </a:solidFill>
                <a:latin typeface="Sassoon Infant Std" panose="020B0503020103030203" pitchFamily="34" charset="0"/>
              </a:rPr>
              <a:t>DT – Pop up books</a:t>
            </a:r>
          </a:p>
          <a:p>
            <a:r>
              <a:rPr lang="en-GB" sz="2000" dirty="0">
                <a:solidFill>
                  <a:srgbClr val="002060"/>
                </a:solidFill>
                <a:latin typeface="Sassoon Infant Std" panose="020B0503020103030203" pitchFamily="34" charset="0"/>
              </a:rPr>
              <a:t>RE - </a:t>
            </a:r>
            <a:r>
              <a:rPr lang="en-GB" sz="2000" dirty="0">
                <a:solidFill>
                  <a:srgbClr val="000066"/>
                </a:solidFill>
                <a:latin typeface="Sassoon Infant Std" panose="020B0503020103030203" pitchFamily="34" charset="0"/>
                <a:cs typeface="Arial"/>
              </a:rPr>
              <a:t>How do Hindus understand God? Did Jesus really do miracles?</a:t>
            </a:r>
          </a:p>
          <a:p>
            <a:r>
              <a:rPr lang="en-GB" sz="2000" dirty="0">
                <a:solidFill>
                  <a:srgbClr val="002060"/>
                </a:solidFill>
                <a:latin typeface="Sassoon Infant Std" panose="020B0503020103030203" pitchFamily="34" charset="0"/>
              </a:rPr>
              <a:t>French – Phonics and My Family</a:t>
            </a:r>
          </a:p>
          <a:p>
            <a:r>
              <a:rPr lang="en-GB" sz="2000" dirty="0">
                <a:solidFill>
                  <a:srgbClr val="002060"/>
                </a:solidFill>
                <a:latin typeface="Sassoon Infant Std" panose="020B0503020103030203" pitchFamily="34" charset="0"/>
              </a:rPr>
              <a:t>PSHE – Being me in my world, Celebrating differences</a:t>
            </a:r>
          </a:p>
          <a:p>
            <a:r>
              <a:rPr lang="en-GB" sz="2000" dirty="0">
                <a:solidFill>
                  <a:srgbClr val="002060"/>
                </a:solidFill>
                <a:latin typeface="Sassoon Infant Std" panose="020B0503020103030203" pitchFamily="34" charset="0"/>
              </a:rPr>
              <a:t>Full years curriculum will be available on the School Website</a:t>
            </a:r>
          </a:p>
          <a:p>
            <a:endParaRPr lang="en-GB" b="1" dirty="0">
              <a:solidFill>
                <a:srgbClr val="002060"/>
              </a:solidFill>
              <a:latin typeface="Comic Sans MS" panose="030F0702030302020204" pitchFamily="66" charset="0"/>
            </a:endParaRPr>
          </a:p>
        </p:txBody>
      </p:sp>
      <p:pic>
        <p:nvPicPr>
          <p:cNvPr id="7" name="Picture 6" descr="A blue and white logo&#10;&#10;Description automatically generated">
            <a:extLst>
              <a:ext uri="{FF2B5EF4-FFF2-40B4-BE49-F238E27FC236}">
                <a16:creationId xmlns:a16="http://schemas.microsoft.com/office/drawing/2014/main" id="{DF021CBB-5339-67A3-D549-2ECEA5364902}"/>
              </a:ext>
            </a:extLst>
          </p:cNvPr>
          <p:cNvPicPr>
            <a:picLocks noChangeAspect="1"/>
          </p:cNvPicPr>
          <p:nvPr/>
        </p:nvPicPr>
        <p:blipFill>
          <a:blip r:embed="rId2"/>
          <a:stretch>
            <a:fillRect/>
          </a:stretch>
        </p:blipFill>
        <p:spPr>
          <a:xfrm>
            <a:off x="456541" y="275911"/>
            <a:ext cx="608327" cy="674862"/>
          </a:xfrm>
          <a:prstGeom prst="rect">
            <a:avLst/>
          </a:prstGeom>
          <a:effectLst>
            <a:glow rad="228600">
              <a:schemeClr val="accent1">
                <a:satMod val="175000"/>
                <a:alpha val="40000"/>
              </a:schemeClr>
            </a:glow>
          </a:effectLst>
        </p:spPr>
      </p:pic>
      <p:pic>
        <p:nvPicPr>
          <p:cNvPr id="9" name="Picture 8" descr="A blue and white logo&#10;&#10;Description automatically generated">
            <a:extLst>
              <a:ext uri="{FF2B5EF4-FFF2-40B4-BE49-F238E27FC236}">
                <a16:creationId xmlns:a16="http://schemas.microsoft.com/office/drawing/2014/main" id="{33FFF52C-3A0B-98BB-F13A-659A66B11ADD}"/>
              </a:ext>
            </a:extLst>
          </p:cNvPr>
          <p:cNvPicPr>
            <a:picLocks noChangeAspect="1"/>
          </p:cNvPicPr>
          <p:nvPr/>
        </p:nvPicPr>
        <p:blipFill>
          <a:blip r:embed="rId2"/>
          <a:stretch>
            <a:fillRect/>
          </a:stretch>
        </p:blipFill>
        <p:spPr>
          <a:xfrm>
            <a:off x="8073124" y="275911"/>
            <a:ext cx="608327" cy="674862"/>
          </a:xfrm>
          <a:prstGeom prst="rect">
            <a:avLst/>
          </a:prstGeom>
          <a:effectLst>
            <a:glow rad="228600">
              <a:schemeClr val="accent1">
                <a:satMod val="175000"/>
                <a:alpha val="40000"/>
              </a:schemeClr>
            </a:glow>
          </a:effectLst>
        </p:spPr>
      </p:pic>
    </p:spTree>
    <p:extLst>
      <p:ext uri="{BB962C8B-B14F-4D97-AF65-F5344CB8AC3E}">
        <p14:creationId xmlns:p14="http://schemas.microsoft.com/office/powerpoint/2010/main" val="40179761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1231368"/>
            <a:ext cx="8229600" cy="5005944"/>
          </a:xfrm>
        </p:spPr>
        <p:txBody>
          <a:bodyPr>
            <a:normAutofit lnSpcReduction="10000"/>
          </a:bodyPr>
          <a:lstStyle/>
          <a:p>
            <a:pPr marL="0" indent="0" algn="ctr">
              <a:spcAft>
                <a:spcPts val="0"/>
              </a:spcAft>
              <a:buNone/>
            </a:pPr>
            <a:r>
              <a:rPr lang="en-GB" sz="3600" b="1" dirty="0">
                <a:ln w="12700">
                  <a:solidFill>
                    <a:schemeClr val="accent3">
                      <a:lumMod val="50000"/>
                    </a:schemeClr>
                  </a:solidFill>
                  <a:prstDash val="solid"/>
                </a:ln>
                <a:solidFill>
                  <a:schemeClr val="bg1"/>
                </a:solidFill>
                <a:effectLst>
                  <a:innerShdw blurRad="177800">
                    <a:schemeClr val="accent3">
                      <a:lumMod val="50000"/>
                    </a:schemeClr>
                  </a:innerShdw>
                </a:effectLst>
                <a:latin typeface="Sassoon Infant Std" panose="020B0503020103030203" pitchFamily="34" charset="0"/>
                <a:ea typeface="Calibri"/>
                <a:cs typeface="Times New Roman"/>
              </a:rPr>
              <a:t>ASSESSMENT AND PROGRESS</a:t>
            </a:r>
          </a:p>
          <a:p>
            <a:pPr marL="342900" lvl="0" indent="-342900" algn="just">
              <a:spcAft>
                <a:spcPts val="0"/>
              </a:spcAft>
              <a:buFont typeface="Arial" panose="020B0604020202020204" pitchFamily="34" charset="0"/>
              <a:buChar char="•"/>
              <a:tabLst>
                <a:tab pos="457200" algn="l"/>
              </a:tabLst>
            </a:pPr>
            <a:r>
              <a:rPr lang="en-GB" sz="1800" dirty="0">
                <a:solidFill>
                  <a:schemeClr val="bg1"/>
                </a:solidFill>
                <a:effectLst/>
                <a:latin typeface="Sassoon Infant Std" panose="020B0503020103030203" pitchFamily="34" charset="0"/>
                <a:ea typeface="Calibri" panose="020F0502020204030204" pitchFamily="34" charset="0"/>
                <a:cs typeface="Arial" panose="020B0604020202020204" pitchFamily="34" charset="0"/>
              </a:rPr>
              <a:t>Progress will be reported to you in Progress Charts, three points in the year. These will be sent home at Christmas, given to parents prior to the March parents’ evening and sent home with the final end of year report. </a:t>
            </a:r>
          </a:p>
          <a:p>
            <a:pPr marL="342900" lvl="0" indent="-342900" algn="just">
              <a:spcAft>
                <a:spcPts val="0"/>
              </a:spcAft>
              <a:buFont typeface="Arial" panose="020B0604020202020204" pitchFamily="34" charset="0"/>
              <a:buChar char="•"/>
              <a:tabLst>
                <a:tab pos="457200" algn="l"/>
              </a:tabLst>
            </a:pPr>
            <a:endParaRPr lang="en-GB" sz="1800" dirty="0">
              <a:solidFill>
                <a:schemeClr val="bg1"/>
              </a:solidFill>
              <a:effectLst/>
              <a:latin typeface="Sassoon Infant Std" panose="020B0503020103030203" pitchFamily="34" charset="0"/>
              <a:ea typeface="Calibri" panose="020F0502020204030204" pitchFamily="34" charset="0"/>
              <a:cs typeface="Times New Roman" panose="02020603050405020304" pitchFamily="18" charset="0"/>
            </a:endParaRPr>
          </a:p>
          <a:p>
            <a:pPr marL="342900" lvl="0" indent="-342900" algn="just">
              <a:spcAft>
                <a:spcPts val="0"/>
              </a:spcAft>
              <a:buFont typeface="Arial" panose="020B0604020202020204" pitchFamily="34" charset="0"/>
              <a:buChar char="•"/>
              <a:tabLst>
                <a:tab pos="457200" algn="l"/>
              </a:tabLst>
            </a:pPr>
            <a:r>
              <a:rPr lang="en-GB" sz="1800" dirty="0">
                <a:solidFill>
                  <a:schemeClr val="bg1"/>
                </a:solidFill>
                <a:effectLst/>
                <a:latin typeface="Sassoon Infant Std" panose="020B0503020103030203" pitchFamily="34" charset="0"/>
                <a:ea typeface="Calibri" panose="020F0502020204030204" pitchFamily="34" charset="0"/>
                <a:cs typeface="Arial" panose="020B0604020202020204" pitchFamily="34" charset="0"/>
              </a:rPr>
              <a:t>Each child will receive a final end of year report which will celebrate your child’s personal achievements and summarise their progress and attainment. </a:t>
            </a:r>
          </a:p>
          <a:p>
            <a:pPr marL="342900" lvl="0" indent="-342900" algn="just">
              <a:spcAft>
                <a:spcPts val="0"/>
              </a:spcAft>
              <a:buFont typeface="Arial" panose="020B0604020202020204" pitchFamily="34" charset="0"/>
              <a:buChar char="•"/>
              <a:tabLst>
                <a:tab pos="457200" algn="l"/>
              </a:tabLst>
            </a:pPr>
            <a:endParaRPr lang="en-GB" sz="1800" dirty="0">
              <a:solidFill>
                <a:schemeClr val="bg1"/>
              </a:solidFill>
              <a:effectLst/>
              <a:latin typeface="Sassoon Infant Std" panose="020B0503020103030203" pitchFamily="34" charset="0"/>
              <a:ea typeface="Calibri" panose="020F0502020204030204" pitchFamily="34" charset="0"/>
              <a:cs typeface="Times New Roman" panose="02020603050405020304" pitchFamily="18" charset="0"/>
            </a:endParaRPr>
          </a:p>
          <a:p>
            <a:pPr marL="342900" lvl="0" indent="-342900" algn="just">
              <a:spcAft>
                <a:spcPts val="0"/>
              </a:spcAft>
              <a:buFont typeface="Arial" panose="020B0604020202020204" pitchFamily="34" charset="0"/>
              <a:buChar char="•"/>
              <a:tabLst>
                <a:tab pos="457200" algn="l"/>
              </a:tabLst>
            </a:pPr>
            <a:r>
              <a:rPr lang="en-GB" sz="1800" dirty="0">
                <a:solidFill>
                  <a:schemeClr val="bg1"/>
                </a:solidFill>
                <a:effectLst/>
                <a:latin typeface="Sassoon Infant Std" panose="020B0503020103030203" pitchFamily="34" charset="0"/>
                <a:ea typeface="Calibri" panose="020F0502020204030204" pitchFamily="34" charset="0"/>
                <a:cs typeface="Arial" panose="020B0604020202020204" pitchFamily="34" charset="0"/>
              </a:rPr>
              <a:t>There will be three parents’ evenings/consultations throughout the year, in November (4</a:t>
            </a:r>
            <a:r>
              <a:rPr lang="en-GB" sz="1800" baseline="30000" dirty="0">
                <a:solidFill>
                  <a:schemeClr val="bg1"/>
                </a:solidFill>
                <a:effectLst/>
                <a:latin typeface="Sassoon Infant Std" panose="020B0503020103030203" pitchFamily="34" charset="0"/>
                <a:ea typeface="Calibri" panose="020F0502020204030204" pitchFamily="34" charset="0"/>
                <a:cs typeface="Arial" panose="020B0604020202020204" pitchFamily="34" charset="0"/>
              </a:rPr>
              <a:t>th</a:t>
            </a:r>
            <a:r>
              <a:rPr lang="en-GB" sz="1800" dirty="0">
                <a:solidFill>
                  <a:schemeClr val="bg1"/>
                </a:solidFill>
                <a:effectLst/>
                <a:latin typeface="Sassoon Infant Std" panose="020B0503020103030203" pitchFamily="34" charset="0"/>
                <a:ea typeface="Calibri" panose="020F0502020204030204" pitchFamily="34" charset="0"/>
                <a:cs typeface="Arial" panose="020B0604020202020204" pitchFamily="34" charset="0"/>
              </a:rPr>
              <a:t>&amp;5</a:t>
            </a:r>
            <a:r>
              <a:rPr lang="en-GB" sz="1800" baseline="30000" dirty="0">
                <a:solidFill>
                  <a:schemeClr val="bg1"/>
                </a:solidFill>
                <a:effectLst/>
                <a:latin typeface="Sassoon Infant Std" panose="020B0503020103030203" pitchFamily="34" charset="0"/>
                <a:ea typeface="Calibri" panose="020F0502020204030204" pitchFamily="34" charset="0"/>
                <a:cs typeface="Arial" panose="020B0604020202020204" pitchFamily="34" charset="0"/>
              </a:rPr>
              <a:t>th</a:t>
            </a:r>
            <a:r>
              <a:rPr lang="en-GB" sz="1800" dirty="0">
                <a:solidFill>
                  <a:schemeClr val="bg1"/>
                </a:solidFill>
                <a:effectLst/>
                <a:latin typeface="Sassoon Infant Std" panose="020B0503020103030203" pitchFamily="34" charset="0"/>
                <a:ea typeface="Calibri" panose="020F0502020204030204" pitchFamily="34" charset="0"/>
                <a:cs typeface="Arial" panose="020B0604020202020204" pitchFamily="34" charset="0"/>
              </a:rPr>
              <a:t>), March (24</a:t>
            </a:r>
            <a:r>
              <a:rPr lang="en-GB" sz="1800" baseline="30000" dirty="0">
                <a:solidFill>
                  <a:schemeClr val="bg1"/>
                </a:solidFill>
                <a:effectLst/>
                <a:latin typeface="Sassoon Infant Std" panose="020B0503020103030203" pitchFamily="34" charset="0"/>
                <a:ea typeface="Calibri" panose="020F0502020204030204" pitchFamily="34" charset="0"/>
                <a:cs typeface="Arial" panose="020B0604020202020204" pitchFamily="34" charset="0"/>
              </a:rPr>
              <a:t>th</a:t>
            </a:r>
            <a:r>
              <a:rPr lang="en-GB" sz="1800" dirty="0">
                <a:solidFill>
                  <a:schemeClr val="bg1"/>
                </a:solidFill>
                <a:effectLst/>
                <a:latin typeface="Sassoon Infant Std" panose="020B0503020103030203" pitchFamily="34" charset="0"/>
                <a:ea typeface="Calibri" panose="020F0502020204030204" pitchFamily="34" charset="0"/>
                <a:cs typeface="Arial" panose="020B0604020202020204" pitchFamily="34" charset="0"/>
              </a:rPr>
              <a:t>&amp;25</a:t>
            </a:r>
            <a:r>
              <a:rPr lang="en-GB" sz="1800" baseline="30000" dirty="0">
                <a:solidFill>
                  <a:schemeClr val="bg1"/>
                </a:solidFill>
                <a:effectLst/>
                <a:latin typeface="Sassoon Infant Std" panose="020B0503020103030203" pitchFamily="34" charset="0"/>
                <a:ea typeface="Calibri" panose="020F0502020204030204" pitchFamily="34" charset="0"/>
                <a:cs typeface="Arial" panose="020B0604020202020204" pitchFamily="34" charset="0"/>
              </a:rPr>
              <a:t>th</a:t>
            </a:r>
            <a:r>
              <a:rPr lang="en-GB" sz="1800" dirty="0">
                <a:solidFill>
                  <a:schemeClr val="bg1"/>
                </a:solidFill>
                <a:effectLst/>
                <a:latin typeface="Sassoon Infant Std" panose="020B0503020103030203" pitchFamily="34" charset="0"/>
                <a:ea typeface="Calibri" panose="020F0502020204030204" pitchFamily="34" charset="0"/>
                <a:cs typeface="Arial" panose="020B0604020202020204" pitchFamily="34" charset="0"/>
              </a:rPr>
              <a:t>) and July 15</a:t>
            </a:r>
            <a:r>
              <a:rPr lang="en-GB" sz="1800" baseline="30000" dirty="0">
                <a:solidFill>
                  <a:schemeClr val="bg1"/>
                </a:solidFill>
                <a:effectLst/>
                <a:latin typeface="Sassoon Infant Std" panose="020B0503020103030203" pitchFamily="34" charset="0"/>
                <a:ea typeface="Calibri" panose="020F0502020204030204" pitchFamily="34" charset="0"/>
                <a:cs typeface="Arial" panose="020B0604020202020204" pitchFamily="34" charset="0"/>
              </a:rPr>
              <a:t>th</a:t>
            </a:r>
            <a:r>
              <a:rPr lang="en-GB" sz="1800" dirty="0">
                <a:solidFill>
                  <a:schemeClr val="bg1"/>
                </a:solidFill>
                <a:effectLst/>
                <a:latin typeface="Sassoon Infant Std" panose="020B0503020103030203" pitchFamily="34" charset="0"/>
                <a:ea typeface="Calibri" panose="020F0502020204030204" pitchFamily="34" charset="0"/>
                <a:cs typeface="Arial" panose="020B0604020202020204" pitchFamily="34" charset="0"/>
              </a:rPr>
              <a:t> (day-time). </a:t>
            </a:r>
          </a:p>
          <a:p>
            <a:pPr marL="342900" lvl="0" indent="-342900" algn="just">
              <a:spcAft>
                <a:spcPts val="0"/>
              </a:spcAft>
              <a:buFont typeface="Arial" panose="020B0604020202020204" pitchFamily="34" charset="0"/>
              <a:buChar char="•"/>
              <a:tabLst>
                <a:tab pos="457200" algn="l"/>
              </a:tabLst>
            </a:pPr>
            <a:endParaRPr lang="en-GB" sz="1800" dirty="0">
              <a:solidFill>
                <a:schemeClr val="bg1"/>
              </a:solidFill>
              <a:latin typeface="Sassoon Infant Std" panose="020B0503020103030203" pitchFamily="34" charset="0"/>
              <a:ea typeface="Calibri" panose="020F0502020204030204" pitchFamily="34" charset="0"/>
              <a:cs typeface="Arial" panose="020B0604020202020204" pitchFamily="34" charset="0"/>
            </a:endParaRPr>
          </a:p>
          <a:p>
            <a:pPr marL="342900" lvl="0" indent="-342900" algn="just">
              <a:spcAft>
                <a:spcPts val="0"/>
              </a:spcAft>
              <a:buFont typeface="Arial" panose="020B0604020202020204" pitchFamily="34" charset="0"/>
              <a:buChar char="•"/>
              <a:tabLst>
                <a:tab pos="457200" algn="l"/>
              </a:tabLst>
            </a:pPr>
            <a:r>
              <a:rPr lang="en-GB" sz="1800" dirty="0">
                <a:solidFill>
                  <a:schemeClr val="bg1"/>
                </a:solidFill>
                <a:effectLst/>
                <a:latin typeface="Sassoon Infant Std" panose="020B0503020103030203" pitchFamily="34" charset="0"/>
                <a:ea typeface="Calibri" panose="020F0502020204030204" pitchFamily="34" charset="0"/>
                <a:cs typeface="Arial" panose="020B0604020202020204" pitchFamily="34" charset="0"/>
              </a:rPr>
              <a:t>The November meeting will have a pastoral focus, while the March </a:t>
            </a:r>
            <a:r>
              <a:rPr lang="en-GB" sz="1800" dirty="0">
                <a:solidFill>
                  <a:schemeClr val="bg1"/>
                </a:solidFill>
                <a:latin typeface="Sassoon Infant Std" panose="020B0503020103030203" pitchFamily="34" charset="0"/>
                <a:ea typeface="Calibri" panose="020F0502020204030204" pitchFamily="34" charset="0"/>
                <a:cs typeface="Arial" panose="020B0604020202020204" pitchFamily="34" charset="0"/>
              </a:rPr>
              <a:t>meeting</a:t>
            </a:r>
            <a:r>
              <a:rPr lang="en-GB" sz="1800" dirty="0">
                <a:solidFill>
                  <a:schemeClr val="bg1"/>
                </a:solidFill>
                <a:effectLst/>
                <a:latin typeface="Sassoon Infant Std" panose="020B0503020103030203" pitchFamily="34" charset="0"/>
                <a:ea typeface="Calibri" panose="020F0502020204030204" pitchFamily="34" charset="0"/>
                <a:cs typeface="Arial" panose="020B0604020202020204" pitchFamily="34" charset="0"/>
              </a:rPr>
              <a:t> will </a:t>
            </a:r>
            <a:r>
              <a:rPr lang="en-GB" sz="1800" dirty="0">
                <a:solidFill>
                  <a:schemeClr val="bg1"/>
                </a:solidFill>
                <a:latin typeface="Sassoon Infant Std" panose="020B0503020103030203" pitchFamily="34" charset="0"/>
                <a:ea typeface="Calibri" panose="020F0502020204030204" pitchFamily="34" charset="0"/>
                <a:cs typeface="Arial" panose="020B0604020202020204" pitchFamily="34" charset="0"/>
              </a:rPr>
              <a:t>provide an update</a:t>
            </a:r>
            <a:r>
              <a:rPr lang="en-GB" sz="1800" dirty="0">
                <a:solidFill>
                  <a:schemeClr val="bg1"/>
                </a:solidFill>
                <a:effectLst/>
                <a:latin typeface="Sassoon Infant Std" panose="020B0503020103030203" pitchFamily="34" charset="0"/>
                <a:ea typeface="Calibri" panose="020F0502020204030204" pitchFamily="34" charset="0"/>
                <a:cs typeface="Arial" panose="020B0604020202020204" pitchFamily="34" charset="0"/>
              </a:rPr>
              <a:t> on academic progress and attainment. Finally, the July ‘optional’ meeting will be an opportunity to discuss your child’s overall progress across the entire </a:t>
            </a:r>
            <a:r>
              <a:rPr lang="en-GB" sz="1800" dirty="0">
                <a:solidFill>
                  <a:schemeClr val="bg1"/>
                </a:solidFill>
                <a:latin typeface="Sassoon Infant Std" panose="020B0503020103030203" pitchFamily="34" charset="0"/>
                <a:ea typeface="Calibri" panose="020F0502020204030204" pitchFamily="34" charset="0"/>
                <a:cs typeface="Arial" panose="020B0604020202020204" pitchFamily="34" charset="0"/>
              </a:rPr>
              <a:t>y</a:t>
            </a:r>
            <a:r>
              <a:rPr lang="en-GB" sz="1800" dirty="0">
                <a:solidFill>
                  <a:schemeClr val="bg1"/>
                </a:solidFill>
                <a:effectLst/>
                <a:latin typeface="Sassoon Infant Std" panose="020B0503020103030203" pitchFamily="34" charset="0"/>
                <a:ea typeface="Calibri" panose="020F0502020204030204" pitchFamily="34" charset="0"/>
                <a:cs typeface="Arial" panose="020B0604020202020204" pitchFamily="34" charset="0"/>
              </a:rPr>
              <a:t>ear.</a:t>
            </a:r>
            <a:endParaRPr lang="en-GB" sz="1800" dirty="0">
              <a:solidFill>
                <a:schemeClr val="bg1"/>
              </a:solidFill>
              <a:effectLst/>
              <a:latin typeface="Sassoon Infant Std" panose="020B0503020103030203" pitchFamily="34" charset="0"/>
              <a:ea typeface="Calibri" panose="020F0502020204030204" pitchFamily="34" charset="0"/>
              <a:cs typeface="Times New Roman" panose="02020603050405020304" pitchFamily="18" charset="0"/>
            </a:endParaRPr>
          </a:p>
          <a:p>
            <a:pPr algn="just">
              <a:spcAft>
                <a:spcPts val="0"/>
              </a:spcAft>
            </a:pPr>
            <a:r>
              <a:rPr lang="en-GB" sz="1800" dirty="0">
                <a:effectLst/>
                <a:latin typeface="Franklin Gothic Book" panose="020B0503020102020204" pitchFamily="34" charset="0"/>
                <a:ea typeface="Calibri" panose="020F0502020204030204" pitchFamily="34" charset="0"/>
                <a:cs typeface="Arial" panose="020B0604020202020204" pitchFamily="34" charset="0"/>
              </a:rPr>
              <a:t> </a:t>
            </a:r>
            <a:endParaRPr lang="en-GB" sz="1800" dirty="0">
              <a:effectLst/>
              <a:latin typeface="Franklin Gothic Book" panose="020B0503020102020204" pitchFamily="34" charset="0"/>
              <a:ea typeface="Calibri" panose="020F0502020204030204" pitchFamily="34" charset="0"/>
              <a:cs typeface="Times New Roman" panose="02020603050405020304" pitchFamily="18" charset="0"/>
            </a:endParaRPr>
          </a:p>
          <a:p>
            <a:endParaRPr lang="en-GB" sz="4000" b="1" dirty="0">
              <a:solidFill>
                <a:schemeClr val="bg1"/>
              </a:solidFill>
              <a:latin typeface="Franklin Gothic Book" panose="020B0503020102020204" pitchFamily="34" charset="0"/>
            </a:endParaRPr>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509069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1340768"/>
            <a:ext cx="8229600" cy="4785395"/>
          </a:xfrm>
        </p:spPr>
        <p:txBody>
          <a:bodyPr>
            <a:normAutofit fontScale="92500" lnSpcReduction="20000"/>
          </a:bodyPr>
          <a:lstStyle/>
          <a:p>
            <a:pPr marL="0" indent="0">
              <a:buNone/>
            </a:pPr>
            <a:endParaRPr lang="en-GB" sz="1900" b="1" i="1" spc="-50" dirty="0">
              <a:solidFill>
                <a:srgbClr val="000000">
                  <a:lumMod val="85000"/>
                  <a:lumOff val="15000"/>
                </a:srgbClr>
              </a:solidFill>
              <a:latin typeface="Sassoon Infant Std" panose="020B0503020103030203" pitchFamily="34" charset="0"/>
              <a:ea typeface="+mj-ea"/>
              <a:cs typeface="+mj-cs"/>
            </a:endParaRPr>
          </a:p>
          <a:p>
            <a:endParaRPr lang="en-GB" sz="1900" b="1" i="1" spc="-50" dirty="0">
              <a:solidFill>
                <a:srgbClr val="000000">
                  <a:lumMod val="85000"/>
                  <a:lumOff val="15000"/>
                </a:srgbClr>
              </a:solidFill>
              <a:latin typeface="Sassoon Infant Std" panose="020B0503020103030203" pitchFamily="34" charset="0"/>
              <a:ea typeface="+mj-ea"/>
              <a:cs typeface="+mj-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assoon Infant Std" panose="020B0503020103030203" pitchFamily="34" charset="0"/>
              </a:rPr>
              <a:t>Medicines: Please fill in the relevant forms for prescription and non-prescription medication (this includes inhalers).  The medication has to be in the original packaging with the prescribed label on from the GP.  We are allowed to administer antibiotics if prescribed 4 times a day.</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Sassoon Infant Std" panose="020B0503020103030203" pitchFamily="34"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assoon Infant Std" panose="020B0503020103030203" pitchFamily="34" charset="0"/>
              </a:rPr>
              <a:t>Health care plans MUST be updated annually, please ensure we have the most recent copy.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Sassoon Infant Std" panose="020B0503020103030203" pitchFamily="34"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assoon Infant Std" panose="020B0503020103030203" pitchFamily="34" charset="0"/>
              </a:rPr>
              <a:t>Please let us know if there is any change in your child’s medical needs.</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Sassoon Infant Std" panose="020B0503020103030203" pitchFamily="34"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assoon Infant Std" panose="020B0503020103030203" pitchFamily="34" charset="0"/>
              </a:rPr>
              <a:t>Please ensure that your child comes to school having had breakfast and that any food brought into school does not contain nuts.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Sassoon Infant Std" panose="020B0503020103030203" pitchFamily="34"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assoon Infant Std" panose="020B0503020103030203" pitchFamily="34" charset="0"/>
              </a:rPr>
              <a:t>We encourage children to stay hydrated so please ensure they have a water bottle.</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Sassoon Infant Std" panose="020B0503020103030203" pitchFamily="34"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assoon Infant Std" panose="020B0503020103030203" pitchFamily="34" charset="0"/>
              </a:rPr>
              <a:t>Many also benefit from having a healthy snack at morning break. </a:t>
            </a:r>
          </a:p>
          <a:p>
            <a:pPr marL="0" indent="0" algn="ctr">
              <a:buNone/>
            </a:pPr>
            <a:endParaRPr lang="en-GB" sz="1600" dirty="0"/>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38B972F8-AE61-4403-AD11-32C17CEC2986}"/>
              </a:ext>
            </a:extLst>
          </p:cNvPr>
          <p:cNvSpPr txBox="1"/>
          <p:nvPr/>
        </p:nvSpPr>
        <p:spPr>
          <a:xfrm>
            <a:off x="683568" y="1231367"/>
            <a:ext cx="7848872" cy="646331"/>
          </a:xfrm>
          <a:prstGeom prst="rect">
            <a:avLst/>
          </a:prstGeom>
          <a:noFill/>
        </p:spPr>
        <p:txBody>
          <a:bodyPr wrap="square">
            <a:spAutoFit/>
          </a:bodyPr>
          <a:lstStyle/>
          <a:p>
            <a:pPr algn="ctr"/>
            <a:r>
              <a:rPr lang="en-GB" sz="3600" b="1" dirty="0">
                <a:ln w="12700">
                  <a:solidFill>
                    <a:schemeClr val="accent3">
                      <a:lumMod val="50000"/>
                    </a:schemeClr>
                  </a:solidFill>
                  <a:prstDash val="solid"/>
                </a:ln>
                <a:solidFill>
                  <a:schemeClr val="bg1"/>
                </a:solidFill>
                <a:effectLst>
                  <a:innerShdw blurRad="177800">
                    <a:schemeClr val="accent3">
                      <a:lumMod val="50000"/>
                    </a:schemeClr>
                  </a:innerShdw>
                </a:effectLst>
                <a:latin typeface="Sassoon Infant Std" panose="020B0503020103030203" pitchFamily="34" charset="0"/>
                <a:ea typeface="Calibri"/>
                <a:cs typeface="Times New Roman"/>
              </a:rPr>
              <a:t>Medical</a:t>
            </a:r>
            <a:r>
              <a:rPr lang="en-GB" sz="3600" b="1" cap="none" spc="0" dirty="0">
                <a:ln w="12700" cmpd="sng">
                  <a:solidFill>
                    <a:schemeClr val="accent4"/>
                  </a:solidFill>
                  <a:prstDash val="solid"/>
                </a:ln>
                <a:solidFill>
                  <a:schemeClr val="bg1"/>
                </a:solidFill>
                <a:effectLst/>
                <a:latin typeface="Sassoon Infant Std" panose="020B0503020103030203" pitchFamily="34" charset="0"/>
                <a:ea typeface="Calibri"/>
                <a:cs typeface="Times New Roman"/>
              </a:rPr>
              <a:t> </a:t>
            </a:r>
            <a:r>
              <a:rPr lang="en-GB" sz="3600" b="1" dirty="0">
                <a:ln w="12700">
                  <a:solidFill>
                    <a:schemeClr val="accent3">
                      <a:lumMod val="50000"/>
                    </a:schemeClr>
                  </a:solidFill>
                  <a:prstDash val="solid"/>
                </a:ln>
                <a:solidFill>
                  <a:schemeClr val="bg1"/>
                </a:solidFill>
                <a:effectLst>
                  <a:innerShdw blurRad="177800">
                    <a:schemeClr val="accent3">
                      <a:lumMod val="50000"/>
                    </a:schemeClr>
                  </a:innerShdw>
                </a:effectLst>
                <a:latin typeface="Sassoon Infant Std" panose="020B0503020103030203" pitchFamily="34" charset="0"/>
                <a:ea typeface="Calibri"/>
                <a:cs typeface="Times New Roman"/>
              </a:rPr>
              <a:t>Information</a:t>
            </a:r>
            <a:endParaRPr lang="en-GB" sz="3600" b="1" cap="none" spc="0" dirty="0">
              <a:ln w="12700" cmpd="sng">
                <a:solidFill>
                  <a:schemeClr val="accent4"/>
                </a:solidFill>
                <a:prstDash val="solid"/>
              </a:ln>
              <a:solidFill>
                <a:schemeClr val="bg1"/>
              </a:solidFill>
              <a:effectLst/>
              <a:latin typeface="Sassoon Infant Std" panose="020B0503020103030203" pitchFamily="34" charset="0"/>
            </a:endParaRPr>
          </a:p>
        </p:txBody>
      </p:sp>
    </p:spTree>
    <p:extLst>
      <p:ext uri="{BB962C8B-B14F-4D97-AF65-F5344CB8AC3E}">
        <p14:creationId xmlns:p14="http://schemas.microsoft.com/office/powerpoint/2010/main" val="120997245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980728"/>
            <a:ext cx="8229600" cy="5145436"/>
          </a:xfrm>
        </p:spPr>
        <p:txBody>
          <a:bodyPr>
            <a:normAutofit lnSpcReduction="100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w="12700">
                  <a:solidFill>
                    <a:srgbClr val="9BBB59">
                      <a:lumMod val="50000"/>
                    </a:srgbClr>
                  </a:solidFill>
                  <a:prstDash val="solid"/>
                </a:ln>
                <a:solidFill>
                  <a:prstClr val="black"/>
                </a:solidFill>
                <a:effectLst>
                  <a:innerShdw blurRad="177800">
                    <a:srgbClr val="9BBB59">
                      <a:lumMod val="50000"/>
                    </a:srgbClr>
                  </a:innerShdw>
                </a:effectLst>
                <a:uLnTx/>
                <a:uFillTx/>
                <a:latin typeface="Sassoon Infant Std" panose="020B0503020103030203" pitchFamily="34" charset="0"/>
              </a:rPr>
              <a:t>Safeguarding is everyone’s responsibility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assoon Infant Std" panose="020B0503020103030203" pitchFamily="34" charset="0"/>
              </a:rPr>
              <a:t>St Paul’s is committed to ensuring the welfare and safety of all our children in school. We believe that pupils have a right to learn in a supportive, caring and safe environment which includes the right to protection from all types of abuse; where staff are vigilant for signs of any pupil in distress and are confident about applying the safeguarding processes to avert and alleviate any such problems.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Sassoon Infant Std" panose="020B0503020103030203"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assoon Infant Std" panose="020B0503020103030203" pitchFamily="34" charset="0"/>
              </a:rPr>
              <a:t>If you are ever concerned about the safety or well‐being of someone at our school, please talk to one of the school’s Designated Safeguarding Leads (DSLs). See below for information.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Sassoon Infant Std" panose="020B0503020103030203"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assoon Infant Std" panose="020B0503020103030203" pitchFamily="34" charset="0"/>
              </a:rPr>
              <a:t>St Paul’s expects all staff, parents and volunteers to share this commitment. This means that we have a Child Protection Policy and procedures in place which can be found on our school website.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Sassoon Infant Std" panose="020B0503020103030203"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assoon Infant Std" panose="020B0503020103030203" pitchFamily="34" charset="0"/>
              </a:rPr>
              <a:t>Sometimes we may need to share information and work in partnership with other agencies when there are concerns about a child’s welfare. We will ensure that our concerns about our pupils are discussed with his/her parents/carers first unless we have reason to believe that such a move would be contrary to the child’s welfare. If a member of staff is concerned about a child’s welfare, they will record their concern, and any observations or conversation heard, and report to one of the DSLs as soon as possible the same day.</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Sassoon Infant Std" panose="020B0503020103030203"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assoon Infant Std" panose="020B0503020103030203" pitchFamily="34" charset="0"/>
              </a:rPr>
              <a:t>If a member of staff has concerns which relate to the actions or behaviour of another member of staff (which could suggest that s/he is unsuitable to work with children) then this will be reported to the Headteacher (or the Chair of Governors if the concern relates to the Headteacher themselves) who will consider what action to take.</a:t>
            </a:r>
          </a:p>
          <a:p>
            <a:pPr marL="0" marR="0" lvl="0" indent="0" algn="ctr" defTabSz="914400" rtl="0" eaLnBrk="1" fontAlgn="auto" latinLnBrk="0" hangingPunct="1">
              <a:lnSpc>
                <a:spcPct val="100000"/>
              </a:lnSpc>
              <a:spcBef>
                <a:spcPts val="0"/>
              </a:spcBef>
              <a:spcAft>
                <a:spcPts val="0"/>
              </a:spcAft>
              <a:buClrTx/>
              <a:buSzTx/>
              <a:buFontTx/>
              <a:buNone/>
              <a:tabLst/>
              <a:defRPr/>
            </a:pPr>
            <a:br>
              <a:rPr kumimoji="0" lang="en-GB" sz="1800" b="1" i="0" u="none" strike="noStrike" kern="1200" cap="none" spc="0" normalizeH="0" baseline="0" noProof="0" dirty="0">
                <a:ln>
                  <a:noFill/>
                </a:ln>
                <a:solidFill>
                  <a:prstClr val="black"/>
                </a:solidFill>
                <a:effectLst/>
                <a:uLnTx/>
                <a:uFillTx/>
                <a:latin typeface="Sassoon Infant Std" panose="020B0503020103030203" pitchFamily="34" charset="0"/>
              </a:rPr>
            </a:br>
            <a:r>
              <a:rPr kumimoji="0" lang="en-GB" sz="1800" b="1" i="0" u="none" strike="noStrike" kern="1200" cap="none" spc="0" normalizeH="0" baseline="0" noProof="0" dirty="0">
                <a:ln>
                  <a:noFill/>
                </a:ln>
                <a:solidFill>
                  <a:prstClr val="black"/>
                </a:solidFill>
                <a:effectLst/>
                <a:uLnTx/>
                <a:uFillTx/>
                <a:latin typeface="Sassoon Infant Std" panose="020B0503020103030203" pitchFamily="34" charset="0"/>
              </a:rPr>
              <a:t>OUR DESIGNATED SAFEGUARDING LEADS (DSLs) ARE:</a:t>
            </a:r>
          </a:p>
          <a:p>
            <a:pPr marL="0" marR="0" lvl="0" indent="0" defTabSz="914400" rtl="0" eaLnBrk="1" fontAlgn="auto" latinLnBrk="0" hangingPunct="1">
              <a:lnSpc>
                <a:spcPct val="100000"/>
              </a:lnSpc>
              <a:spcBef>
                <a:spcPts val="0"/>
              </a:spcBef>
              <a:spcAft>
                <a:spcPts val="0"/>
              </a:spcAft>
              <a:buClrTx/>
              <a:buSzTx/>
              <a:buFontTx/>
              <a:buNone/>
              <a:tabLst/>
              <a:defRPr/>
            </a:pPr>
            <a:r>
              <a:rPr lang="en-GB" sz="1800" b="1" dirty="0">
                <a:solidFill>
                  <a:prstClr val="black"/>
                </a:solidFill>
                <a:latin typeface="Sassoon Infant Std" panose="020B0503020103030203" pitchFamily="34" charset="0"/>
              </a:rPr>
              <a:t>Mrs C Dennis - DSL      Mrs K Robinson -  DDSL      Mrs K </a:t>
            </a:r>
            <a:r>
              <a:rPr lang="en-GB" sz="1800" b="1" dirty="0" err="1">
                <a:solidFill>
                  <a:prstClr val="black"/>
                </a:solidFill>
                <a:latin typeface="Sassoon Infant Std" panose="020B0503020103030203" pitchFamily="34" charset="0"/>
              </a:rPr>
              <a:t>Wingrove</a:t>
            </a:r>
            <a:r>
              <a:rPr lang="en-GB" sz="1800" b="1" dirty="0">
                <a:solidFill>
                  <a:prstClr val="black"/>
                </a:solidFill>
                <a:latin typeface="Sassoon Infant Std" panose="020B0503020103030203" pitchFamily="34" charset="0"/>
              </a:rPr>
              <a:t> - DDSL</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Sassoon Infant Std" panose="020B050302010303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assoon Infant Std" panose="020B0503020103030203"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Sassoon Infant Std" panose="020B0503020103030203" pitchFamily="34" charset="0"/>
            </a:endParaRPr>
          </a:p>
          <a:p>
            <a:endParaRPr lang="en-GB" sz="1600" b="1" i="1" spc="-50" dirty="0">
              <a:solidFill>
                <a:srgbClr val="000000">
                  <a:lumMod val="85000"/>
                  <a:lumOff val="15000"/>
                </a:srgbClr>
              </a:solidFill>
              <a:latin typeface="Sassoon Infant Std" panose="020B0503020103030203" pitchFamily="34" charset="0"/>
              <a:ea typeface="+mj-ea"/>
              <a:cs typeface="+mj-cs"/>
            </a:endParaRPr>
          </a:p>
          <a:p>
            <a:pPr marL="0" indent="0" algn="ctr">
              <a:buNone/>
            </a:pPr>
            <a:endParaRPr lang="en-GB" sz="1600" dirty="0"/>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069257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1231368"/>
            <a:ext cx="8229600" cy="4894796"/>
          </a:xfrm>
        </p:spPr>
        <p:txBody>
          <a:bodyP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t>OUR SAFEGUARDING TEAM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endParaRPr>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9F33E91C-2EF1-422E-8343-FAD2422711E3}"/>
              </a:ext>
            </a:extLst>
          </p:cNvPr>
          <p:cNvPicPr>
            <a:picLocks noChangeAspect="1"/>
          </p:cNvPicPr>
          <p:nvPr/>
        </p:nvPicPr>
        <p:blipFill>
          <a:blip r:embed="rId4"/>
          <a:stretch>
            <a:fillRect/>
          </a:stretch>
        </p:blipFill>
        <p:spPr>
          <a:xfrm>
            <a:off x="2926404" y="1649391"/>
            <a:ext cx="3291191" cy="4587921"/>
          </a:xfrm>
          <a:prstGeom prst="rect">
            <a:avLst/>
          </a:prstGeom>
        </p:spPr>
      </p:pic>
    </p:spTree>
    <p:extLst>
      <p:ext uri="{BB962C8B-B14F-4D97-AF65-F5344CB8AC3E}">
        <p14:creationId xmlns:p14="http://schemas.microsoft.com/office/powerpoint/2010/main" val="375947669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1231368"/>
            <a:ext cx="8229600" cy="4894796"/>
          </a:xfrm>
        </p:spPr>
        <p:txBody>
          <a:bodyPr>
            <a:normAutofit/>
          </a:bodyPr>
          <a:lstStyle/>
          <a:p>
            <a:pPr marL="0" indent="0" algn="ctr">
              <a:spcBef>
                <a:spcPts val="0"/>
              </a:spcBef>
              <a:buNone/>
              <a:defRPr/>
            </a:pPr>
            <a:r>
              <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t>E-Safety and Social Media</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endParaRPr>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Ashton Primary School - Staying Safe Online">
            <a:extLst>
              <a:ext uri="{FF2B5EF4-FFF2-40B4-BE49-F238E27FC236}">
                <a16:creationId xmlns:a16="http://schemas.microsoft.com/office/drawing/2014/main" id="{370823EA-B4B3-4DEB-BAD3-FE341845A32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585" y="1916832"/>
            <a:ext cx="7706216" cy="4330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535508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1231368"/>
            <a:ext cx="8229600" cy="4894796"/>
          </a:xfrm>
        </p:spPr>
        <p:txBody>
          <a:bodyPr>
            <a:normAutofit/>
          </a:bodyPr>
          <a:lstStyle/>
          <a:p>
            <a:pPr marL="0" indent="0" algn="ctr">
              <a:spcBef>
                <a:spcPts val="0"/>
              </a:spcBef>
              <a:buNone/>
              <a:defRPr/>
            </a:pPr>
            <a:r>
              <a:rPr lang="en-US" sz="2800" b="1" dirty="0">
                <a:ln w="12700">
                  <a:solidFill>
                    <a:srgbClr val="9BBB59">
                      <a:lumMod val="50000"/>
                    </a:srgbClr>
                  </a:solidFill>
                  <a:prstDash val="solid"/>
                </a:ln>
                <a:solidFill>
                  <a:prstClr val="black"/>
                </a:solidFill>
                <a:effectLst>
                  <a:innerShdw blurRad="177800">
                    <a:srgbClr val="9BBB59">
                      <a:lumMod val="50000"/>
                    </a:srgbClr>
                  </a:innerShdw>
                </a:effectLst>
                <a:latin typeface="Sassoon Infant Std" panose="020B0503020103030203" pitchFamily="34" charset="0"/>
              </a:rPr>
              <a:t>E-Safety &amp; Social Media Safety</a:t>
            </a:r>
          </a:p>
          <a:p>
            <a:pPr marL="0" marR="0" lvl="0" indent="0" algn="ctr" defTabSz="914400" rtl="0" eaLnBrk="1" fontAlgn="auto" latinLnBrk="0" hangingPunct="1">
              <a:lnSpc>
                <a:spcPct val="100000"/>
              </a:lnSpc>
              <a:spcBef>
                <a:spcPts val="0"/>
              </a:spcBef>
              <a:spcAft>
                <a:spcPts val="0"/>
              </a:spcAft>
              <a:buClrTx/>
              <a:buSzTx/>
              <a:buFontTx/>
              <a:buNone/>
              <a:tabLst>
                <a:tab pos="2865755" algn="ctr"/>
                <a:tab pos="5731510" algn="r"/>
                <a:tab pos="2877185" algn="ctr"/>
                <a:tab pos="5754370" algn="r"/>
              </a:tabLst>
              <a:defRPr/>
            </a:pPr>
            <a:r>
              <a:rPr kumimoji="0" lang="en-GB" sz="2000" b="0" i="1"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rPr>
              <a:t>What can the school do to support with this?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rPr>
              <a:t>All pupils complete comprehensive and age appropriate e-safety lessons each and every year. These lessons will cover wide-ranging curriculum areas to help keep children safe both in and out of school including providing guidance and advice on cyber bullying and social media safety.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rPr>
              <a:t>As a school we wish to support you as much as possible.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2000" b="1" i="0"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rPr>
              <a:t>If inappropriate messaging occurs outside of school but between children at this school, then we do want to know about it – particularly if the messages are of a nature that could be viewed as bullying.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rPr>
              <a:t>While it would not be appropriate for the school to sanction pupils for inappropriate conduct outside of school – </a:t>
            </a:r>
            <a:r>
              <a:rPr kumimoji="0" lang="en-GB" sz="2000" b="1" i="0"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rPr>
              <a:t>it will likely be important that staff know about any such conflict in order to ensure that it does not affect their learning or playtime in school</a:t>
            </a: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rPr>
              <a: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endParaRPr>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079733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1231368"/>
            <a:ext cx="8229600" cy="4894796"/>
          </a:xfrm>
        </p:spPr>
        <p:txBody>
          <a:bodyPr>
            <a:normAutofit/>
          </a:bodyPr>
          <a:lstStyle/>
          <a:p>
            <a:pPr marL="0" indent="0" algn="ctr">
              <a:spcBef>
                <a:spcPts val="0"/>
              </a:spcBef>
              <a:buNone/>
              <a:defRPr/>
            </a:pPr>
            <a:r>
              <a:rPr lang="en-US" sz="2800" b="1" dirty="0">
                <a:ln w="12700">
                  <a:solidFill>
                    <a:srgbClr val="9BBB59">
                      <a:lumMod val="50000"/>
                    </a:srgbClr>
                  </a:solidFill>
                  <a:prstDash val="solid"/>
                </a:ln>
                <a:solidFill>
                  <a:prstClr val="black"/>
                </a:solidFill>
                <a:effectLst>
                  <a:innerShdw blurRad="177800">
                    <a:srgbClr val="9BBB59">
                      <a:lumMod val="50000"/>
                    </a:srgbClr>
                  </a:innerShdw>
                </a:effectLst>
                <a:latin typeface="Sassoon Infant Std" panose="020B0503020103030203" pitchFamily="34" charset="0"/>
              </a:rPr>
              <a:t>E-Safety &amp; Social Media Safety</a:t>
            </a:r>
          </a:p>
          <a:p>
            <a:pPr marL="0" marR="0" lvl="0" indent="0" algn="l" defTabSz="914400" rtl="0" eaLnBrk="1" fontAlgn="auto" latinLnBrk="0" hangingPunct="1">
              <a:lnSpc>
                <a:spcPct val="100000"/>
              </a:lnSpc>
              <a:spcBef>
                <a:spcPts val="0"/>
              </a:spcBef>
              <a:spcAft>
                <a:spcPts val="0"/>
              </a:spcAft>
              <a:buClrTx/>
              <a:buSzTx/>
              <a:buFontTx/>
              <a:buNone/>
              <a:tabLst>
                <a:tab pos="2865755" algn="ctr"/>
                <a:tab pos="5731510" algn="r"/>
                <a:tab pos="2877185" algn="ctr"/>
                <a:tab pos="5754370" algn="r"/>
              </a:tabLst>
              <a:defRPr/>
            </a:pPr>
            <a:r>
              <a:rPr kumimoji="0" lang="en-GB" sz="1600" b="0" i="1"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rPr>
              <a:t>What can you do to support with this at home?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1600" b="0" i="0"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rPr>
              <a:t>Understand the risks – use the weblinks on the next page to educate yourself on the apps and websites your children wish to visit and be aware of the risks.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1600" b="0" i="0"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rPr>
              <a:t>Communicate regularly – with your children (regarding what they are doing online and on their phone) and with school (if you have any concerns regarding your child’s use of apps or inappropriate messaging that could affect their wellbeing in school).</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1600" b="0" i="0"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rPr>
              <a:t>Keep the risks in proportion – </a:t>
            </a:r>
            <a:r>
              <a:rPr kumimoji="0" lang="en-GB" sz="1600" b="1" i="0"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rPr>
              <a:t>be mindful of age restrictions on certain apps and messaging services. If they’re not old enough for the app’s terms of service then there is probably good reason why they should not be on it.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1600" b="0" i="0"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rPr>
              <a:t>Agree helpful mediation strategies – banning a child from a device might stop the concern temporarily but is unlikely to educate them to protect themselves or resolve concerns in the future.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endParaRPr kumimoji="0" lang="en-GB" sz="1600" b="0" i="0"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endParaRPr>
          </a:p>
          <a:p>
            <a:pPr marL="0" marR="0" lvl="0" indent="0" algn="ctr" defTabSz="914400" rtl="0" eaLnBrk="1" fontAlgn="auto" latinLnBrk="0" hangingPunct="1">
              <a:lnSpc>
                <a:spcPct val="100000"/>
              </a:lnSpc>
              <a:spcBef>
                <a:spcPts val="0"/>
              </a:spcBef>
              <a:spcAft>
                <a:spcPts val="0"/>
              </a:spcAft>
              <a:buClrTx/>
              <a:buSzTx/>
              <a:buFontTx/>
              <a:buNone/>
              <a:tabLst>
                <a:tab pos="2865755" algn="ctr"/>
                <a:tab pos="5731510" algn="r"/>
                <a:tab pos="2877185" algn="ctr"/>
                <a:tab pos="5754370" algn="r"/>
              </a:tabLst>
              <a:defRPr/>
            </a:pPr>
            <a:r>
              <a:rPr kumimoji="0" lang="en-GB" sz="1600" b="1" i="0"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rPr>
              <a:t>Finally we would politely ask that parents be considerate of their own social media use</a:t>
            </a:r>
            <a:r>
              <a:rPr kumimoji="0" lang="en-GB" sz="1600" b="0" i="0"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rPr>
              <a:t>. Twitter, Facebook and other such websites/apps are powerful tools for communication. If however, any concerns or questions regarding school arise, contacting school staff via the office or a note on your child’s homework diary will always be the best way to resolve this.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endParaRPr>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390286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1231368"/>
            <a:ext cx="8229600" cy="4894796"/>
          </a:xfrm>
        </p:spPr>
        <p:txBody>
          <a:bodyPr>
            <a:normAutofit/>
          </a:bodyPr>
          <a:lstStyle/>
          <a:p>
            <a:pPr marL="0" indent="0" algn="ctr">
              <a:spcBef>
                <a:spcPts val="0"/>
              </a:spcBef>
              <a:buNone/>
              <a:defRPr/>
            </a:pPr>
            <a:r>
              <a:rPr lang="en-US" sz="2800" b="1" dirty="0">
                <a:ln w="12700">
                  <a:solidFill>
                    <a:srgbClr val="9BBB59">
                      <a:lumMod val="50000"/>
                    </a:srgbClr>
                  </a:solidFill>
                  <a:prstDash val="solid"/>
                </a:ln>
                <a:solidFill>
                  <a:prstClr val="black"/>
                </a:solidFill>
                <a:effectLst>
                  <a:innerShdw blurRad="177800">
                    <a:srgbClr val="9BBB59">
                      <a:lumMod val="50000"/>
                    </a:srgbClr>
                  </a:innerShdw>
                </a:effectLst>
                <a:latin typeface="Sassoon Infant Std" panose="020B0503020103030203" pitchFamily="34" charset="0"/>
              </a:rPr>
              <a:t>E-Safety &amp; Social Media Safety</a:t>
            </a:r>
          </a:p>
          <a:p>
            <a:pPr marL="0" marR="0" lvl="0" indent="0" algn="l" defTabSz="914400" rtl="0" eaLnBrk="1" fontAlgn="auto" latinLnBrk="0" hangingPunct="1">
              <a:lnSpc>
                <a:spcPct val="100000"/>
              </a:lnSpc>
              <a:spcBef>
                <a:spcPts val="0"/>
              </a:spcBef>
              <a:spcAft>
                <a:spcPts val="0"/>
              </a:spcAft>
              <a:buClrTx/>
              <a:buSzTx/>
              <a:buFontTx/>
              <a:buNone/>
              <a:tabLst>
                <a:tab pos="2865755" algn="ctr"/>
                <a:tab pos="5731510" algn="r"/>
                <a:tab pos="2877185" algn="ctr"/>
                <a:tab pos="5754370" algn="r"/>
              </a:tabLst>
              <a:defRPr/>
            </a:pPr>
            <a:r>
              <a:rPr kumimoji="0" lang="en-GB" sz="1800" b="0" i="1"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rPr>
              <a:t>Key websites that can support in developing better understanding of E-safety for parents: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1800" b="0" i="1"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hlinkClick r:id="rId3"/>
              </a:rPr>
              <a:t>https://www.saferinternet.org.uk/advice-centre/parents-and-carers</a:t>
            </a:r>
            <a:endParaRPr kumimoji="0" lang="en-GB" sz="1800" b="0" i="1"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1800" b="0" i="1"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hlinkClick r:id="rId4"/>
              </a:rPr>
              <a:t>https://www.internetmatters.org/schools-esafety/parent-online-support-pack-teachers/</a:t>
            </a:r>
            <a:endParaRPr kumimoji="0" lang="en-GB" sz="1800" b="0" i="1"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1800" b="0" i="1"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hlinkClick r:id="rId5"/>
              </a:rPr>
              <a:t>https://www.nspcc.org.uk/keeping-children-safe/online-safety/</a:t>
            </a:r>
            <a:endParaRPr kumimoji="0" lang="en-GB" sz="1800" b="0" i="1"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1800" b="0" i="1"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hlinkClick r:id="rId6"/>
              </a:rPr>
              <a:t>https://www.thinkuknow.co.uk/parents/</a:t>
            </a:r>
            <a:endParaRPr kumimoji="0" lang="en-GB" sz="1800" b="0" i="1"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1800" b="0" i="1"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hlinkClick r:id="rId7"/>
              </a:rPr>
              <a:t>https://www.childnet.com/parents-and-carers</a:t>
            </a:r>
            <a:endParaRPr kumimoji="0" lang="en-GB" sz="1800" b="0" i="1"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tab pos="2865755" algn="ctr"/>
                <a:tab pos="5731510" algn="r"/>
                <a:tab pos="2877185" algn="ctr"/>
                <a:tab pos="5754370" algn="r"/>
              </a:tabLst>
              <a:defRPr/>
            </a:pPr>
            <a:endParaRPr kumimoji="0" lang="en-GB" sz="1800" b="0" i="1"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endParaRPr>
          </a:p>
          <a:p>
            <a:pPr marL="0" marR="0" lvl="0" indent="0" algn="ctr" defTabSz="914400" rtl="0" eaLnBrk="1" fontAlgn="auto" latinLnBrk="0" hangingPunct="1">
              <a:lnSpc>
                <a:spcPct val="100000"/>
              </a:lnSpc>
              <a:spcBef>
                <a:spcPts val="0"/>
              </a:spcBef>
              <a:spcAft>
                <a:spcPts val="0"/>
              </a:spcAft>
              <a:buClrTx/>
              <a:buSzTx/>
              <a:buFontTx/>
              <a:buNone/>
              <a:tabLst>
                <a:tab pos="2865755" algn="ctr"/>
                <a:tab pos="5731510" algn="r"/>
                <a:tab pos="2877185" algn="ctr"/>
                <a:tab pos="5754370" algn="r"/>
              </a:tabLst>
              <a:defRPr/>
            </a:pPr>
            <a:r>
              <a:rPr kumimoji="0" lang="en-GB" sz="2400" b="0" i="0" u="none" strike="noStrike" kern="1200" cap="none" spc="0" normalizeH="0" baseline="0" noProof="0" dirty="0">
                <a:ln>
                  <a:noFill/>
                </a:ln>
                <a:solidFill>
                  <a:prstClr val="black"/>
                </a:solidFill>
                <a:effectLst/>
                <a:uLnTx/>
                <a:uFillTx/>
                <a:latin typeface="Sassoon Infant Std" panose="020B0503020103030203" pitchFamily="34" charset="0"/>
                <a:ea typeface="Calibri"/>
                <a:cs typeface="Times New Roman"/>
              </a:rPr>
              <a:t>If you have additional questions regarding specific websites or apps then please check their guidance and terms of service. If you remain unsure then please contact the school and staff will help where they can!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endParaRPr>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360130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1231368"/>
            <a:ext cx="8229600" cy="4894796"/>
          </a:xfrm>
        </p:spPr>
        <p:txBody>
          <a:bodyPr>
            <a:normAutofit/>
          </a:bodyPr>
          <a:lstStyle/>
          <a:p>
            <a:pPr marL="0" indent="0" algn="ctr">
              <a:spcBef>
                <a:spcPts val="0"/>
              </a:spcBef>
              <a:buNone/>
              <a:defRPr/>
            </a:pPr>
            <a:r>
              <a:rPr lang="en-US" b="1" dirty="0">
                <a:ln w="12700">
                  <a:solidFill>
                    <a:srgbClr val="9BBB59">
                      <a:lumMod val="50000"/>
                    </a:srgbClr>
                  </a:solidFill>
                  <a:prstDash val="solid"/>
                </a:ln>
                <a:solidFill>
                  <a:prstClr val="black"/>
                </a:solidFill>
                <a:effectLst>
                  <a:innerShdw blurRad="177800">
                    <a:srgbClr val="9BBB59">
                      <a:lumMod val="50000"/>
                    </a:srgbClr>
                  </a:innerShdw>
                </a:effectLst>
                <a:latin typeface="Sassoon Infant Std" panose="020B0503020103030203" pitchFamily="34" charset="0"/>
              </a:rPr>
              <a:t>E-Safety &amp; Social Media Safety</a:t>
            </a:r>
          </a:p>
          <a:p>
            <a:pPr marL="0" indent="0">
              <a:spcBef>
                <a:spcPts val="0"/>
              </a:spcBef>
              <a:buNone/>
              <a:defRPr/>
            </a:pPr>
            <a:r>
              <a:rPr lang="en-US" b="1" dirty="0">
                <a:ln w="12700">
                  <a:solidFill>
                    <a:srgbClr val="9BBB59">
                      <a:lumMod val="50000"/>
                    </a:srgbClr>
                  </a:solidFill>
                  <a:prstDash val="solid"/>
                </a:ln>
                <a:solidFill>
                  <a:prstClr val="black"/>
                </a:solidFill>
                <a:effectLst>
                  <a:innerShdw blurRad="177800">
                    <a:srgbClr val="9BBB59">
                      <a:lumMod val="50000"/>
                    </a:srgbClr>
                  </a:innerShdw>
                </a:effectLst>
                <a:latin typeface="Sassoon Infant Std" panose="020B0503020103030203" pitchFamily="34" charset="0"/>
              </a:rPr>
              <a:t>How can you help?</a:t>
            </a:r>
          </a:p>
          <a:p>
            <a:pPr marL="514350" marR="0" lvl="0" indent="-514350" algn="l" defTabSz="914400" rtl="0" eaLnBrk="1" fontAlgn="auto" latinLnBrk="0" hangingPunct="1">
              <a:lnSpc>
                <a:spcPct val="80000"/>
              </a:lnSpc>
              <a:spcBef>
                <a:spcPts val="0"/>
              </a:spcBef>
              <a:spcAft>
                <a:spcPts val="0"/>
              </a:spcAft>
              <a:buClrTx/>
              <a:buSzTx/>
              <a:buFont typeface="Wingdings" pitchFamily="2" charset="2"/>
              <a:buAutoNum type="arabicPeriod"/>
              <a:tabLst/>
              <a:defRPr/>
            </a:pPr>
            <a:r>
              <a:rPr kumimoji="0" lang="en-GB" sz="1800" b="0" i="0" u="none" strike="noStrike" kern="1200" cap="none" spc="0" normalizeH="0" baseline="0" noProof="0" dirty="0">
                <a:ln>
                  <a:noFill/>
                </a:ln>
                <a:solidFill>
                  <a:prstClr val="black"/>
                </a:solidFill>
                <a:effectLst/>
                <a:uLnTx/>
                <a:uFillTx/>
                <a:latin typeface="Sassoon Infant Std" panose="020B0503020103030203" pitchFamily="34" charset="0"/>
              </a:rPr>
              <a:t>Monitor use of electronic devices</a:t>
            </a:r>
          </a:p>
          <a:p>
            <a:pPr marL="971550" marR="0" lvl="1" indent="-51435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Sassoon Infant Std" panose="020B0503020103030203" pitchFamily="34" charset="0"/>
              </a:rPr>
              <a:t>Check recommended age restrictions of apps and games</a:t>
            </a:r>
          </a:p>
          <a:p>
            <a:pPr marL="971550" marR="0" lvl="1" indent="-51435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Sassoon Infant Std" panose="020B0503020103030203" pitchFamily="34" charset="0"/>
              </a:rPr>
              <a:t>Set a curfew before bedtime</a:t>
            </a:r>
          </a:p>
          <a:p>
            <a:pPr marL="971550" marR="0" lvl="1" indent="-51435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Sassoon Infant Std" panose="020B0503020103030203" pitchFamily="34" charset="0"/>
              </a:rPr>
              <a:t>Monitor WhatsApp groups and other group chats</a:t>
            </a:r>
          </a:p>
          <a:p>
            <a:pPr marL="971550" marR="0" lvl="1" indent="-51435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endParaRPr lang="en-GB" sz="1800" dirty="0">
              <a:solidFill>
                <a:prstClr val="black"/>
              </a:solidFill>
              <a:latin typeface="Sassoon Infant Std" panose="020B0503020103030203" pitchFamily="34" charset="0"/>
            </a:endParaRPr>
          </a:p>
          <a:p>
            <a:pPr marL="457200" marR="0" lvl="1" indent="0" algn="l" defTabSz="914400" rtl="0" eaLnBrk="1" fontAlgn="auto" latinLnBrk="0" hangingPunct="1">
              <a:lnSpc>
                <a:spcPct val="80000"/>
              </a:lnSpc>
              <a:spcBef>
                <a:spcPts val="0"/>
              </a:spcBef>
              <a:spcAft>
                <a:spcPts val="0"/>
              </a:spcAft>
              <a:buClrTx/>
              <a:buSzTx/>
              <a:buNone/>
              <a:tabLst/>
              <a:defRPr/>
            </a:pPr>
            <a:endParaRPr kumimoji="0" lang="en-GB" sz="1800" b="0" i="0" u="none" strike="noStrike" kern="1200" cap="none" spc="0" normalizeH="0" baseline="0" noProof="0" dirty="0">
              <a:ln>
                <a:noFill/>
              </a:ln>
              <a:solidFill>
                <a:prstClr val="black"/>
              </a:solidFill>
              <a:effectLst/>
              <a:uLnTx/>
              <a:uFillTx/>
              <a:latin typeface="Sassoon Infant Std" panose="020B0503020103030203" pitchFamily="34" charset="0"/>
            </a:endParaRPr>
          </a:p>
          <a:p>
            <a:pPr marL="0" marR="0" lvl="0" indent="0" algn="l" defTabSz="914400" rtl="0" eaLnBrk="1" fontAlgn="auto" latinLnBrk="0" hangingPunct="1">
              <a:lnSpc>
                <a:spcPct val="8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Sassoon Infant Std" panose="020B0503020103030203" pitchFamily="34" charset="0"/>
              </a:rPr>
              <a:t>2. Sleep and breakfast</a:t>
            </a:r>
          </a:p>
          <a:p>
            <a:pPr marL="914400" marR="0" lvl="1" indent="-45720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Sassoon Infant Std" panose="020B0503020103030203" pitchFamily="34" charset="0"/>
              </a:rPr>
              <a:t>Switch off devices well before bedtime</a:t>
            </a:r>
          </a:p>
          <a:p>
            <a:pPr marL="914400" marR="0" lvl="1" indent="-45720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Sassoon Infant Std" panose="020B0503020103030203" pitchFamily="34" charset="0"/>
              </a:rPr>
              <a:t>Share a book in bed</a:t>
            </a:r>
          </a:p>
          <a:p>
            <a:pPr marL="914400" marR="0" lvl="1" indent="-45720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Sassoon Infant Std" panose="020B0503020103030203" pitchFamily="34" charset="0"/>
              </a:rPr>
              <a:t>Share best parts of the day</a:t>
            </a:r>
          </a:p>
          <a:p>
            <a:pPr marL="914400" marR="0" lvl="1" indent="-45720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Sassoon Infant Std" panose="020B0503020103030203" pitchFamily="34" charset="0"/>
              </a:rPr>
              <a:t>Wake up with plenty of time for breakfast</a:t>
            </a:r>
          </a:p>
          <a:p>
            <a:pPr marL="914400" marR="0" lvl="1" indent="-45720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Sassoon Infant Std" panose="020B0503020103030203" pitchFamily="34" charset="0"/>
              </a:rPr>
              <a:t>Healthy snack for breaktime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endParaRPr>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D960D88-B92D-4303-8322-A1A47AA0FFFB}"/>
              </a:ext>
            </a:extLst>
          </p:cNvPr>
          <p:cNvPicPr>
            <a:picLocks noChangeAspect="1"/>
          </p:cNvPicPr>
          <p:nvPr/>
        </p:nvPicPr>
        <p:blipFill>
          <a:blip r:embed="rId4"/>
          <a:stretch>
            <a:fillRect/>
          </a:stretch>
        </p:blipFill>
        <p:spPr>
          <a:xfrm>
            <a:off x="5501840" y="3645024"/>
            <a:ext cx="2892859" cy="2376264"/>
          </a:xfrm>
          <a:prstGeom prst="rect">
            <a:avLst/>
          </a:prstGeom>
        </p:spPr>
      </p:pic>
    </p:spTree>
    <p:extLst>
      <p:ext uri="{BB962C8B-B14F-4D97-AF65-F5344CB8AC3E}">
        <p14:creationId xmlns:p14="http://schemas.microsoft.com/office/powerpoint/2010/main" val="227047117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1231368"/>
            <a:ext cx="8229600" cy="4894796"/>
          </a:xfrm>
        </p:spPr>
        <p:txBody>
          <a:bodyPr>
            <a:normAutofit fontScale="92500" lnSpcReduction="20000"/>
          </a:bodyPr>
          <a:lstStyle/>
          <a:p>
            <a:pPr marL="0" indent="0" algn="ctr">
              <a:spcBef>
                <a:spcPts val="0"/>
              </a:spcBef>
              <a:buNone/>
              <a:defRPr/>
            </a:pPr>
            <a:r>
              <a:rPr lang="en-US" sz="2800" b="1" dirty="0">
                <a:ln w="12700">
                  <a:solidFill>
                    <a:srgbClr val="9BBB59">
                      <a:lumMod val="50000"/>
                    </a:srgbClr>
                  </a:solidFill>
                  <a:prstDash val="solid"/>
                </a:ln>
                <a:solidFill>
                  <a:prstClr val="black"/>
                </a:solidFill>
                <a:effectLst>
                  <a:innerShdw blurRad="177800">
                    <a:srgbClr val="9BBB59">
                      <a:lumMod val="50000"/>
                    </a:srgbClr>
                  </a:innerShdw>
                </a:effectLst>
                <a:latin typeface="Sassoon Infant Std" panose="020B0503020103030203" pitchFamily="34" charset="0"/>
              </a:rPr>
              <a:t>RACISM</a:t>
            </a:r>
          </a:p>
          <a:p>
            <a:pPr marL="0" indent="0" algn="ctr">
              <a:buNone/>
            </a:pPr>
            <a:r>
              <a:rPr lang="en-GB" b="1" i="0" dirty="0">
                <a:solidFill>
                  <a:srgbClr val="001D35"/>
                </a:solidFill>
                <a:effectLst/>
                <a:latin typeface="Sassoon Infant Std" panose="020B0503020103030203" pitchFamily="34" charset="0"/>
              </a:rPr>
              <a:t>What is racism? </a:t>
            </a:r>
          </a:p>
          <a:p>
            <a:pPr marL="0" indent="0" algn="ctr">
              <a:buNone/>
            </a:pPr>
            <a:endParaRPr lang="en-GB" b="1" i="0" dirty="0">
              <a:solidFill>
                <a:srgbClr val="001D35"/>
              </a:solidFill>
              <a:effectLst/>
              <a:latin typeface="Sassoon Infant Std" panose="020B0503020103030203" pitchFamily="34" charset="0"/>
            </a:endParaRPr>
          </a:p>
          <a:p>
            <a:r>
              <a:rPr lang="en-GB" sz="2000" b="0" i="0" dirty="0">
                <a:solidFill>
                  <a:srgbClr val="001D35"/>
                </a:solidFill>
                <a:effectLst/>
                <a:latin typeface="Sassoon Infant Std" panose="020B0503020103030203" pitchFamily="34" charset="0"/>
              </a:rPr>
              <a:t>Racism is when someone is discriminated against (singled out) because of their race, the colour of their skin, their nationality, their accent or first language, or their ethnic or national origin. Other examples of racism include: Making fun of someone's name.</a:t>
            </a:r>
          </a:p>
          <a:p>
            <a:endParaRPr lang="en-GB" sz="2000" b="0" i="0" dirty="0">
              <a:solidFill>
                <a:srgbClr val="001D35"/>
              </a:solidFill>
              <a:effectLst/>
              <a:latin typeface="Sassoon Infant Std" panose="020B0503020103030203" pitchFamily="34" charset="0"/>
            </a:endParaRPr>
          </a:p>
          <a:p>
            <a:r>
              <a:rPr lang="en-GB" sz="2000" dirty="0">
                <a:solidFill>
                  <a:srgbClr val="001D35"/>
                </a:solidFill>
                <a:latin typeface="Sassoon Infant Std" panose="020B0503020103030203" pitchFamily="34" charset="0"/>
              </a:rPr>
              <a:t>Racism is when someone is treated unfairly or unkindly just because of the colour of their skin, where they come from, or what they look like.</a:t>
            </a:r>
          </a:p>
          <a:p>
            <a:endParaRPr lang="en-US" sz="1600" b="1" dirty="0">
              <a:solidFill>
                <a:schemeClr val="bg1"/>
              </a:solidFill>
              <a:latin typeface="Sassoon Infant Std" panose="020B0503020103030203" pitchFamily="34" charset="0"/>
            </a:endParaRPr>
          </a:p>
          <a:p>
            <a:endParaRPr lang="en-US" sz="1600" b="1" dirty="0">
              <a:solidFill>
                <a:schemeClr val="bg1"/>
              </a:solidFill>
              <a:latin typeface="Sassoon Infant Std" panose="020B0503020103030203" pitchFamily="34" charset="0"/>
            </a:endParaRPr>
          </a:p>
          <a:p>
            <a:endParaRPr lang="en-US" sz="1600" b="1" dirty="0">
              <a:solidFill>
                <a:schemeClr val="bg1"/>
              </a:solidFill>
              <a:latin typeface="Sassoon Infant Std" panose="020B0503020103030203" pitchFamily="34" charset="0"/>
            </a:endParaRPr>
          </a:p>
          <a:p>
            <a:endParaRPr lang="en-US" sz="1600" b="1" dirty="0">
              <a:solidFill>
                <a:schemeClr val="bg1"/>
              </a:solidFill>
              <a:latin typeface="Sassoon Infant Std" panose="020B0503020103030203" pitchFamily="34" charset="0"/>
            </a:endParaRPr>
          </a:p>
          <a:p>
            <a:endParaRPr lang="en-US" sz="1600" b="1" dirty="0">
              <a:solidFill>
                <a:schemeClr val="bg1"/>
              </a:solidFill>
              <a:latin typeface="Sassoon Infant Std" panose="020B0503020103030203" pitchFamily="34" charset="0"/>
            </a:endParaRPr>
          </a:p>
          <a:p>
            <a:pPr marL="0" indent="0" algn="ctr">
              <a:buNone/>
            </a:pPr>
            <a:r>
              <a:rPr lang="en-US" b="1" dirty="0">
                <a:solidFill>
                  <a:schemeClr val="bg1"/>
                </a:solidFill>
                <a:latin typeface="Sassoon Infant Std" panose="020B0503020103030203" pitchFamily="34" charset="0"/>
              </a:rPr>
              <a:t>St Paul’s has </a:t>
            </a:r>
            <a:r>
              <a:rPr lang="en-GB" b="1" dirty="0">
                <a:solidFill>
                  <a:schemeClr val="bg1"/>
                </a:solidFill>
                <a:latin typeface="Sassoon Infant Std" panose="020B0503020103030203" pitchFamily="34" charset="0"/>
              </a:rPr>
              <a:t>Zero Tolerance for Racism</a:t>
            </a:r>
          </a:p>
          <a:p>
            <a:endParaRPr lang="en-GB" sz="1600" dirty="0">
              <a:solidFill>
                <a:srgbClr val="001D35"/>
              </a:solidFill>
              <a:latin typeface="Google Sans"/>
            </a:endParaRPr>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203971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1231368"/>
            <a:ext cx="8229600" cy="4894796"/>
          </a:xfrm>
        </p:spPr>
        <p:txBody>
          <a:bodyPr>
            <a:normAutofit fontScale="25000" lnSpcReduction="20000"/>
          </a:bodyPr>
          <a:lstStyle/>
          <a:p>
            <a:pPr marL="0" indent="0" algn="ctr">
              <a:spcBef>
                <a:spcPts val="0"/>
              </a:spcBef>
              <a:buNone/>
              <a:defRPr/>
            </a:pPr>
            <a:r>
              <a:rPr lang="en-US" sz="8000" b="1" dirty="0">
                <a:ln w="12700">
                  <a:solidFill>
                    <a:srgbClr val="9BBB59">
                      <a:lumMod val="50000"/>
                    </a:srgbClr>
                  </a:solidFill>
                  <a:prstDash val="solid"/>
                </a:ln>
                <a:solidFill>
                  <a:prstClr val="black"/>
                </a:solidFill>
                <a:effectLst>
                  <a:innerShdw blurRad="177800">
                    <a:srgbClr val="9BBB59">
                      <a:lumMod val="50000"/>
                    </a:srgbClr>
                  </a:innerShdw>
                </a:effectLst>
                <a:latin typeface="Sassoon Infant Std" panose="020B0503020103030203" pitchFamily="34" charset="0"/>
              </a:rPr>
              <a:t>RACISM</a:t>
            </a:r>
          </a:p>
          <a:p>
            <a:pPr marL="0" indent="0" algn="ctr">
              <a:buNone/>
            </a:pPr>
            <a:r>
              <a:rPr lang="en-US" sz="8000" b="1" dirty="0">
                <a:solidFill>
                  <a:schemeClr val="bg1"/>
                </a:solidFill>
                <a:latin typeface="Sassoon Infant Std" panose="020B0503020103030203" pitchFamily="34" charset="0"/>
              </a:rPr>
              <a:t>St Paul’s has </a:t>
            </a:r>
            <a:r>
              <a:rPr lang="en-GB" sz="8000" b="1" dirty="0">
                <a:solidFill>
                  <a:schemeClr val="bg1"/>
                </a:solidFill>
                <a:latin typeface="Sassoon Infant Std" panose="020B0503020103030203" pitchFamily="34" charset="0"/>
              </a:rPr>
              <a:t>Zero Tolerance for Racism</a:t>
            </a:r>
          </a:p>
          <a:p>
            <a:pPr marL="0" indent="0">
              <a:buNone/>
            </a:pPr>
            <a:r>
              <a:rPr lang="en-GB" sz="8000" dirty="0">
                <a:latin typeface="Sassoon Infant Std" panose="020B0503020103030203" pitchFamily="34" charset="0"/>
              </a:rPr>
              <a:t> </a:t>
            </a:r>
            <a:r>
              <a:rPr lang="en-GB" sz="7200" b="1" dirty="0">
                <a:solidFill>
                  <a:schemeClr val="bg1"/>
                </a:solidFill>
                <a:latin typeface="Sassoon Infant Std" panose="020B0503020103030203" pitchFamily="34" charset="0"/>
              </a:rPr>
              <a:t>Clear Stance</a:t>
            </a:r>
            <a:endParaRPr lang="en-GB" sz="7200" dirty="0">
              <a:solidFill>
                <a:schemeClr val="bg1"/>
              </a:solidFill>
              <a:latin typeface="Sassoon Infant Std" panose="020B0503020103030203" pitchFamily="34" charset="0"/>
            </a:endParaRPr>
          </a:p>
          <a:p>
            <a:pPr>
              <a:buFont typeface="Arial" panose="020B0604020202020204" pitchFamily="34" charset="0"/>
              <a:buChar char="•"/>
            </a:pPr>
            <a:r>
              <a:rPr lang="en-GB" sz="7200" dirty="0">
                <a:solidFill>
                  <a:schemeClr val="bg1"/>
                </a:solidFill>
                <a:latin typeface="Sassoon Infant Std" panose="020B0503020103030203" pitchFamily="34" charset="0"/>
              </a:rPr>
              <a:t>Our school has a </a:t>
            </a:r>
            <a:r>
              <a:rPr lang="en-GB" sz="7200" b="1" dirty="0">
                <a:solidFill>
                  <a:schemeClr val="bg1"/>
                </a:solidFill>
                <a:latin typeface="Sassoon Infant Std" panose="020B0503020103030203" pitchFamily="34" charset="0"/>
              </a:rPr>
              <a:t>zero-tolerance policy towards racism</a:t>
            </a:r>
            <a:r>
              <a:rPr lang="en-GB" sz="7200" dirty="0">
                <a:solidFill>
                  <a:schemeClr val="bg1"/>
                </a:solidFill>
                <a:latin typeface="Sassoon Infant Std" panose="020B0503020103030203" pitchFamily="34" charset="0"/>
              </a:rPr>
              <a:t> – no exceptions.</a:t>
            </a:r>
          </a:p>
          <a:p>
            <a:pPr>
              <a:buFont typeface="Arial" panose="020B0604020202020204" pitchFamily="34" charset="0"/>
              <a:buChar char="•"/>
            </a:pPr>
            <a:endParaRPr lang="en-GB" sz="7200" dirty="0">
              <a:solidFill>
                <a:schemeClr val="bg1"/>
              </a:solidFill>
              <a:latin typeface="Sassoon Infant Std" panose="020B0503020103030203" pitchFamily="34" charset="0"/>
            </a:endParaRPr>
          </a:p>
          <a:p>
            <a:pPr marL="0" indent="0">
              <a:buNone/>
            </a:pPr>
            <a:r>
              <a:rPr lang="en-GB" sz="7200" b="1" dirty="0">
                <a:solidFill>
                  <a:schemeClr val="bg1"/>
                </a:solidFill>
                <a:latin typeface="Sassoon Infant Std" panose="020B0503020103030203" pitchFamily="34" charset="0"/>
              </a:rPr>
              <a:t>Leadership Commitment</a:t>
            </a:r>
            <a:endParaRPr lang="en-GB" sz="7200" dirty="0">
              <a:solidFill>
                <a:schemeClr val="bg1"/>
              </a:solidFill>
              <a:latin typeface="Sassoon Infant Std" panose="020B0503020103030203" pitchFamily="34" charset="0"/>
            </a:endParaRPr>
          </a:p>
          <a:p>
            <a:pPr>
              <a:buFont typeface="Arial" panose="020B0604020202020204" pitchFamily="34" charset="0"/>
              <a:buChar char="•"/>
            </a:pPr>
            <a:r>
              <a:rPr lang="en-GB" sz="7200" dirty="0">
                <a:solidFill>
                  <a:schemeClr val="bg1"/>
                </a:solidFill>
                <a:latin typeface="Sassoon Infant Std" panose="020B0503020103030203" pitchFamily="34" charset="0"/>
              </a:rPr>
              <a:t>Senior leaders </a:t>
            </a:r>
            <a:r>
              <a:rPr lang="en-GB" sz="7200" b="1" dirty="0">
                <a:solidFill>
                  <a:schemeClr val="bg1"/>
                </a:solidFill>
                <a:latin typeface="Sassoon Infant Std" panose="020B0503020103030203" pitchFamily="34" charset="0"/>
              </a:rPr>
              <a:t>model this policy</a:t>
            </a:r>
            <a:r>
              <a:rPr lang="en-GB" sz="7200" dirty="0">
                <a:solidFill>
                  <a:schemeClr val="bg1"/>
                </a:solidFill>
                <a:latin typeface="Sassoon Infant Std" panose="020B0503020103030203" pitchFamily="34" charset="0"/>
              </a:rPr>
              <a:t> and </a:t>
            </a:r>
            <a:r>
              <a:rPr lang="en-GB" sz="7200" b="1" dirty="0">
                <a:solidFill>
                  <a:schemeClr val="bg1"/>
                </a:solidFill>
                <a:latin typeface="Sassoon Infant Std" panose="020B0503020103030203" pitchFamily="34" charset="0"/>
              </a:rPr>
              <a:t>call out racism clearly and firmly</a:t>
            </a:r>
            <a:r>
              <a:rPr lang="en-GB" sz="7200" dirty="0">
                <a:solidFill>
                  <a:schemeClr val="bg1"/>
                </a:solidFill>
                <a:latin typeface="Sassoon Infant Std" panose="020B0503020103030203" pitchFamily="34" charset="0"/>
              </a:rPr>
              <a:t>.</a:t>
            </a:r>
          </a:p>
          <a:p>
            <a:pPr>
              <a:buFont typeface="Arial" panose="020B0604020202020204" pitchFamily="34" charset="0"/>
              <a:buChar char="•"/>
            </a:pPr>
            <a:r>
              <a:rPr lang="en-GB" sz="7200" dirty="0">
                <a:solidFill>
                  <a:schemeClr val="bg1"/>
                </a:solidFill>
                <a:latin typeface="Sassoon Infant Std" panose="020B0503020103030203" pitchFamily="34" charset="0"/>
              </a:rPr>
              <a:t>We use the word </a:t>
            </a:r>
            <a:r>
              <a:rPr lang="en-GB" sz="7200" b="1" dirty="0">
                <a:solidFill>
                  <a:schemeClr val="bg1"/>
                </a:solidFill>
                <a:latin typeface="Sassoon Infant Std" panose="020B0503020103030203" pitchFamily="34" charset="0"/>
              </a:rPr>
              <a:t>racism</a:t>
            </a:r>
            <a:r>
              <a:rPr lang="en-GB" sz="7200" dirty="0">
                <a:solidFill>
                  <a:schemeClr val="bg1"/>
                </a:solidFill>
                <a:latin typeface="Sassoon Infant Std" panose="020B0503020103030203" pitchFamily="34" charset="0"/>
              </a:rPr>
              <a:t> directly, not softer language.</a:t>
            </a:r>
          </a:p>
          <a:p>
            <a:pPr marL="0" indent="0">
              <a:buNone/>
            </a:pPr>
            <a:r>
              <a:rPr lang="en-GB" sz="7200" dirty="0">
                <a:latin typeface="Sassoon Infant Std" panose="020B0503020103030203" pitchFamily="34" charset="0"/>
              </a:rPr>
              <a:t> </a:t>
            </a:r>
            <a:r>
              <a:rPr lang="en-GB" sz="7200" b="1" dirty="0">
                <a:solidFill>
                  <a:schemeClr val="bg1"/>
                </a:solidFill>
                <a:latin typeface="Sassoon Infant Std" panose="020B0503020103030203" pitchFamily="34" charset="0"/>
              </a:rPr>
              <a:t>Inclusive Culture</a:t>
            </a:r>
            <a:endParaRPr lang="en-GB" sz="7200" dirty="0">
              <a:solidFill>
                <a:schemeClr val="bg1"/>
              </a:solidFill>
              <a:latin typeface="Sassoon Infant Std" panose="020B0503020103030203" pitchFamily="34" charset="0"/>
            </a:endParaRPr>
          </a:p>
          <a:p>
            <a:pPr>
              <a:buFont typeface="Arial" panose="020B0604020202020204" pitchFamily="34" charset="0"/>
              <a:buChar char="•"/>
            </a:pPr>
            <a:r>
              <a:rPr lang="en-GB" sz="7200" dirty="0">
                <a:solidFill>
                  <a:schemeClr val="bg1"/>
                </a:solidFill>
                <a:latin typeface="Sassoon Infant Std" panose="020B0503020103030203" pitchFamily="34" charset="0"/>
              </a:rPr>
              <a:t>We reflect on and strengthen our school culture to ensure </a:t>
            </a:r>
            <a:r>
              <a:rPr lang="en-GB" sz="7200" b="1" dirty="0">
                <a:solidFill>
                  <a:schemeClr val="bg1"/>
                </a:solidFill>
                <a:latin typeface="Sassoon Infant Std" panose="020B0503020103030203" pitchFamily="34" charset="0"/>
              </a:rPr>
              <a:t>every child feels safe, respected, and included</a:t>
            </a:r>
            <a:r>
              <a:rPr lang="en-GB" sz="7200" dirty="0">
                <a:solidFill>
                  <a:schemeClr val="bg1"/>
                </a:solidFill>
                <a:latin typeface="Sassoon Infant Std" panose="020B0503020103030203" pitchFamily="34" charset="0"/>
              </a:rPr>
              <a:t>.</a:t>
            </a:r>
          </a:p>
          <a:p>
            <a:pPr>
              <a:buFont typeface="Arial" panose="020B0604020202020204" pitchFamily="34" charset="0"/>
              <a:buChar char="•"/>
            </a:pPr>
            <a:r>
              <a:rPr lang="en-GB" sz="7200" dirty="0">
                <a:solidFill>
                  <a:schemeClr val="bg1"/>
                </a:solidFill>
                <a:latin typeface="Sassoon Infant Std" panose="020B0503020103030203" pitchFamily="34" charset="0"/>
              </a:rPr>
              <a:t>We actively celebrate </a:t>
            </a:r>
            <a:r>
              <a:rPr lang="en-GB" sz="7200" b="1" dirty="0">
                <a:solidFill>
                  <a:schemeClr val="bg1"/>
                </a:solidFill>
                <a:latin typeface="Sassoon Infant Std" panose="020B0503020103030203" pitchFamily="34" charset="0"/>
              </a:rPr>
              <a:t>diversity, equity, and inclusion</a:t>
            </a:r>
            <a:r>
              <a:rPr lang="en-GB" sz="7200" dirty="0">
                <a:solidFill>
                  <a:schemeClr val="bg1"/>
                </a:solidFill>
                <a:latin typeface="Sassoon Infant Std" panose="020B0503020103030203" pitchFamily="34" charset="0"/>
              </a:rPr>
              <a:t> in our classrooms and community.</a:t>
            </a:r>
          </a:p>
          <a:p>
            <a:pPr marL="0" indent="0">
              <a:buNone/>
            </a:pPr>
            <a:br>
              <a:rPr lang="en-GB" sz="7200" dirty="0">
                <a:latin typeface="Sassoon Infant Std" panose="020B0503020103030203" pitchFamily="34" charset="0"/>
              </a:rPr>
            </a:br>
            <a:endParaRPr lang="en-GB" sz="7200" dirty="0">
              <a:latin typeface="Sassoon Infant Std" panose="020B0503020103030203" pitchFamily="34" charset="0"/>
            </a:endParaRPr>
          </a:p>
          <a:p>
            <a:pPr marL="0" indent="0" algn="ctr">
              <a:buNone/>
            </a:pPr>
            <a:r>
              <a:rPr lang="en-GB" sz="7200" b="1" dirty="0">
                <a:solidFill>
                  <a:schemeClr val="bg1"/>
                </a:solidFill>
                <a:latin typeface="Sassoon Infant Std" panose="020B0503020103030203" pitchFamily="34" charset="0"/>
              </a:rPr>
              <a:t>RACISM WILL NEVER BE IGNORED, MINIMISED, OR TOLERATED IN OUR SCHOOL.</a:t>
            </a:r>
          </a:p>
          <a:p>
            <a:pPr marL="0" indent="0" algn="ctr">
              <a:buNone/>
            </a:pPr>
            <a:r>
              <a:rPr lang="en-GB" sz="7200" b="1" dirty="0">
                <a:solidFill>
                  <a:schemeClr val="bg1"/>
                </a:solidFill>
                <a:latin typeface="Sassoon Infant Std" panose="020B0503020103030203" pitchFamily="34" charset="0"/>
              </a:rPr>
              <a:t> TOGETHER, WE FOSTER A SAFE AND INCLUSIVE ENVIRONMENT FOR ALL.</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endParaRPr>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389135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1231368"/>
            <a:ext cx="8229600" cy="4894796"/>
          </a:xfrm>
        </p:spPr>
        <p:txBody>
          <a:bodyPr>
            <a:normAutofit/>
          </a:bodyPr>
          <a:lstStyle/>
          <a:p>
            <a:pPr marL="0" indent="0" algn="ctr">
              <a:spcBef>
                <a:spcPts val="0"/>
              </a:spcBef>
              <a:buNone/>
              <a:defRPr/>
            </a:pPr>
            <a:r>
              <a:rPr lang="en-US" sz="2800" b="1" dirty="0">
                <a:ln w="12700">
                  <a:solidFill>
                    <a:srgbClr val="9BBB59">
                      <a:lumMod val="50000"/>
                    </a:srgbClr>
                  </a:solidFill>
                  <a:prstDash val="solid"/>
                </a:ln>
                <a:solidFill>
                  <a:prstClr val="black"/>
                </a:solidFill>
                <a:effectLst>
                  <a:innerShdw blurRad="177800">
                    <a:srgbClr val="9BBB59">
                      <a:lumMod val="50000"/>
                    </a:srgbClr>
                  </a:innerShdw>
                </a:effectLst>
                <a:latin typeface="Sassoon Infant Std" panose="020B0503020103030203" pitchFamily="34" charset="0"/>
              </a:rPr>
              <a:t>RACISM</a:t>
            </a:r>
          </a:p>
          <a:p>
            <a:r>
              <a:rPr lang="en-GB" sz="1600" b="1" dirty="0">
                <a:solidFill>
                  <a:schemeClr val="bg1"/>
                </a:solidFill>
                <a:latin typeface="Sassoon Infant Std" panose="020B0503020103030203" pitchFamily="34" charset="0"/>
              </a:rPr>
              <a:t>Not wanting to play with someone because of skin colour or hair type. Example</a:t>
            </a:r>
            <a:r>
              <a:rPr lang="en-GB" sz="1600" dirty="0">
                <a:solidFill>
                  <a:schemeClr val="bg1"/>
                </a:solidFill>
                <a:latin typeface="Sassoon Infant Std" panose="020B0503020103030203" pitchFamily="34" charset="0"/>
              </a:rPr>
              <a:t>: A child says, “I don’t want to play with her, her skin is too dark,” without understanding why that’s hurtful.</a:t>
            </a:r>
          </a:p>
          <a:p>
            <a:endParaRPr lang="en-GB" sz="1600" dirty="0">
              <a:solidFill>
                <a:schemeClr val="bg1"/>
              </a:solidFill>
              <a:latin typeface="Sassoon Infant Std" panose="020B0503020103030203" pitchFamily="34" charset="0"/>
            </a:endParaRPr>
          </a:p>
          <a:p>
            <a:r>
              <a:rPr lang="en-GB" sz="1600" b="1" dirty="0">
                <a:solidFill>
                  <a:schemeClr val="bg1"/>
                </a:solidFill>
                <a:latin typeface="Sassoon Infant Std" panose="020B0503020103030203" pitchFamily="34" charset="0"/>
              </a:rPr>
              <a:t>Making fun of someone’s language or accent. Example</a:t>
            </a:r>
            <a:r>
              <a:rPr lang="en-GB" sz="1600" dirty="0">
                <a:solidFill>
                  <a:schemeClr val="bg1"/>
                </a:solidFill>
                <a:latin typeface="Sassoon Infant Std" panose="020B0503020103030203" pitchFamily="34" charset="0"/>
              </a:rPr>
              <a:t>: A child laughs when a classmate speaks English differently, thinking it’s just funny, not knowing it can make the other child feel excluded</a:t>
            </a:r>
          </a:p>
          <a:p>
            <a:r>
              <a:rPr lang="en-GB" sz="1600" b="1" dirty="0">
                <a:solidFill>
                  <a:schemeClr val="bg1"/>
                </a:solidFill>
                <a:latin typeface="Sassoon Infant Std" panose="020B0503020103030203" pitchFamily="34" charset="0"/>
              </a:rPr>
              <a:t>Commenting negatively about food from another culture. Example</a:t>
            </a:r>
            <a:r>
              <a:rPr lang="en-GB" sz="1600" dirty="0">
                <a:solidFill>
                  <a:schemeClr val="bg1"/>
                </a:solidFill>
                <a:latin typeface="Sassoon Infant Std" panose="020B0503020103030203" pitchFamily="34" charset="0"/>
              </a:rPr>
              <a:t>: Saying, “</a:t>
            </a:r>
            <a:r>
              <a:rPr lang="en-GB" sz="1600" dirty="0" err="1">
                <a:solidFill>
                  <a:schemeClr val="bg1"/>
                </a:solidFill>
                <a:latin typeface="Sassoon Infant Std" panose="020B0503020103030203" pitchFamily="34" charset="0"/>
              </a:rPr>
              <a:t>Ew</a:t>
            </a:r>
            <a:r>
              <a:rPr lang="en-GB" sz="1600" dirty="0">
                <a:solidFill>
                  <a:schemeClr val="bg1"/>
                </a:solidFill>
                <a:latin typeface="Sassoon Infant Std" panose="020B0503020103030203" pitchFamily="34" charset="0"/>
              </a:rPr>
              <a:t>, that food looks weird,” when a friend brings a meal from their culture.</a:t>
            </a:r>
          </a:p>
          <a:p>
            <a:endParaRPr lang="en-GB" sz="1600" dirty="0">
              <a:solidFill>
                <a:schemeClr val="bg1"/>
              </a:solidFill>
              <a:latin typeface="Sassoon Infant Std" panose="020B0503020103030203" pitchFamily="34" charset="0"/>
            </a:endParaRPr>
          </a:p>
          <a:p>
            <a:r>
              <a:rPr lang="en-GB" sz="1600" b="1" dirty="0">
                <a:solidFill>
                  <a:schemeClr val="bg1"/>
                </a:solidFill>
                <a:latin typeface="Sassoon Infant Std" panose="020B0503020103030203" pitchFamily="34" charset="0"/>
              </a:rPr>
              <a:t>Assuming someone can’t do something because of how they look. Example</a:t>
            </a:r>
            <a:r>
              <a:rPr lang="en-GB" sz="1600" dirty="0">
                <a:solidFill>
                  <a:schemeClr val="bg1"/>
                </a:solidFill>
                <a:latin typeface="Sassoon Infant Std" panose="020B0503020103030203" pitchFamily="34" charset="0"/>
              </a:rPr>
              <a:t>: Saying, “You can’t be the princess in our game because princesses have blonde hair,” without realising that’s based on stereotypes.</a:t>
            </a:r>
          </a:p>
          <a:p>
            <a:endParaRPr lang="en-GB" sz="1600" dirty="0">
              <a:solidFill>
                <a:schemeClr val="bg1"/>
              </a:solidFill>
              <a:latin typeface="Sassoon Infant Std" panose="020B0503020103030203" pitchFamily="34" charset="0"/>
            </a:endParaRPr>
          </a:p>
          <a:p>
            <a:r>
              <a:rPr lang="en-GB" sz="1600" b="1" dirty="0">
                <a:solidFill>
                  <a:schemeClr val="bg1"/>
                </a:solidFill>
                <a:latin typeface="Sassoon Infant Std" panose="020B0503020103030203" pitchFamily="34" charset="0"/>
              </a:rPr>
              <a:t>Repeating things they hear from adults or media. Example</a:t>
            </a:r>
            <a:r>
              <a:rPr lang="en-GB" sz="1600" dirty="0">
                <a:solidFill>
                  <a:schemeClr val="bg1"/>
                </a:solidFill>
                <a:latin typeface="Sassoon Infant Std" panose="020B0503020103030203" pitchFamily="34" charset="0"/>
              </a:rPr>
              <a:t>: A child overhears a biased comment at home and repeats it at school, not knowing it’s discriminatory.</a:t>
            </a:r>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307973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03" y="277449"/>
            <a:ext cx="8819551" cy="6442658"/>
          </a:xfrm>
        </p:spPr>
        <p:txBody>
          <a:bodyPr vert="horz" lIns="91440" tIns="45720" rIns="91440" bIns="45720" rtlCol="0" anchor="t">
            <a:normAutofit/>
          </a:bodyPr>
          <a:lstStyle/>
          <a:p>
            <a:pPr marL="0" indent="0" algn="ctr">
              <a:buNone/>
            </a:pPr>
            <a:r>
              <a:rPr lang="en-GB" sz="3600" b="1" dirty="0">
                <a:solidFill>
                  <a:srgbClr val="002060"/>
                </a:solidFill>
                <a:latin typeface="Sassoon Infant Std" panose="020B0503020103030203" pitchFamily="34" charset="0"/>
              </a:rPr>
              <a:t>Finally thank you ever so much for your time this evening.</a:t>
            </a:r>
          </a:p>
          <a:p>
            <a:pPr marL="0" indent="0" algn="ctr">
              <a:buNone/>
            </a:pPr>
            <a:endParaRPr lang="en-GB" sz="3600" dirty="0">
              <a:solidFill>
                <a:srgbClr val="000000"/>
              </a:solidFill>
              <a:latin typeface="Sassoon Infant Std" panose="020B0503020103030203" pitchFamily="34" charset="0"/>
              <a:ea typeface="Calibri"/>
              <a:cs typeface="Calibri"/>
            </a:endParaRPr>
          </a:p>
          <a:p>
            <a:pPr marL="0" indent="0" algn="ctr">
              <a:buNone/>
            </a:pPr>
            <a:r>
              <a:rPr lang="en-GB" sz="3600" dirty="0">
                <a:solidFill>
                  <a:srgbClr val="000000"/>
                </a:solidFill>
                <a:latin typeface="Sassoon Infant Std" panose="020B0503020103030203" pitchFamily="34" charset="0"/>
                <a:ea typeface="Calibri"/>
                <a:cs typeface="Calibri"/>
              </a:rPr>
              <a:t>Does anyone have any questions?</a:t>
            </a:r>
          </a:p>
          <a:p>
            <a:pPr marL="0" indent="0" algn="ctr">
              <a:buNone/>
            </a:pPr>
            <a:endParaRPr lang="en-GB" sz="3600" b="1" dirty="0">
              <a:solidFill>
                <a:srgbClr val="002060"/>
              </a:solidFill>
              <a:latin typeface="Sassoon Infant Std" panose="020B0503020103030203" pitchFamily="34" charset="0"/>
            </a:endParaRPr>
          </a:p>
          <a:p>
            <a:pPr marL="0" indent="0" algn="ctr">
              <a:buNone/>
            </a:pPr>
            <a:endParaRPr lang="en-GB" sz="3600" b="1" dirty="0">
              <a:solidFill>
                <a:srgbClr val="002060"/>
              </a:solidFill>
              <a:latin typeface="Sassoon Infant Std" panose="020B0503020103030203" pitchFamily="34" charset="0"/>
            </a:endParaRPr>
          </a:p>
          <a:p>
            <a:pPr marL="0" indent="0" algn="ctr">
              <a:buNone/>
            </a:pPr>
            <a:r>
              <a:rPr lang="en-GB" sz="3600" b="1" dirty="0">
                <a:solidFill>
                  <a:srgbClr val="002060"/>
                </a:solidFill>
                <a:latin typeface="Sassoon Infant Std" panose="020B0503020103030203" pitchFamily="34" charset="0"/>
              </a:rPr>
              <a:t>Please contact the class team if we can be of help you in any way.  </a:t>
            </a:r>
          </a:p>
          <a:p>
            <a:pPr marL="0" indent="0" algn="ctr">
              <a:buNone/>
            </a:pPr>
            <a:r>
              <a:rPr lang="en-GB" sz="3600" b="1" dirty="0">
                <a:solidFill>
                  <a:srgbClr val="002060"/>
                </a:solidFill>
                <a:latin typeface="Sassoon Infant Std" panose="020B0503020103030203" pitchFamily="34" charset="0"/>
              </a:rPr>
              <a:t>We very much look forward to a happy and successful year.  </a:t>
            </a:r>
            <a:endParaRPr lang="en-GB" sz="3600" dirty="0">
              <a:latin typeface="Sassoon Infant Std" panose="020B0503020103030203" pitchFamily="34" charset="0"/>
            </a:endParaRPr>
          </a:p>
        </p:txBody>
      </p:sp>
      <p:pic>
        <p:nvPicPr>
          <p:cNvPr id="4" name="Picture 3" descr="A blue and white logo&#10;&#10;Description automatically generated">
            <a:extLst>
              <a:ext uri="{FF2B5EF4-FFF2-40B4-BE49-F238E27FC236}">
                <a16:creationId xmlns:a16="http://schemas.microsoft.com/office/drawing/2014/main" id="{0DBC7AA1-8C78-1186-6D20-4BC2CD02FED8}"/>
              </a:ext>
            </a:extLst>
          </p:cNvPr>
          <p:cNvPicPr>
            <a:picLocks noChangeAspect="1"/>
          </p:cNvPicPr>
          <p:nvPr/>
        </p:nvPicPr>
        <p:blipFill>
          <a:blip r:embed="rId2"/>
          <a:stretch>
            <a:fillRect/>
          </a:stretch>
        </p:blipFill>
        <p:spPr>
          <a:xfrm>
            <a:off x="498955" y="2590477"/>
            <a:ext cx="608327" cy="674862"/>
          </a:xfrm>
          <a:prstGeom prst="rect">
            <a:avLst/>
          </a:prstGeom>
          <a:effectLst>
            <a:glow rad="228600">
              <a:schemeClr val="accent1">
                <a:satMod val="175000"/>
                <a:alpha val="40000"/>
              </a:schemeClr>
            </a:glow>
          </a:effectLst>
        </p:spPr>
      </p:pic>
      <p:pic>
        <p:nvPicPr>
          <p:cNvPr id="6" name="Picture 5" descr="A blue and white logo&#10;&#10;Description automatically generated">
            <a:extLst>
              <a:ext uri="{FF2B5EF4-FFF2-40B4-BE49-F238E27FC236}">
                <a16:creationId xmlns:a16="http://schemas.microsoft.com/office/drawing/2014/main" id="{CFAF8317-2885-3449-DACD-07D5EA980FB4}"/>
              </a:ext>
            </a:extLst>
          </p:cNvPr>
          <p:cNvPicPr>
            <a:picLocks noChangeAspect="1"/>
          </p:cNvPicPr>
          <p:nvPr/>
        </p:nvPicPr>
        <p:blipFill>
          <a:blip r:embed="rId2"/>
          <a:stretch>
            <a:fillRect/>
          </a:stretch>
        </p:blipFill>
        <p:spPr>
          <a:xfrm>
            <a:off x="8028384" y="2590477"/>
            <a:ext cx="608327" cy="674862"/>
          </a:xfrm>
          <a:prstGeom prst="rect">
            <a:avLst/>
          </a:prstGeom>
          <a:effectLst>
            <a:glow rad="228600">
              <a:schemeClr val="accent1">
                <a:satMod val="175000"/>
                <a:alpha val="40000"/>
              </a:schemeClr>
            </a:glow>
          </a:effectLst>
        </p:spPr>
      </p:pic>
    </p:spTree>
    <p:extLst>
      <p:ext uri="{BB962C8B-B14F-4D97-AF65-F5344CB8AC3E}">
        <p14:creationId xmlns:p14="http://schemas.microsoft.com/office/powerpoint/2010/main" val="28955212"/>
      </p:ext>
    </p:extLst>
  </p:cSld>
  <p:clrMapOvr>
    <a:masterClrMapping/>
  </p:clrMapOvr>
</p:sld>
</file>

<file path=ppt/theme/theme1.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feb38d2a-82c6-4d2f-bc94-6f47654d540d" xsi:nil="true"/>
    <lcf76f155ced4ddcb4097134ff3c332f xmlns="0a2e7441-7519-40f4-a0b6-03158f488d94">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8C74E738C4E2745AB5E6870D11CC142" ma:contentTypeVersion="14" ma:contentTypeDescription="Create a new document." ma:contentTypeScope="" ma:versionID="f2c59a3d3efef192995a5be7c87916dd">
  <xsd:schema xmlns:xsd="http://www.w3.org/2001/XMLSchema" xmlns:xs="http://www.w3.org/2001/XMLSchema" xmlns:p="http://schemas.microsoft.com/office/2006/metadata/properties" xmlns:ns2="0a2e7441-7519-40f4-a0b6-03158f488d94" xmlns:ns3="feb38d2a-82c6-4d2f-bc94-6f47654d540d" targetNamespace="http://schemas.microsoft.com/office/2006/metadata/properties" ma:root="true" ma:fieldsID="8cf6618f81e3ac14ad236dac17963397" ns2:_="" ns3:_="">
    <xsd:import namespace="0a2e7441-7519-40f4-a0b6-03158f488d94"/>
    <xsd:import namespace="feb38d2a-82c6-4d2f-bc94-6f47654d540d"/>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SearchPropertie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2e7441-7519-40f4-a0b6-03158f488d9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27e5ceb4-494c-4bf8-8871-c5038d7ac8a7"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feb38d2a-82c6-4d2f-bc94-6f47654d540d"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ff6a6e98-6a4f-40fc-8f8f-f5b11c05f132}" ma:internalName="TaxCatchAll" ma:showField="CatchAllData" ma:web="feb38d2a-82c6-4d2f-bc94-6f47654d540d">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D11312F-99DB-4CA5-B5CC-7543D35D61A7}">
  <ds:schemaRefs>
    <ds:schemaRef ds:uri="http://schemas.microsoft.com/sharepoint/v3/contenttype/forms"/>
  </ds:schemaRefs>
</ds:datastoreItem>
</file>

<file path=customXml/itemProps2.xml><?xml version="1.0" encoding="utf-8"?>
<ds:datastoreItem xmlns:ds="http://schemas.openxmlformats.org/officeDocument/2006/customXml" ds:itemID="{5996B897-7228-4D10-95E6-1A3C8FB953FD}">
  <ds:schemaRefs>
    <ds:schemaRef ds:uri="http://purl.org/dc/dcmitype/"/>
    <ds:schemaRef ds:uri="0a2e7441-7519-40f4-a0b6-03158f488d94"/>
    <ds:schemaRef ds:uri="http://purl.org/dc/terms/"/>
    <ds:schemaRef ds:uri="http://schemas.microsoft.com/office/2006/documentManagement/types"/>
    <ds:schemaRef ds:uri="http://schemas.microsoft.com/office/infopath/2007/PartnerControls"/>
    <ds:schemaRef ds:uri="http://www.w3.org/XML/1998/namespace"/>
    <ds:schemaRef ds:uri="http://schemas.openxmlformats.org/package/2006/metadata/core-properties"/>
    <ds:schemaRef ds:uri="feb38d2a-82c6-4d2f-bc94-6f47654d540d"/>
    <ds:schemaRef ds:uri="http://schemas.microsoft.com/office/2006/metadata/properties"/>
    <ds:schemaRef ds:uri="http://purl.org/dc/elements/1.1/"/>
  </ds:schemaRefs>
</ds:datastoreItem>
</file>

<file path=customXml/itemProps3.xml><?xml version="1.0" encoding="utf-8"?>
<ds:datastoreItem xmlns:ds="http://schemas.openxmlformats.org/officeDocument/2006/customXml" ds:itemID="{40B7911F-22C6-4AFA-A6D7-F9FBB277153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2e7441-7519-40f4-a0b6-03158f488d94"/>
    <ds:schemaRef ds:uri="feb38d2a-82c6-4d2f-bc94-6f47654d54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Austin</Template>
  <TotalTime>8639</TotalTime>
  <Words>2692</Words>
  <Application>Microsoft Office PowerPoint</Application>
  <PresentationFormat>On-screen Show (4:3)</PresentationFormat>
  <Paragraphs>234</Paragraphs>
  <Slides>25</Slides>
  <Notes>14</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25</vt:i4>
      </vt:variant>
    </vt:vector>
  </HeadingPairs>
  <TitlesOfParts>
    <vt:vector size="37" baseType="lpstr">
      <vt:lpstr>Arial</vt:lpstr>
      <vt:lpstr>Bookman Old Style</vt:lpstr>
      <vt:lpstr>Calibri</vt:lpstr>
      <vt:lpstr>Comic Sans MS</vt:lpstr>
      <vt:lpstr>Franklin Gothic Book</vt:lpstr>
      <vt:lpstr>Google Sans</vt:lpstr>
      <vt:lpstr>Letter-join Basic 36</vt:lpstr>
      <vt:lpstr>Letter-join Plus 36</vt:lpstr>
      <vt:lpstr>Maiandra GD</vt:lpstr>
      <vt:lpstr>Sassoon Infant Std</vt:lpstr>
      <vt:lpstr>Wingdings</vt:lpstr>
      <vt:lpstr>4_Office Theme</vt:lpstr>
      <vt:lpstr>A very warm welcome to  Finches,  Year 4.</vt:lpstr>
      <vt:lpstr>Your Role</vt:lpstr>
      <vt:lpstr>PowerPoint Presentation</vt:lpstr>
      <vt:lpstr>Thank you for supporting your child and joining us this evening.  </vt:lpstr>
      <vt:lpstr>Please support your child to become gradually more responsible for their belongings and organised for their day. </vt:lpstr>
      <vt:lpstr>Please read regularly with your child. </vt:lpstr>
      <vt:lpstr>Spellings, Times tables  &amp; Home Learning</vt:lpstr>
      <vt:lpstr>Special Educational and Disabilities Needs (SEND) in school   </vt:lpstr>
      <vt:lpstr>Encourage a Growth Mindset</vt:lpstr>
      <vt:lpstr>Communication</vt:lpstr>
      <vt:lpstr>PowerPoint Presentation</vt:lpstr>
      <vt:lpstr>Topics for this term</vt:lpstr>
      <vt:lpstr>PowerPoint Presentation</vt:lpstr>
      <vt:lpstr>PowerPoint Presentation</vt:lpstr>
      <vt:lpstr>PowerPoint Presentation</vt:lpstr>
      <vt:lpstr>St Paul’s Church of England Combined School</vt:lpstr>
      <vt:lpstr>St Paul’s Church of England Combined School</vt:lpstr>
      <vt:lpstr>St Paul’s Church of England Combined School</vt:lpstr>
      <vt:lpstr>St Paul’s Church of England Combined School</vt:lpstr>
      <vt:lpstr>St Paul’s Church of England Combined School</vt:lpstr>
      <vt:lpstr>St Paul’s Church of England Combined School</vt:lpstr>
      <vt:lpstr>St Paul’s Church of England Combined School</vt:lpstr>
      <vt:lpstr>St Paul’s Church of England Combined School</vt:lpstr>
      <vt:lpstr>St Paul’s Church of England Combined School</vt:lpstr>
      <vt:lpstr>PowerPoint Presentation</vt:lpstr>
    </vt:vector>
  </TitlesOfParts>
  <Company>Little Ealing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Lauren Porter</dc:creator>
  <cp:lastModifiedBy>Mrs C Holland</cp:lastModifiedBy>
  <cp:revision>304</cp:revision>
  <cp:lastPrinted>2019-03-24T14:00:00Z</cp:lastPrinted>
  <dcterms:created xsi:type="dcterms:W3CDTF">2014-05-19T18:16:47Z</dcterms:created>
  <dcterms:modified xsi:type="dcterms:W3CDTF">2025-09-16T16:35:35Z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0x010100E8C74E738C4E2745AB5E6870D11CC142</vt:lpwstr>
  </property>
</Properties>
</file>