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256" r:id="rId6"/>
    <p:sldId id="257" r:id="rId7"/>
    <p:sldId id="258" r:id="rId8"/>
    <p:sldId id="259" r:id="rId9"/>
    <p:sldId id="260" r:id="rId10"/>
    <p:sldId id="261" r:id="rId11"/>
    <p:sldId id="262" r:id="rId12"/>
    <p:sldId id="263" r:id="rId13"/>
    <p:sldId id="264" r:id="rId14"/>
    <p:sldId id="266" r:id="rId15"/>
    <p:sldId id="265"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1" r:id="rId30"/>
    <p:sldId id="283" r:id="rId31"/>
    <p:sldId id="282" r:id="rId32"/>
    <p:sldId id="284" r:id="rId33"/>
    <p:sldId id="305" r:id="rId34"/>
    <p:sldId id="285" r:id="rId35"/>
    <p:sldId id="286" r:id="rId36"/>
    <p:sldId id="304"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4660"/>
  </p:normalViewPr>
  <p:slideViewPr>
    <p:cSldViewPr>
      <p:cViewPr varScale="1">
        <p:scale>
          <a:sx n="85" d="100"/>
          <a:sy n="85" d="100"/>
        </p:scale>
        <p:origin x="610"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B329515-1E78-484F-BCEB-8F239E4A9B7C}"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AA2A5-094E-4258-AFEA-842DE943B115}" type="slidenum">
              <a:rPr lang="en-GB" smtClean="0"/>
              <a:t>‹#›</a:t>
            </a:fld>
            <a:endParaRPr lang="en-GB"/>
          </a:p>
        </p:txBody>
      </p:sp>
    </p:spTree>
    <p:extLst>
      <p:ext uri="{BB962C8B-B14F-4D97-AF65-F5344CB8AC3E}">
        <p14:creationId xmlns:p14="http://schemas.microsoft.com/office/powerpoint/2010/main" val="22643702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B329515-1E78-484F-BCEB-8F239E4A9B7C}"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AA2A5-094E-4258-AFEA-842DE943B115}" type="slidenum">
              <a:rPr lang="en-GB" smtClean="0"/>
              <a:t>‹#›</a:t>
            </a:fld>
            <a:endParaRPr lang="en-GB"/>
          </a:p>
        </p:txBody>
      </p:sp>
    </p:spTree>
    <p:extLst>
      <p:ext uri="{BB962C8B-B14F-4D97-AF65-F5344CB8AC3E}">
        <p14:creationId xmlns:p14="http://schemas.microsoft.com/office/powerpoint/2010/main" val="734906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329515-1E78-484F-BCEB-8F239E4A9B7C}"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AA2A5-094E-4258-AFEA-842DE943B115}" type="slidenum">
              <a:rPr lang="en-GB" smtClean="0"/>
              <a:t>‹#›</a:t>
            </a:fld>
            <a:endParaRPr lang="en-GB"/>
          </a:p>
        </p:txBody>
      </p:sp>
    </p:spTree>
    <p:extLst>
      <p:ext uri="{BB962C8B-B14F-4D97-AF65-F5344CB8AC3E}">
        <p14:creationId xmlns:p14="http://schemas.microsoft.com/office/powerpoint/2010/main" val="554539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B329515-1E78-484F-BCEB-8F239E4A9B7C}" type="datetimeFigureOut">
              <a:rPr lang="en-GB" smtClean="0"/>
              <a:t>17/06/2024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3AA2A5-094E-4258-AFEA-842DE943B115}" type="slidenum">
              <a:rPr lang="en-GB" smtClean="0"/>
              <a:t>‹#›</a:t>
            </a:fld>
            <a:endParaRPr lang="en-GB"/>
          </a:p>
        </p:txBody>
      </p:sp>
    </p:spTree>
    <p:extLst>
      <p:ext uri="{BB962C8B-B14F-4D97-AF65-F5344CB8AC3E}">
        <p14:creationId xmlns:p14="http://schemas.microsoft.com/office/powerpoint/2010/main" val="2511589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B329515-1E78-484F-BCEB-8F239E4A9B7C}" type="datetimeFigureOut">
              <a:rPr lang="en-GB" smtClean="0"/>
              <a:t>17/06/2024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3AA2A5-094E-4258-AFEA-842DE943B115}" type="slidenum">
              <a:rPr lang="en-GB" smtClean="0"/>
              <a:t>‹#›</a:t>
            </a:fld>
            <a:endParaRPr lang="en-GB"/>
          </a:p>
        </p:txBody>
      </p:sp>
    </p:spTree>
    <p:extLst>
      <p:ext uri="{BB962C8B-B14F-4D97-AF65-F5344CB8AC3E}">
        <p14:creationId xmlns:p14="http://schemas.microsoft.com/office/powerpoint/2010/main" val="1921782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B329515-1E78-484F-BCEB-8F239E4A9B7C}" type="datetimeFigureOut">
              <a:rPr lang="en-GB" smtClean="0"/>
              <a:t>17/06/2024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3AA2A5-094E-4258-AFEA-842DE943B115}" type="slidenum">
              <a:rPr lang="en-GB" smtClean="0"/>
              <a:t>‹#›</a:t>
            </a:fld>
            <a:endParaRPr lang="en-GB"/>
          </a:p>
        </p:txBody>
      </p:sp>
    </p:spTree>
    <p:extLst>
      <p:ext uri="{BB962C8B-B14F-4D97-AF65-F5344CB8AC3E}">
        <p14:creationId xmlns:p14="http://schemas.microsoft.com/office/powerpoint/2010/main" val="1916439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329515-1E78-484F-BCEB-8F239E4A9B7C}" type="datetimeFigureOut">
              <a:rPr lang="en-GB" smtClean="0"/>
              <a:t>17/06/2024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3AA2A5-094E-4258-AFEA-842DE943B115}" type="slidenum">
              <a:rPr lang="en-GB" smtClean="0"/>
              <a:t>‹#›</a:t>
            </a:fld>
            <a:endParaRPr lang="en-GB"/>
          </a:p>
        </p:txBody>
      </p:sp>
    </p:spTree>
    <p:extLst>
      <p:ext uri="{BB962C8B-B14F-4D97-AF65-F5344CB8AC3E}">
        <p14:creationId xmlns:p14="http://schemas.microsoft.com/office/powerpoint/2010/main" val="3486615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329515-1E78-484F-BCEB-8F239E4A9B7C}" type="datetimeFigureOut">
              <a:rPr lang="en-GB" smtClean="0"/>
              <a:t>17/06/2024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3AA2A5-094E-4258-AFEA-842DE943B115}" type="slidenum">
              <a:rPr lang="en-GB" smtClean="0"/>
              <a:t>‹#›</a:t>
            </a:fld>
            <a:endParaRPr lang="en-GB"/>
          </a:p>
        </p:txBody>
      </p:sp>
    </p:spTree>
    <p:extLst>
      <p:ext uri="{BB962C8B-B14F-4D97-AF65-F5344CB8AC3E}">
        <p14:creationId xmlns:p14="http://schemas.microsoft.com/office/powerpoint/2010/main" val="3731932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329515-1E78-484F-BCEB-8F239E4A9B7C}" type="datetimeFigureOut">
              <a:rPr lang="en-GB" smtClean="0"/>
              <a:t>17/06/2024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3AA2A5-094E-4258-AFEA-842DE943B115}" type="slidenum">
              <a:rPr lang="en-GB" smtClean="0"/>
              <a:t>‹#›</a:t>
            </a:fld>
            <a:endParaRPr lang="en-GB"/>
          </a:p>
        </p:txBody>
      </p:sp>
    </p:spTree>
    <p:extLst>
      <p:ext uri="{BB962C8B-B14F-4D97-AF65-F5344CB8AC3E}">
        <p14:creationId xmlns:p14="http://schemas.microsoft.com/office/powerpoint/2010/main" val="247396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B329515-1E78-484F-BCEB-8F239E4A9B7C}"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AA2A5-094E-4258-AFEA-842DE943B115}" type="slidenum">
              <a:rPr lang="en-GB" smtClean="0"/>
              <a:t>‹#›</a:t>
            </a:fld>
            <a:endParaRPr lang="en-GB"/>
          </a:p>
        </p:txBody>
      </p:sp>
    </p:spTree>
    <p:extLst>
      <p:ext uri="{BB962C8B-B14F-4D97-AF65-F5344CB8AC3E}">
        <p14:creationId xmlns:p14="http://schemas.microsoft.com/office/powerpoint/2010/main" val="608446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B329515-1E78-484F-BCEB-8F239E4A9B7C}"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AA2A5-094E-4258-AFEA-842DE943B115}" type="slidenum">
              <a:rPr lang="en-GB" smtClean="0"/>
              <a:t>‹#›</a:t>
            </a:fld>
            <a:endParaRPr lang="en-GB"/>
          </a:p>
        </p:txBody>
      </p:sp>
    </p:spTree>
    <p:extLst>
      <p:ext uri="{BB962C8B-B14F-4D97-AF65-F5344CB8AC3E}">
        <p14:creationId xmlns:p14="http://schemas.microsoft.com/office/powerpoint/2010/main" val="2958604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3985F04-4A4B-40A8-90A2-ACAC8BB37F28}"/>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EF863A27-A761-42C0-BDC5-24887B45A11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1815231-C3F4-4C6E-941F-8B65C2141844}"/>
              </a:ext>
            </a:extLst>
          </p:cNvPr>
          <p:cNvSpPr>
            <a:spLocks noGrp="1"/>
          </p:cNvSpPr>
          <p:nvPr>
            <p:ph type="sldNum" sz="quarter" idx="12"/>
          </p:nvPr>
        </p:nvSpPr>
        <p:spPr/>
        <p:txBody>
          <a:bodyPr/>
          <a:lstStyle>
            <a:lvl1pPr>
              <a:defRPr/>
            </a:lvl1pPr>
          </a:lstStyle>
          <a:p>
            <a:pPr>
              <a:defRPr/>
            </a:pPr>
            <a:fld id="{09187A02-964C-4474-8740-B44962F9BB60}" type="slidenum">
              <a:rPr lang="en-GB" altLang="en-US"/>
              <a:pPr>
                <a:defRPr/>
              </a:pPr>
              <a:t>‹#›</a:t>
            </a:fld>
            <a:endParaRPr lang="en-GB" altLang="en-US"/>
          </a:p>
        </p:txBody>
      </p:sp>
    </p:spTree>
    <p:extLst>
      <p:ext uri="{BB962C8B-B14F-4D97-AF65-F5344CB8AC3E}">
        <p14:creationId xmlns:p14="http://schemas.microsoft.com/office/powerpoint/2010/main" val="40917757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204186-6DD0-4042-BA6D-07134890EC7E}"/>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E523966-4173-488D-BAF3-9F0035319EB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EC82C6D-ACD9-45D3-98BA-FD62B71D375F}"/>
              </a:ext>
            </a:extLst>
          </p:cNvPr>
          <p:cNvSpPr>
            <a:spLocks noGrp="1"/>
          </p:cNvSpPr>
          <p:nvPr>
            <p:ph type="sldNum" sz="quarter" idx="12"/>
          </p:nvPr>
        </p:nvSpPr>
        <p:spPr/>
        <p:txBody>
          <a:bodyPr/>
          <a:lstStyle>
            <a:lvl1pPr>
              <a:defRPr/>
            </a:lvl1pPr>
          </a:lstStyle>
          <a:p>
            <a:pPr>
              <a:defRPr/>
            </a:pPr>
            <a:fld id="{49206B8E-3127-4D85-B5BD-13CBB5766447}" type="slidenum">
              <a:rPr lang="en-GB" altLang="en-US"/>
              <a:pPr>
                <a:defRPr/>
              </a:pPr>
              <a:t>‹#›</a:t>
            </a:fld>
            <a:endParaRPr lang="en-GB" altLang="en-US"/>
          </a:p>
        </p:txBody>
      </p:sp>
    </p:spTree>
    <p:extLst>
      <p:ext uri="{BB962C8B-B14F-4D97-AF65-F5344CB8AC3E}">
        <p14:creationId xmlns:p14="http://schemas.microsoft.com/office/powerpoint/2010/main" val="13445713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34DC18-4229-438E-AF2B-B5142D18EC1E}"/>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877011E-B956-4B1D-BD6A-46ECD93021C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61F0FA1-5860-489A-AF0A-2FF02BC961B8}"/>
              </a:ext>
            </a:extLst>
          </p:cNvPr>
          <p:cNvSpPr>
            <a:spLocks noGrp="1"/>
          </p:cNvSpPr>
          <p:nvPr>
            <p:ph type="sldNum" sz="quarter" idx="12"/>
          </p:nvPr>
        </p:nvSpPr>
        <p:spPr/>
        <p:txBody>
          <a:bodyPr/>
          <a:lstStyle>
            <a:lvl1pPr>
              <a:defRPr/>
            </a:lvl1pPr>
          </a:lstStyle>
          <a:p>
            <a:pPr>
              <a:defRPr/>
            </a:pPr>
            <a:fld id="{A76E1ECD-8C78-4573-84D6-78AD9D07E770}" type="slidenum">
              <a:rPr lang="en-GB" altLang="en-US"/>
              <a:pPr>
                <a:defRPr/>
              </a:pPr>
              <a:t>‹#›</a:t>
            </a:fld>
            <a:endParaRPr lang="en-GB" altLang="en-US"/>
          </a:p>
        </p:txBody>
      </p:sp>
    </p:spTree>
    <p:extLst>
      <p:ext uri="{BB962C8B-B14F-4D97-AF65-F5344CB8AC3E}">
        <p14:creationId xmlns:p14="http://schemas.microsoft.com/office/powerpoint/2010/main" val="6827470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46E758A-AD6E-4BDF-8F11-97D13D92A1C0}"/>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DCFBB1A0-696E-47F7-A9EE-DBA97CBC1A79}"/>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A596256-F0F8-4E5C-AFF0-5F77043E74CE}"/>
              </a:ext>
            </a:extLst>
          </p:cNvPr>
          <p:cNvSpPr>
            <a:spLocks noGrp="1"/>
          </p:cNvSpPr>
          <p:nvPr>
            <p:ph type="sldNum" sz="quarter" idx="12"/>
          </p:nvPr>
        </p:nvSpPr>
        <p:spPr/>
        <p:txBody>
          <a:bodyPr/>
          <a:lstStyle>
            <a:lvl1pPr>
              <a:defRPr/>
            </a:lvl1pPr>
          </a:lstStyle>
          <a:p>
            <a:pPr>
              <a:defRPr/>
            </a:pPr>
            <a:fld id="{AF35B1C7-FEEA-44C6-B04E-FD96C6B406BB}" type="slidenum">
              <a:rPr lang="en-GB" altLang="en-US"/>
              <a:pPr>
                <a:defRPr/>
              </a:pPr>
              <a:t>‹#›</a:t>
            </a:fld>
            <a:endParaRPr lang="en-GB" altLang="en-US"/>
          </a:p>
        </p:txBody>
      </p:sp>
    </p:spTree>
    <p:extLst>
      <p:ext uri="{BB962C8B-B14F-4D97-AF65-F5344CB8AC3E}">
        <p14:creationId xmlns:p14="http://schemas.microsoft.com/office/powerpoint/2010/main" val="6883176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B9656B71-1287-47B6-B8AB-8C5302E76499}"/>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1876F02D-F0ED-425A-B127-ACBD332F2655}"/>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F4A478A9-677D-4642-9DC9-F75FF53F0A3A}"/>
              </a:ext>
            </a:extLst>
          </p:cNvPr>
          <p:cNvSpPr>
            <a:spLocks noGrp="1"/>
          </p:cNvSpPr>
          <p:nvPr>
            <p:ph type="sldNum" sz="quarter" idx="12"/>
          </p:nvPr>
        </p:nvSpPr>
        <p:spPr/>
        <p:txBody>
          <a:bodyPr/>
          <a:lstStyle>
            <a:lvl1pPr>
              <a:defRPr/>
            </a:lvl1pPr>
          </a:lstStyle>
          <a:p>
            <a:pPr>
              <a:defRPr/>
            </a:pPr>
            <a:fld id="{BB90CE0C-3E5C-4BA5-B396-350807DC3C2D}" type="slidenum">
              <a:rPr lang="en-GB" altLang="en-US"/>
              <a:pPr>
                <a:defRPr/>
              </a:pPr>
              <a:t>‹#›</a:t>
            </a:fld>
            <a:endParaRPr lang="en-GB" altLang="en-US"/>
          </a:p>
        </p:txBody>
      </p:sp>
    </p:spTree>
    <p:extLst>
      <p:ext uri="{BB962C8B-B14F-4D97-AF65-F5344CB8AC3E}">
        <p14:creationId xmlns:p14="http://schemas.microsoft.com/office/powerpoint/2010/main" val="10074815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79AC848-D023-4FB5-9C16-B61D85AD409E}"/>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B1E74757-EB2C-4F21-828F-29F81057F783}"/>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D89C8594-89A2-4FBC-A676-C9646F5B9F16}"/>
              </a:ext>
            </a:extLst>
          </p:cNvPr>
          <p:cNvSpPr>
            <a:spLocks noGrp="1"/>
          </p:cNvSpPr>
          <p:nvPr>
            <p:ph type="sldNum" sz="quarter" idx="12"/>
          </p:nvPr>
        </p:nvSpPr>
        <p:spPr/>
        <p:txBody>
          <a:bodyPr/>
          <a:lstStyle>
            <a:lvl1pPr>
              <a:defRPr/>
            </a:lvl1pPr>
          </a:lstStyle>
          <a:p>
            <a:pPr>
              <a:defRPr/>
            </a:pPr>
            <a:fld id="{9F8D8323-5646-4398-8A8E-DFD7E5AE7AD5}" type="slidenum">
              <a:rPr lang="en-GB" altLang="en-US"/>
              <a:pPr>
                <a:defRPr/>
              </a:pPr>
              <a:t>‹#›</a:t>
            </a:fld>
            <a:endParaRPr lang="en-GB" altLang="en-US"/>
          </a:p>
        </p:txBody>
      </p:sp>
    </p:spTree>
    <p:extLst>
      <p:ext uri="{BB962C8B-B14F-4D97-AF65-F5344CB8AC3E}">
        <p14:creationId xmlns:p14="http://schemas.microsoft.com/office/powerpoint/2010/main" val="26457969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103CDB4-6E10-40D7-8930-F938A36D9C23}"/>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5E2535C1-8BF4-4D10-8BF0-BC25C1C682CA}"/>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0D6127DD-95BF-4307-BC6E-8E4F6A69B129}"/>
              </a:ext>
            </a:extLst>
          </p:cNvPr>
          <p:cNvSpPr>
            <a:spLocks noGrp="1"/>
          </p:cNvSpPr>
          <p:nvPr>
            <p:ph type="sldNum" sz="quarter" idx="12"/>
          </p:nvPr>
        </p:nvSpPr>
        <p:spPr/>
        <p:txBody>
          <a:bodyPr/>
          <a:lstStyle>
            <a:lvl1pPr>
              <a:defRPr/>
            </a:lvl1pPr>
          </a:lstStyle>
          <a:p>
            <a:pPr>
              <a:defRPr/>
            </a:pPr>
            <a:fld id="{4961A54B-0668-4623-8787-9290F46F32AE}" type="slidenum">
              <a:rPr lang="en-GB" altLang="en-US"/>
              <a:pPr>
                <a:defRPr/>
              </a:pPr>
              <a:t>‹#›</a:t>
            </a:fld>
            <a:endParaRPr lang="en-GB" altLang="en-US"/>
          </a:p>
        </p:txBody>
      </p:sp>
    </p:spTree>
    <p:extLst>
      <p:ext uri="{BB962C8B-B14F-4D97-AF65-F5344CB8AC3E}">
        <p14:creationId xmlns:p14="http://schemas.microsoft.com/office/powerpoint/2010/main" val="6775038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C836E85-BD34-4C2E-94C9-03D0356A2B4B}"/>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7CABF541-C15C-42E1-BACD-9341C06CD24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09ADE501-8457-4982-880E-B629C8F3131C}"/>
              </a:ext>
            </a:extLst>
          </p:cNvPr>
          <p:cNvSpPr>
            <a:spLocks noGrp="1"/>
          </p:cNvSpPr>
          <p:nvPr>
            <p:ph type="sldNum" sz="quarter" idx="12"/>
          </p:nvPr>
        </p:nvSpPr>
        <p:spPr/>
        <p:txBody>
          <a:bodyPr/>
          <a:lstStyle>
            <a:lvl1pPr>
              <a:defRPr/>
            </a:lvl1pPr>
          </a:lstStyle>
          <a:p>
            <a:pPr>
              <a:defRPr/>
            </a:pPr>
            <a:fld id="{F9E359FE-71E9-484A-AB4F-734325F3E8BF}" type="slidenum">
              <a:rPr lang="en-GB" altLang="en-US"/>
              <a:pPr>
                <a:defRPr/>
              </a:pPr>
              <a:t>‹#›</a:t>
            </a:fld>
            <a:endParaRPr lang="en-GB" altLang="en-US"/>
          </a:p>
        </p:txBody>
      </p:sp>
    </p:spTree>
    <p:extLst>
      <p:ext uri="{BB962C8B-B14F-4D97-AF65-F5344CB8AC3E}">
        <p14:creationId xmlns:p14="http://schemas.microsoft.com/office/powerpoint/2010/main" val="36900512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C43DDF2-7377-460C-AC66-2D16EAFCEAFF}"/>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34B024D9-6EFE-4844-9AD3-E1E719DC819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A94807C-4B24-4EE7-821B-E9814D357689}"/>
              </a:ext>
            </a:extLst>
          </p:cNvPr>
          <p:cNvSpPr>
            <a:spLocks noGrp="1"/>
          </p:cNvSpPr>
          <p:nvPr>
            <p:ph type="sldNum" sz="quarter" idx="12"/>
          </p:nvPr>
        </p:nvSpPr>
        <p:spPr/>
        <p:txBody>
          <a:bodyPr/>
          <a:lstStyle>
            <a:lvl1pPr>
              <a:defRPr/>
            </a:lvl1pPr>
          </a:lstStyle>
          <a:p>
            <a:pPr>
              <a:defRPr/>
            </a:pPr>
            <a:fld id="{1370C31C-92C1-4575-AECF-67E9B078A2CA}" type="slidenum">
              <a:rPr lang="en-GB" altLang="en-US"/>
              <a:pPr>
                <a:defRPr/>
              </a:pPr>
              <a:t>‹#›</a:t>
            </a:fld>
            <a:endParaRPr lang="en-GB" altLang="en-US"/>
          </a:p>
        </p:txBody>
      </p:sp>
    </p:spTree>
    <p:extLst>
      <p:ext uri="{BB962C8B-B14F-4D97-AF65-F5344CB8AC3E}">
        <p14:creationId xmlns:p14="http://schemas.microsoft.com/office/powerpoint/2010/main" val="42245106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DD393C-0723-4289-8C30-5E2E78128109}"/>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59505DC6-566B-431B-AED0-599E6B316B3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49FCB23-C329-4F1E-97ED-B9C77DFF16FA}"/>
              </a:ext>
            </a:extLst>
          </p:cNvPr>
          <p:cNvSpPr>
            <a:spLocks noGrp="1"/>
          </p:cNvSpPr>
          <p:nvPr>
            <p:ph type="sldNum" sz="quarter" idx="12"/>
          </p:nvPr>
        </p:nvSpPr>
        <p:spPr/>
        <p:txBody>
          <a:bodyPr/>
          <a:lstStyle>
            <a:lvl1pPr>
              <a:defRPr/>
            </a:lvl1pPr>
          </a:lstStyle>
          <a:p>
            <a:pPr>
              <a:defRPr/>
            </a:pPr>
            <a:fld id="{BB77D83E-FCFC-463D-93B6-3B3BBED960E2}" type="slidenum">
              <a:rPr lang="en-GB" altLang="en-US"/>
              <a:pPr>
                <a:defRPr/>
              </a:pPr>
              <a:t>‹#›</a:t>
            </a:fld>
            <a:endParaRPr lang="en-GB" altLang="en-US"/>
          </a:p>
        </p:txBody>
      </p:sp>
    </p:spTree>
    <p:extLst>
      <p:ext uri="{BB962C8B-B14F-4D97-AF65-F5344CB8AC3E}">
        <p14:creationId xmlns:p14="http://schemas.microsoft.com/office/powerpoint/2010/main" val="29252196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FA0BD2-1C78-42BF-A6EA-5DE4FE0E28A6}"/>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6B1A15BB-EF44-4528-BA7A-9D7664D5FD8E}"/>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AA195AB-08CF-4F02-B57E-690E761DC411}"/>
              </a:ext>
            </a:extLst>
          </p:cNvPr>
          <p:cNvSpPr>
            <a:spLocks noGrp="1"/>
          </p:cNvSpPr>
          <p:nvPr>
            <p:ph type="sldNum" sz="quarter" idx="12"/>
          </p:nvPr>
        </p:nvSpPr>
        <p:spPr/>
        <p:txBody>
          <a:bodyPr/>
          <a:lstStyle>
            <a:lvl1pPr>
              <a:defRPr/>
            </a:lvl1pPr>
          </a:lstStyle>
          <a:p>
            <a:pPr>
              <a:defRPr/>
            </a:pPr>
            <a:fld id="{635F6E03-7662-4F96-B14D-287881377D0F}" type="slidenum">
              <a:rPr lang="en-GB" altLang="en-US"/>
              <a:pPr>
                <a:defRPr/>
              </a:pPr>
              <a:t>‹#›</a:t>
            </a:fld>
            <a:endParaRPr lang="en-GB" altLang="en-US"/>
          </a:p>
        </p:txBody>
      </p:sp>
    </p:spTree>
    <p:extLst>
      <p:ext uri="{BB962C8B-B14F-4D97-AF65-F5344CB8AC3E}">
        <p14:creationId xmlns:p14="http://schemas.microsoft.com/office/powerpoint/2010/main" val="2016965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329515-1E78-484F-BCEB-8F239E4A9B7C}" type="datetimeFigureOut">
              <a:rPr lang="en-GB" smtClean="0"/>
              <a:t>17/06/2024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3AA2A5-094E-4258-AFEA-842DE943B115}" type="slidenum">
              <a:rPr lang="en-GB" smtClean="0"/>
              <a:t>‹#›</a:t>
            </a:fld>
            <a:endParaRPr lang="en-GB"/>
          </a:p>
        </p:txBody>
      </p:sp>
    </p:spTree>
    <p:extLst>
      <p:ext uri="{BB962C8B-B14F-4D97-AF65-F5344CB8AC3E}">
        <p14:creationId xmlns:p14="http://schemas.microsoft.com/office/powerpoint/2010/main" val="215566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B9AD7E9-AB9D-4091-B7F3-9A86E3AD74DF}"/>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8AF227BF-DD11-4CF7-9F51-BE6C24EDE766}"/>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4F81D752-C5F9-4F11-BADE-6CC9A32F373B}"/>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a:solidFill>
                  <a:schemeClr val="tx1">
                    <a:tint val="75000"/>
                  </a:schemeClr>
                </a:solidFill>
                <a:latin typeface="Arial" charset="0"/>
                <a:cs typeface="Arial" charset="0"/>
              </a:defRPr>
            </a:lvl1pPr>
          </a:lstStyle>
          <a:p>
            <a:pPr>
              <a:defRPr/>
            </a:pPr>
            <a:endParaRPr lang="en-GB"/>
          </a:p>
        </p:txBody>
      </p:sp>
      <p:sp>
        <p:nvSpPr>
          <p:cNvPr id="5" name="Footer Placeholder 4">
            <a:extLst>
              <a:ext uri="{FF2B5EF4-FFF2-40B4-BE49-F238E27FC236}">
                <a16:creationId xmlns:a16="http://schemas.microsoft.com/office/drawing/2014/main" id="{06903F5B-FD47-4727-816E-AB9377B63861}"/>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a:solidFill>
                  <a:schemeClr val="tx1">
                    <a:tint val="75000"/>
                  </a:schemeClr>
                </a:solidFill>
                <a:latin typeface="Arial" charset="0"/>
                <a:cs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2199B9DB-C76C-457B-98E5-E21C009F8908}"/>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200">
                <a:solidFill>
                  <a:srgbClr val="898989"/>
                </a:solidFill>
              </a:defRPr>
            </a:lvl1pPr>
          </a:lstStyle>
          <a:p>
            <a:pPr>
              <a:defRPr/>
            </a:pPr>
            <a:fld id="{3DACC0DD-C460-460C-8A1F-4EA74A40F6D5}" type="slidenum">
              <a:rPr lang="en-GB" altLang="en-US"/>
              <a:pPr>
                <a:defRPr/>
              </a:pPr>
              <a:t>‹#›</a:t>
            </a:fld>
            <a:endParaRPr lang="en-GB" altLang="en-US"/>
          </a:p>
        </p:txBody>
      </p:sp>
    </p:spTree>
    <p:extLst>
      <p:ext uri="{BB962C8B-B14F-4D97-AF65-F5344CB8AC3E}">
        <p14:creationId xmlns:p14="http://schemas.microsoft.com/office/powerpoint/2010/main" val="17313568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wm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wmf"/><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wmf"/><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16632"/>
            <a:ext cx="7772400" cy="1470025"/>
          </a:xfrm>
        </p:spPr>
        <p:txBody>
          <a:bodyPr/>
          <a:lstStyle/>
          <a:p>
            <a:r>
              <a:rPr lang="en-GB" dirty="0">
                <a:solidFill>
                  <a:srgbClr val="0033CC"/>
                </a:solidFill>
                <a:latin typeface="Maiandra GD" panose="020E0502030308020204" pitchFamily="34" charset="0"/>
              </a:rPr>
              <a:t>St Paul’s Church of England Combined School</a:t>
            </a:r>
          </a:p>
        </p:txBody>
      </p:sp>
      <p:sp>
        <p:nvSpPr>
          <p:cNvPr id="3" name="Subtitle 2"/>
          <p:cNvSpPr>
            <a:spLocks noGrp="1"/>
          </p:cNvSpPr>
          <p:nvPr>
            <p:ph type="subTitle" idx="1"/>
          </p:nvPr>
        </p:nvSpPr>
        <p:spPr>
          <a:xfrm>
            <a:off x="0" y="6019056"/>
            <a:ext cx="9144000" cy="838944"/>
          </a:xfrm>
        </p:spPr>
        <p:txBody>
          <a:bodyPr/>
          <a:lstStyle/>
          <a:p>
            <a:r>
              <a:rPr lang="en-GB" dirty="0">
                <a:latin typeface="Maiandra GD" panose="020E0502030308020204" pitchFamily="34" charset="0"/>
              </a:rPr>
              <a:t>Growing in Strength, Wisdom and Faith</a:t>
            </a:r>
          </a:p>
        </p:txBody>
      </p:sp>
      <p:pic>
        <p:nvPicPr>
          <p:cNvPr id="4" name="Picture 3" descr="SHIELD"/>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94167" y="1713563"/>
            <a:ext cx="1995038" cy="2042537"/>
          </a:xfrm>
          <a:prstGeom prst="rect">
            <a:avLst/>
          </a:prstGeom>
          <a:noFill/>
        </p:spPr>
      </p:pic>
      <p:sp>
        <p:nvSpPr>
          <p:cNvPr id="5" name="TextBox 4">
            <a:extLst>
              <a:ext uri="{FF2B5EF4-FFF2-40B4-BE49-F238E27FC236}">
                <a16:creationId xmlns:a16="http://schemas.microsoft.com/office/drawing/2014/main" id="{8D593CBC-6ACB-E807-5CCD-07AEEFF76865}"/>
              </a:ext>
            </a:extLst>
          </p:cNvPr>
          <p:cNvSpPr txBox="1"/>
          <p:nvPr/>
        </p:nvSpPr>
        <p:spPr>
          <a:xfrm>
            <a:off x="1616286" y="3995819"/>
            <a:ext cx="633045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000" dirty="0">
                <a:latin typeface="Baguet Script"/>
                <a:ea typeface="Calibri"/>
                <a:cs typeface="Calibri"/>
              </a:rPr>
              <a:t>St Paul’s RSHE curriculum</a:t>
            </a:r>
          </a:p>
          <a:p>
            <a:pPr algn="ctr"/>
            <a:r>
              <a:rPr lang="en-GB" sz="4000" dirty="0">
                <a:latin typeface="Baguet Script"/>
                <a:ea typeface="Calibri"/>
                <a:cs typeface="Calibri"/>
              </a:rPr>
              <a:t>(supported by Jigsaw PSHE)</a:t>
            </a:r>
          </a:p>
        </p:txBody>
      </p:sp>
      <p:pic>
        <p:nvPicPr>
          <p:cNvPr id="8" name="Picture 7">
            <a:extLst>
              <a:ext uri="{FF2B5EF4-FFF2-40B4-BE49-F238E27FC236}">
                <a16:creationId xmlns:a16="http://schemas.microsoft.com/office/drawing/2014/main" id="{A82D88E6-944D-4534-9E97-47CF9EF40C02}"/>
              </a:ext>
            </a:extLst>
          </p:cNvPr>
          <p:cNvPicPr>
            <a:picLocks noChangeAspect="1"/>
          </p:cNvPicPr>
          <p:nvPr/>
        </p:nvPicPr>
        <p:blipFill>
          <a:blip r:embed="rId3"/>
          <a:stretch>
            <a:fillRect/>
          </a:stretch>
        </p:blipFill>
        <p:spPr>
          <a:xfrm>
            <a:off x="15767" y="1887374"/>
            <a:ext cx="3581989" cy="1685642"/>
          </a:xfrm>
          <a:prstGeom prst="rect">
            <a:avLst/>
          </a:prstGeom>
        </p:spPr>
      </p:pic>
      <p:pic>
        <p:nvPicPr>
          <p:cNvPr id="6" name="Picture 5">
            <a:extLst>
              <a:ext uri="{FF2B5EF4-FFF2-40B4-BE49-F238E27FC236}">
                <a16:creationId xmlns:a16="http://schemas.microsoft.com/office/drawing/2014/main" id="{8E590D46-FF22-4843-902F-7F1F5E83DC9D}"/>
              </a:ext>
            </a:extLst>
          </p:cNvPr>
          <p:cNvPicPr>
            <a:picLocks noChangeAspect="1"/>
          </p:cNvPicPr>
          <p:nvPr/>
        </p:nvPicPr>
        <p:blipFill>
          <a:blip r:embed="rId4"/>
          <a:stretch>
            <a:fillRect/>
          </a:stretch>
        </p:blipFill>
        <p:spPr>
          <a:xfrm rot="817169">
            <a:off x="6124149" y="2077396"/>
            <a:ext cx="2466975" cy="1857375"/>
          </a:xfrm>
          <a:prstGeom prst="rect">
            <a:avLst/>
          </a:prstGeom>
        </p:spPr>
      </p:pic>
    </p:spTree>
    <p:extLst>
      <p:ext uri="{BB962C8B-B14F-4D97-AF65-F5344CB8AC3E}">
        <p14:creationId xmlns:p14="http://schemas.microsoft.com/office/powerpoint/2010/main" val="36020232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HIELD"/>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16416" y="5949280"/>
            <a:ext cx="576064" cy="658683"/>
          </a:xfrm>
          <a:prstGeom prst="rect">
            <a:avLst/>
          </a:prstGeom>
          <a:noFill/>
        </p:spPr>
      </p:pic>
      <p:sp>
        <p:nvSpPr>
          <p:cNvPr id="6" name="Rectangle 5"/>
          <p:cNvSpPr/>
          <p:nvPr/>
        </p:nvSpPr>
        <p:spPr>
          <a:xfrm>
            <a:off x="2483768" y="6278621"/>
            <a:ext cx="4173065" cy="369332"/>
          </a:xfrm>
          <a:prstGeom prst="rect">
            <a:avLst/>
          </a:prstGeom>
        </p:spPr>
        <p:txBody>
          <a:bodyPr wrap="none">
            <a:spAutoFit/>
          </a:bodyPr>
          <a:lstStyle/>
          <a:p>
            <a:r>
              <a:rPr lang="en-GB" dirty="0">
                <a:solidFill>
                  <a:schemeClr val="bg1">
                    <a:lumMod val="50000"/>
                  </a:schemeClr>
                </a:solidFill>
                <a:latin typeface="Maiandra GD" panose="020E0502030308020204" pitchFamily="34" charset="0"/>
              </a:rPr>
              <a:t>Growing in Strength, Wisdom and Faith</a:t>
            </a:r>
          </a:p>
        </p:txBody>
      </p:sp>
      <p:sp>
        <p:nvSpPr>
          <p:cNvPr id="13" name="Title 12">
            <a:extLst>
              <a:ext uri="{FF2B5EF4-FFF2-40B4-BE49-F238E27FC236}">
                <a16:creationId xmlns:a16="http://schemas.microsoft.com/office/drawing/2014/main" id="{AC57D097-8D0A-4DF8-A2DF-A0EFCCD50602}"/>
              </a:ext>
            </a:extLst>
          </p:cNvPr>
          <p:cNvSpPr>
            <a:spLocks noGrp="1"/>
          </p:cNvSpPr>
          <p:nvPr>
            <p:ph type="title"/>
          </p:nvPr>
        </p:nvSpPr>
        <p:spPr/>
        <p:txBody>
          <a:bodyPr/>
          <a:lstStyle/>
          <a:p>
            <a:r>
              <a:rPr lang="en-GB" dirty="0">
                <a:latin typeface="Comic Sans MS" panose="030F0702030302020204" pitchFamily="66" charset="0"/>
              </a:rPr>
              <a:t>Objectives</a:t>
            </a:r>
          </a:p>
        </p:txBody>
      </p:sp>
      <p:sp>
        <p:nvSpPr>
          <p:cNvPr id="14" name="Content Placeholder 13">
            <a:extLst>
              <a:ext uri="{FF2B5EF4-FFF2-40B4-BE49-F238E27FC236}">
                <a16:creationId xmlns:a16="http://schemas.microsoft.com/office/drawing/2014/main" id="{C4E11732-50DA-4A29-906E-5F322EA76EA6}"/>
              </a:ext>
            </a:extLst>
          </p:cNvPr>
          <p:cNvSpPr>
            <a:spLocks noGrp="1"/>
          </p:cNvSpPr>
          <p:nvPr>
            <p:ph idx="1"/>
          </p:nvPr>
        </p:nvSpPr>
        <p:spPr>
          <a:xfrm>
            <a:off x="457200" y="1600201"/>
            <a:ext cx="8229600" cy="4046563"/>
          </a:xfrm>
        </p:spPr>
        <p:txBody>
          <a:bodyPr>
            <a:normAutofit fontScale="85000" lnSpcReduction="20000"/>
          </a:bodyPr>
          <a:lstStyle/>
          <a:p>
            <a:r>
              <a:rPr lang="en-GB" dirty="0">
                <a:latin typeface="Comic Sans MS" panose="030F0702030302020204" pitchFamily="66" charset="0"/>
              </a:rPr>
              <a:t>To understand -</a:t>
            </a:r>
          </a:p>
          <a:p>
            <a:pPr marL="0" indent="0">
              <a:buNone/>
            </a:pPr>
            <a:r>
              <a:rPr lang="en-GB" dirty="0">
                <a:latin typeface="Comic Sans MS" panose="030F0702030302020204" pitchFamily="66" charset="0"/>
              </a:rPr>
              <a:t>- the importance of RSHE for children.</a:t>
            </a:r>
          </a:p>
          <a:p>
            <a:pPr marL="0" indent="0">
              <a:buNone/>
            </a:pPr>
            <a:r>
              <a:rPr lang="en-GB" dirty="0">
                <a:latin typeface="Comic Sans MS" panose="030F0702030302020204" pitchFamily="66" charset="0"/>
              </a:rPr>
              <a:t>- the legislation behind the RSHE curriculum in - schools.</a:t>
            </a:r>
          </a:p>
          <a:p>
            <a:pPr marL="0" indent="0">
              <a:buNone/>
            </a:pPr>
            <a:r>
              <a:rPr lang="en-GB" dirty="0">
                <a:latin typeface="Comic Sans MS" panose="030F0702030302020204" pitchFamily="66" charset="0"/>
              </a:rPr>
              <a:t>- the progressive delivery of this at St Paul’s school.</a:t>
            </a:r>
          </a:p>
          <a:p>
            <a:pPr>
              <a:buFontTx/>
              <a:buChar char="-"/>
            </a:pPr>
            <a:r>
              <a:rPr lang="en-GB" dirty="0">
                <a:latin typeface="Comic Sans MS" panose="030F0702030302020204" pitchFamily="66" charset="0"/>
              </a:rPr>
              <a:t>parental rights and responsibilities regarding RSHE.</a:t>
            </a:r>
          </a:p>
          <a:p>
            <a:pPr>
              <a:buFontTx/>
              <a:buChar char="-"/>
            </a:pPr>
            <a:r>
              <a:rPr lang="en-GB" dirty="0">
                <a:latin typeface="Comic Sans MS" panose="030F0702030302020204" pitchFamily="66" charset="0"/>
              </a:rPr>
              <a:t>Any questions – we will create a Q&amp;A sheet please email them to the office.</a:t>
            </a:r>
          </a:p>
        </p:txBody>
      </p:sp>
    </p:spTree>
    <p:extLst>
      <p:ext uri="{BB962C8B-B14F-4D97-AF65-F5344CB8AC3E}">
        <p14:creationId xmlns:p14="http://schemas.microsoft.com/office/powerpoint/2010/main" val="1062057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HIELD"/>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16416" y="5949280"/>
            <a:ext cx="576064" cy="658683"/>
          </a:xfrm>
          <a:prstGeom prst="rect">
            <a:avLst/>
          </a:prstGeom>
          <a:noFill/>
        </p:spPr>
      </p:pic>
      <p:sp>
        <p:nvSpPr>
          <p:cNvPr id="6" name="Rectangle 5"/>
          <p:cNvSpPr/>
          <p:nvPr/>
        </p:nvSpPr>
        <p:spPr>
          <a:xfrm>
            <a:off x="2483768" y="6278621"/>
            <a:ext cx="4173065" cy="369332"/>
          </a:xfrm>
          <a:prstGeom prst="rect">
            <a:avLst/>
          </a:prstGeom>
        </p:spPr>
        <p:txBody>
          <a:bodyPr wrap="none">
            <a:spAutoFit/>
          </a:bodyPr>
          <a:lstStyle/>
          <a:p>
            <a:r>
              <a:rPr lang="en-GB" dirty="0">
                <a:solidFill>
                  <a:schemeClr val="bg1">
                    <a:lumMod val="50000"/>
                  </a:schemeClr>
                </a:solidFill>
                <a:latin typeface="Maiandra GD" panose="020E0502030308020204" pitchFamily="34" charset="0"/>
              </a:rPr>
              <a:t>Growing in Strength, Wisdom and Faith</a:t>
            </a:r>
          </a:p>
        </p:txBody>
      </p:sp>
      <p:pic>
        <p:nvPicPr>
          <p:cNvPr id="9" name="Picture 8">
            <a:extLst>
              <a:ext uri="{FF2B5EF4-FFF2-40B4-BE49-F238E27FC236}">
                <a16:creationId xmlns:a16="http://schemas.microsoft.com/office/drawing/2014/main" id="{5C5CA164-1878-46E6-995E-2B1BAC8EDB85}"/>
              </a:ext>
            </a:extLst>
          </p:cNvPr>
          <p:cNvPicPr>
            <a:picLocks noChangeAspect="1"/>
          </p:cNvPicPr>
          <p:nvPr/>
        </p:nvPicPr>
        <p:blipFill rotWithShape="1">
          <a:blip r:embed="rId3"/>
          <a:srcRect l="1962" t="22001" r="11413" b="34600"/>
          <a:stretch/>
        </p:blipFill>
        <p:spPr>
          <a:xfrm>
            <a:off x="323528" y="210047"/>
            <a:ext cx="7920880" cy="2232248"/>
          </a:xfrm>
          <a:prstGeom prst="rect">
            <a:avLst/>
          </a:prstGeom>
        </p:spPr>
      </p:pic>
      <p:pic>
        <p:nvPicPr>
          <p:cNvPr id="10" name="Picture 9">
            <a:extLst>
              <a:ext uri="{FF2B5EF4-FFF2-40B4-BE49-F238E27FC236}">
                <a16:creationId xmlns:a16="http://schemas.microsoft.com/office/drawing/2014/main" id="{04842ECF-7DB4-44F8-89DA-5D54F9DA72E8}"/>
              </a:ext>
            </a:extLst>
          </p:cNvPr>
          <p:cNvPicPr>
            <a:picLocks noChangeAspect="1"/>
          </p:cNvPicPr>
          <p:nvPr/>
        </p:nvPicPr>
        <p:blipFill rotWithShape="1">
          <a:blip r:embed="rId4"/>
          <a:srcRect l="3200" t="20601" r="12538" b="24236"/>
          <a:stretch/>
        </p:blipFill>
        <p:spPr>
          <a:xfrm>
            <a:off x="323528" y="2708920"/>
            <a:ext cx="7704856" cy="2837348"/>
          </a:xfrm>
          <a:prstGeom prst="rect">
            <a:avLst/>
          </a:prstGeom>
        </p:spPr>
      </p:pic>
      <p:pic>
        <p:nvPicPr>
          <p:cNvPr id="11" name="Picture 10">
            <a:extLst>
              <a:ext uri="{FF2B5EF4-FFF2-40B4-BE49-F238E27FC236}">
                <a16:creationId xmlns:a16="http://schemas.microsoft.com/office/drawing/2014/main" id="{50C835BA-0CE0-4254-A98A-F5F7761439C6}"/>
              </a:ext>
            </a:extLst>
          </p:cNvPr>
          <p:cNvPicPr>
            <a:picLocks noChangeAspect="1"/>
          </p:cNvPicPr>
          <p:nvPr/>
        </p:nvPicPr>
        <p:blipFill>
          <a:blip r:embed="rId5"/>
          <a:stretch>
            <a:fillRect/>
          </a:stretch>
        </p:blipFill>
        <p:spPr>
          <a:xfrm>
            <a:off x="6941911" y="1586481"/>
            <a:ext cx="2013304" cy="1376744"/>
          </a:xfrm>
          <a:prstGeom prst="rect">
            <a:avLst/>
          </a:prstGeom>
        </p:spPr>
      </p:pic>
    </p:spTree>
    <p:extLst>
      <p:ext uri="{BB962C8B-B14F-4D97-AF65-F5344CB8AC3E}">
        <p14:creationId xmlns:p14="http://schemas.microsoft.com/office/powerpoint/2010/main" val="1545571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7995DE1-BFF6-4063-BC91-792431F08C44}"/>
              </a:ext>
            </a:extLst>
          </p:cNvPr>
          <p:cNvSpPr/>
          <p:nvPr/>
        </p:nvSpPr>
        <p:spPr>
          <a:xfrm>
            <a:off x="2411760" y="6427770"/>
            <a:ext cx="4173065" cy="369332"/>
          </a:xfrm>
          <a:prstGeom prst="rect">
            <a:avLst/>
          </a:prstGeom>
        </p:spPr>
        <p:txBody>
          <a:bodyPr wrap="none">
            <a:spAutoFit/>
          </a:bodyPr>
          <a:lstStyle/>
          <a:p>
            <a:r>
              <a:rPr lang="en-GB" dirty="0">
                <a:solidFill>
                  <a:schemeClr val="bg1">
                    <a:lumMod val="50000"/>
                  </a:schemeClr>
                </a:solidFill>
                <a:latin typeface="Maiandra GD" panose="020E0502030308020204" pitchFamily="34" charset="0"/>
              </a:rPr>
              <a:t>Growing in Strength, Wisdom and Faith</a:t>
            </a:r>
          </a:p>
        </p:txBody>
      </p:sp>
      <p:pic>
        <p:nvPicPr>
          <p:cNvPr id="13" name="Picture 12" descr="SHIELD">
            <a:extLst>
              <a:ext uri="{FF2B5EF4-FFF2-40B4-BE49-F238E27FC236}">
                <a16:creationId xmlns:a16="http://schemas.microsoft.com/office/drawing/2014/main" id="{067DD90B-D6E3-4EBC-BD73-E46DB4FB3970}"/>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16416" y="5949280"/>
            <a:ext cx="576064" cy="658683"/>
          </a:xfrm>
          <a:prstGeom prst="rect">
            <a:avLst/>
          </a:prstGeom>
          <a:noFill/>
        </p:spPr>
      </p:pic>
      <p:pic>
        <p:nvPicPr>
          <p:cNvPr id="14" name="Picture 13">
            <a:extLst>
              <a:ext uri="{FF2B5EF4-FFF2-40B4-BE49-F238E27FC236}">
                <a16:creationId xmlns:a16="http://schemas.microsoft.com/office/drawing/2014/main" id="{2325AB79-8604-4BB2-B634-ACC330BE183F}"/>
              </a:ext>
            </a:extLst>
          </p:cNvPr>
          <p:cNvPicPr>
            <a:picLocks noChangeAspect="1"/>
          </p:cNvPicPr>
          <p:nvPr/>
        </p:nvPicPr>
        <p:blipFill rotWithShape="1">
          <a:blip r:embed="rId3"/>
          <a:srcRect t="24801" r="54363" b="47200"/>
          <a:stretch/>
        </p:blipFill>
        <p:spPr>
          <a:xfrm>
            <a:off x="162911" y="1124744"/>
            <a:ext cx="4173065" cy="1440160"/>
          </a:xfrm>
          <a:prstGeom prst="rect">
            <a:avLst/>
          </a:prstGeom>
        </p:spPr>
      </p:pic>
      <p:pic>
        <p:nvPicPr>
          <p:cNvPr id="15" name="Picture 14">
            <a:extLst>
              <a:ext uri="{FF2B5EF4-FFF2-40B4-BE49-F238E27FC236}">
                <a16:creationId xmlns:a16="http://schemas.microsoft.com/office/drawing/2014/main" id="{FFEB96E5-6319-4C04-BA93-543244F4E5D9}"/>
              </a:ext>
            </a:extLst>
          </p:cNvPr>
          <p:cNvPicPr>
            <a:picLocks noChangeAspect="1"/>
          </p:cNvPicPr>
          <p:nvPr/>
        </p:nvPicPr>
        <p:blipFill rotWithShape="1">
          <a:blip r:embed="rId4"/>
          <a:srcRect l="5001" t="12200" r="2750" b="5201"/>
          <a:stretch/>
        </p:blipFill>
        <p:spPr>
          <a:xfrm>
            <a:off x="169168" y="2420888"/>
            <a:ext cx="8435280" cy="4248472"/>
          </a:xfrm>
          <a:prstGeom prst="rect">
            <a:avLst/>
          </a:prstGeom>
        </p:spPr>
      </p:pic>
      <p:sp>
        <p:nvSpPr>
          <p:cNvPr id="17" name="Title 16">
            <a:extLst>
              <a:ext uri="{FF2B5EF4-FFF2-40B4-BE49-F238E27FC236}">
                <a16:creationId xmlns:a16="http://schemas.microsoft.com/office/drawing/2014/main" id="{DB60AA49-8AF3-4AF4-B2A6-BB99284B8BA0}"/>
              </a:ext>
            </a:extLst>
          </p:cNvPr>
          <p:cNvSpPr>
            <a:spLocks noGrp="1"/>
          </p:cNvSpPr>
          <p:nvPr>
            <p:ph type="title"/>
          </p:nvPr>
        </p:nvSpPr>
        <p:spPr/>
        <p:txBody>
          <a:bodyPr/>
          <a:lstStyle/>
          <a:p>
            <a:r>
              <a:rPr lang="en-GB" dirty="0"/>
              <a:t>Most of you were thinking…</a:t>
            </a:r>
          </a:p>
        </p:txBody>
      </p:sp>
    </p:spTree>
    <p:extLst>
      <p:ext uri="{BB962C8B-B14F-4D97-AF65-F5344CB8AC3E}">
        <p14:creationId xmlns:p14="http://schemas.microsoft.com/office/powerpoint/2010/main" val="1515134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ppt_x"/>
                                          </p:val>
                                        </p:tav>
                                        <p:tav tm="100000">
                                          <p:val>
                                            <p:strVal val="#ppt_x"/>
                                          </p:val>
                                        </p:tav>
                                      </p:tavLst>
                                    </p:anim>
                                    <p:anim calcmode="lin" valueType="num">
                                      <p:cBhvr additive="base">
                                        <p:cTn id="1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D865A-4F2E-E818-C64C-F73B52CB3347}"/>
              </a:ext>
            </a:extLst>
          </p:cNvPr>
          <p:cNvSpPr>
            <a:spLocks noGrp="1"/>
          </p:cNvSpPr>
          <p:nvPr>
            <p:ph type="title"/>
          </p:nvPr>
        </p:nvSpPr>
        <p:spPr>
          <a:xfrm>
            <a:off x="457200" y="382355"/>
            <a:ext cx="8229600" cy="1143000"/>
          </a:xfrm>
        </p:spPr>
        <p:txBody>
          <a:bodyPr>
            <a:normAutofit fontScale="90000"/>
          </a:bodyPr>
          <a:lstStyle/>
          <a:p>
            <a:br>
              <a:rPr lang="en-GB" dirty="0">
                <a:latin typeface="Baguet Script"/>
                <a:ea typeface="Calibri"/>
                <a:cs typeface="Calibri"/>
              </a:rPr>
            </a:br>
            <a:endParaRPr lang="en-GB" dirty="0">
              <a:latin typeface="Baguet Script"/>
            </a:endParaRPr>
          </a:p>
        </p:txBody>
      </p:sp>
      <p:sp>
        <p:nvSpPr>
          <p:cNvPr id="5" name="TextBox 4">
            <a:extLst>
              <a:ext uri="{FF2B5EF4-FFF2-40B4-BE49-F238E27FC236}">
                <a16:creationId xmlns:a16="http://schemas.microsoft.com/office/drawing/2014/main" id="{58ED83B5-A520-1DE1-3D9D-0A66FF282381}"/>
              </a:ext>
            </a:extLst>
          </p:cNvPr>
          <p:cNvSpPr txBox="1"/>
          <p:nvPr/>
        </p:nvSpPr>
        <p:spPr>
          <a:xfrm>
            <a:off x="4759065" y="1302008"/>
            <a:ext cx="3935957"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p:txBody>
      </p:sp>
      <p:sp>
        <p:nvSpPr>
          <p:cNvPr id="7" name="Rectangle 6">
            <a:extLst>
              <a:ext uri="{FF2B5EF4-FFF2-40B4-BE49-F238E27FC236}">
                <a16:creationId xmlns:a16="http://schemas.microsoft.com/office/drawing/2014/main" id="{11AD6FCC-8E19-47C5-8A65-1733C2637383}"/>
              </a:ext>
            </a:extLst>
          </p:cNvPr>
          <p:cNvSpPr/>
          <p:nvPr/>
        </p:nvSpPr>
        <p:spPr>
          <a:xfrm>
            <a:off x="2672532" y="6381328"/>
            <a:ext cx="4173065" cy="369332"/>
          </a:xfrm>
          <a:prstGeom prst="rect">
            <a:avLst/>
          </a:prstGeom>
        </p:spPr>
        <p:txBody>
          <a:bodyPr wrap="none">
            <a:spAutoFit/>
          </a:bodyPr>
          <a:lstStyle/>
          <a:p>
            <a:r>
              <a:rPr lang="en-GB" dirty="0">
                <a:solidFill>
                  <a:schemeClr val="bg1">
                    <a:lumMod val="50000"/>
                  </a:schemeClr>
                </a:solidFill>
                <a:latin typeface="Maiandra GD" panose="020E0502030308020204" pitchFamily="34" charset="0"/>
              </a:rPr>
              <a:t>Growing in Strength, Wisdom and Faith</a:t>
            </a:r>
          </a:p>
        </p:txBody>
      </p:sp>
      <p:pic>
        <p:nvPicPr>
          <p:cNvPr id="8" name="Picture 7" descr="SHIELD">
            <a:extLst>
              <a:ext uri="{FF2B5EF4-FFF2-40B4-BE49-F238E27FC236}">
                <a16:creationId xmlns:a16="http://schemas.microsoft.com/office/drawing/2014/main" id="{4CA24DD5-C69C-461A-AD43-4EDDEA10126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16416" y="5949280"/>
            <a:ext cx="576064" cy="658683"/>
          </a:xfrm>
          <a:prstGeom prst="rect">
            <a:avLst/>
          </a:prstGeom>
          <a:noFill/>
        </p:spPr>
      </p:pic>
      <p:pic>
        <p:nvPicPr>
          <p:cNvPr id="9" name="Picture 8">
            <a:extLst>
              <a:ext uri="{FF2B5EF4-FFF2-40B4-BE49-F238E27FC236}">
                <a16:creationId xmlns:a16="http://schemas.microsoft.com/office/drawing/2014/main" id="{5B99C309-CED8-412B-A0E6-C741231BE8D5}"/>
              </a:ext>
            </a:extLst>
          </p:cNvPr>
          <p:cNvPicPr>
            <a:picLocks noChangeAspect="1"/>
          </p:cNvPicPr>
          <p:nvPr/>
        </p:nvPicPr>
        <p:blipFill rotWithShape="1">
          <a:blip r:embed="rId3"/>
          <a:srcRect l="2751" t="15000" r="1175" b="6601"/>
          <a:stretch/>
        </p:blipFill>
        <p:spPr>
          <a:xfrm>
            <a:off x="109798" y="439946"/>
            <a:ext cx="8784976" cy="4032448"/>
          </a:xfrm>
          <a:prstGeom prst="rect">
            <a:avLst/>
          </a:prstGeom>
        </p:spPr>
      </p:pic>
    </p:spTree>
    <p:extLst>
      <p:ext uri="{BB962C8B-B14F-4D97-AF65-F5344CB8AC3E}">
        <p14:creationId xmlns:p14="http://schemas.microsoft.com/office/powerpoint/2010/main" val="491658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F896869-E9E6-4911-8FA9-07E2D7DC5E20}"/>
              </a:ext>
            </a:extLst>
          </p:cNvPr>
          <p:cNvPicPr>
            <a:picLocks noGrp="1" noChangeAspect="1"/>
          </p:cNvPicPr>
          <p:nvPr>
            <p:ph idx="1"/>
          </p:nvPr>
        </p:nvPicPr>
        <p:blipFill>
          <a:blip r:embed="rId2"/>
          <a:stretch>
            <a:fillRect/>
          </a:stretch>
        </p:blipFill>
        <p:spPr>
          <a:xfrm>
            <a:off x="0" y="14486"/>
            <a:ext cx="8704967" cy="4896544"/>
          </a:xfrm>
          <a:prstGeom prst="rect">
            <a:avLst/>
          </a:prstGeom>
        </p:spPr>
      </p:pic>
      <p:pic>
        <p:nvPicPr>
          <p:cNvPr id="3" name="Picture 2">
            <a:extLst>
              <a:ext uri="{FF2B5EF4-FFF2-40B4-BE49-F238E27FC236}">
                <a16:creationId xmlns:a16="http://schemas.microsoft.com/office/drawing/2014/main" id="{088C6CB1-8D63-41A3-B738-753B90908EBF}"/>
              </a:ext>
            </a:extLst>
          </p:cNvPr>
          <p:cNvPicPr>
            <a:picLocks noChangeAspect="1"/>
          </p:cNvPicPr>
          <p:nvPr/>
        </p:nvPicPr>
        <p:blipFill>
          <a:blip r:embed="rId3"/>
          <a:stretch>
            <a:fillRect/>
          </a:stretch>
        </p:blipFill>
        <p:spPr>
          <a:xfrm>
            <a:off x="179512" y="4221088"/>
            <a:ext cx="3360373" cy="2160240"/>
          </a:xfrm>
          <a:prstGeom prst="rect">
            <a:avLst/>
          </a:prstGeom>
        </p:spPr>
      </p:pic>
      <p:pic>
        <p:nvPicPr>
          <p:cNvPr id="5" name="Picture 4">
            <a:extLst>
              <a:ext uri="{FF2B5EF4-FFF2-40B4-BE49-F238E27FC236}">
                <a16:creationId xmlns:a16="http://schemas.microsoft.com/office/drawing/2014/main" id="{2DF2F486-F61F-4A2C-8190-D05EC2184864}"/>
              </a:ext>
            </a:extLst>
          </p:cNvPr>
          <p:cNvPicPr>
            <a:picLocks noChangeAspect="1"/>
          </p:cNvPicPr>
          <p:nvPr/>
        </p:nvPicPr>
        <p:blipFill>
          <a:blip r:embed="rId4"/>
          <a:stretch>
            <a:fillRect/>
          </a:stretch>
        </p:blipFill>
        <p:spPr>
          <a:xfrm>
            <a:off x="3779160" y="4365104"/>
            <a:ext cx="2143125" cy="2143125"/>
          </a:xfrm>
          <a:prstGeom prst="rect">
            <a:avLst/>
          </a:prstGeom>
        </p:spPr>
      </p:pic>
    </p:spTree>
    <p:extLst>
      <p:ext uri="{BB962C8B-B14F-4D97-AF65-F5344CB8AC3E}">
        <p14:creationId xmlns:p14="http://schemas.microsoft.com/office/powerpoint/2010/main" val="2602383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D3EA1F9-1253-4B47-B8FE-42B457221989}"/>
              </a:ext>
            </a:extLst>
          </p:cNvPr>
          <p:cNvPicPr>
            <a:picLocks noChangeAspect="1"/>
          </p:cNvPicPr>
          <p:nvPr/>
        </p:nvPicPr>
        <p:blipFill rotWithShape="1">
          <a:blip r:embed="rId2"/>
          <a:srcRect b="15128"/>
          <a:stretch/>
        </p:blipFill>
        <p:spPr>
          <a:xfrm>
            <a:off x="31651" y="332656"/>
            <a:ext cx="9144000" cy="4443958"/>
          </a:xfrm>
          <a:prstGeom prst="rect">
            <a:avLst/>
          </a:prstGeom>
        </p:spPr>
      </p:pic>
      <p:pic>
        <p:nvPicPr>
          <p:cNvPr id="2" name="Picture 1">
            <a:extLst>
              <a:ext uri="{FF2B5EF4-FFF2-40B4-BE49-F238E27FC236}">
                <a16:creationId xmlns:a16="http://schemas.microsoft.com/office/drawing/2014/main" id="{E300EB11-4501-4238-9285-FB8DCA0D4D16}"/>
              </a:ext>
            </a:extLst>
          </p:cNvPr>
          <p:cNvPicPr>
            <a:picLocks noChangeAspect="1"/>
          </p:cNvPicPr>
          <p:nvPr/>
        </p:nvPicPr>
        <p:blipFill>
          <a:blip r:embed="rId3"/>
          <a:stretch>
            <a:fillRect/>
          </a:stretch>
        </p:blipFill>
        <p:spPr>
          <a:xfrm>
            <a:off x="539552" y="3645024"/>
            <a:ext cx="4860032" cy="2735478"/>
          </a:xfrm>
          <a:prstGeom prst="rect">
            <a:avLst/>
          </a:prstGeom>
        </p:spPr>
      </p:pic>
    </p:spTree>
    <p:extLst>
      <p:ext uri="{BB962C8B-B14F-4D97-AF65-F5344CB8AC3E}">
        <p14:creationId xmlns:p14="http://schemas.microsoft.com/office/powerpoint/2010/main" val="3032627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12056C-BC14-4CC1-BA0B-5586003FA086}"/>
              </a:ext>
            </a:extLst>
          </p:cNvPr>
          <p:cNvPicPr>
            <a:picLocks noChangeAspect="1"/>
          </p:cNvPicPr>
          <p:nvPr/>
        </p:nvPicPr>
        <p:blipFill>
          <a:blip r:embed="rId2"/>
          <a:stretch>
            <a:fillRect/>
          </a:stretch>
        </p:blipFill>
        <p:spPr>
          <a:xfrm>
            <a:off x="0" y="0"/>
            <a:ext cx="8532440" cy="4799498"/>
          </a:xfrm>
          <a:prstGeom prst="rect">
            <a:avLst/>
          </a:prstGeom>
        </p:spPr>
      </p:pic>
      <p:sp>
        <p:nvSpPr>
          <p:cNvPr id="3" name="TextBox 2">
            <a:extLst>
              <a:ext uri="{FF2B5EF4-FFF2-40B4-BE49-F238E27FC236}">
                <a16:creationId xmlns:a16="http://schemas.microsoft.com/office/drawing/2014/main" id="{DC7CF9DF-B97F-4123-84F4-D5D9D9C01BA1}"/>
              </a:ext>
            </a:extLst>
          </p:cNvPr>
          <p:cNvSpPr txBox="1"/>
          <p:nvPr/>
        </p:nvSpPr>
        <p:spPr>
          <a:xfrm>
            <a:off x="251520" y="5085184"/>
            <a:ext cx="8532440" cy="923330"/>
          </a:xfrm>
          <a:prstGeom prst="rect">
            <a:avLst/>
          </a:prstGeom>
          <a:noFill/>
        </p:spPr>
        <p:txBody>
          <a:bodyPr wrap="square" rtlCol="0">
            <a:spAutoFit/>
          </a:bodyPr>
          <a:lstStyle/>
          <a:p>
            <a:r>
              <a:rPr lang="en-GB" dirty="0">
                <a:latin typeface="Comic Sans MS" panose="030F0702030302020204" pitchFamily="66" charset="0"/>
              </a:rPr>
              <a:t>Children may not watch these shows, but may see the beginning before bed, catch clips via the internet or see adverts.</a:t>
            </a:r>
          </a:p>
          <a:p>
            <a:endParaRPr lang="en-GB" dirty="0"/>
          </a:p>
        </p:txBody>
      </p:sp>
    </p:spTree>
    <p:extLst>
      <p:ext uri="{BB962C8B-B14F-4D97-AF65-F5344CB8AC3E}">
        <p14:creationId xmlns:p14="http://schemas.microsoft.com/office/powerpoint/2010/main" val="36751935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5A22F9D-2DA2-4DFF-9C8B-9EE59BD15777}"/>
              </a:ext>
            </a:extLst>
          </p:cNvPr>
          <p:cNvPicPr>
            <a:picLocks noChangeAspect="1"/>
          </p:cNvPicPr>
          <p:nvPr/>
        </p:nvPicPr>
        <p:blipFill rotWithShape="1">
          <a:blip r:embed="rId2"/>
          <a:srcRect l="5900" t="13601" r="23226" b="8000"/>
          <a:stretch/>
        </p:blipFill>
        <p:spPr>
          <a:xfrm>
            <a:off x="-1" y="6499"/>
            <a:ext cx="6194813" cy="3854550"/>
          </a:xfrm>
          <a:prstGeom prst="rect">
            <a:avLst/>
          </a:prstGeom>
        </p:spPr>
      </p:pic>
      <p:pic>
        <p:nvPicPr>
          <p:cNvPr id="2" name="Picture 1">
            <a:extLst>
              <a:ext uri="{FF2B5EF4-FFF2-40B4-BE49-F238E27FC236}">
                <a16:creationId xmlns:a16="http://schemas.microsoft.com/office/drawing/2014/main" id="{9671F6F0-2014-4176-894D-5DE7DC49D020}"/>
              </a:ext>
            </a:extLst>
          </p:cNvPr>
          <p:cNvPicPr>
            <a:picLocks noChangeAspect="1"/>
          </p:cNvPicPr>
          <p:nvPr/>
        </p:nvPicPr>
        <p:blipFill>
          <a:blip r:embed="rId3"/>
          <a:stretch>
            <a:fillRect/>
          </a:stretch>
        </p:blipFill>
        <p:spPr>
          <a:xfrm>
            <a:off x="6300192" y="449959"/>
            <a:ext cx="2592710" cy="1363264"/>
          </a:xfrm>
          <a:prstGeom prst="rect">
            <a:avLst/>
          </a:prstGeom>
        </p:spPr>
      </p:pic>
      <p:pic>
        <p:nvPicPr>
          <p:cNvPr id="3" name="Picture 2">
            <a:extLst>
              <a:ext uri="{FF2B5EF4-FFF2-40B4-BE49-F238E27FC236}">
                <a16:creationId xmlns:a16="http://schemas.microsoft.com/office/drawing/2014/main" id="{DF96BB8D-AF89-48BD-9614-F12C17F86D01}"/>
              </a:ext>
            </a:extLst>
          </p:cNvPr>
          <p:cNvPicPr>
            <a:picLocks noChangeAspect="1"/>
          </p:cNvPicPr>
          <p:nvPr/>
        </p:nvPicPr>
        <p:blipFill>
          <a:blip r:embed="rId4"/>
          <a:stretch>
            <a:fillRect/>
          </a:stretch>
        </p:blipFill>
        <p:spPr>
          <a:xfrm>
            <a:off x="6286859" y="2204864"/>
            <a:ext cx="2619375" cy="1743075"/>
          </a:xfrm>
          <a:prstGeom prst="rect">
            <a:avLst/>
          </a:prstGeom>
        </p:spPr>
      </p:pic>
      <p:pic>
        <p:nvPicPr>
          <p:cNvPr id="5" name="Picture 4">
            <a:extLst>
              <a:ext uri="{FF2B5EF4-FFF2-40B4-BE49-F238E27FC236}">
                <a16:creationId xmlns:a16="http://schemas.microsoft.com/office/drawing/2014/main" id="{4BB43171-29E7-4D89-9FB5-F9A1937828E1}"/>
              </a:ext>
            </a:extLst>
          </p:cNvPr>
          <p:cNvPicPr>
            <a:picLocks noChangeAspect="1"/>
          </p:cNvPicPr>
          <p:nvPr/>
        </p:nvPicPr>
        <p:blipFill>
          <a:blip r:embed="rId5"/>
          <a:stretch>
            <a:fillRect/>
          </a:stretch>
        </p:blipFill>
        <p:spPr>
          <a:xfrm>
            <a:off x="539552" y="3789040"/>
            <a:ext cx="3172594" cy="1068490"/>
          </a:xfrm>
          <a:prstGeom prst="rect">
            <a:avLst/>
          </a:prstGeom>
        </p:spPr>
      </p:pic>
      <p:pic>
        <p:nvPicPr>
          <p:cNvPr id="6" name="Picture 5">
            <a:extLst>
              <a:ext uri="{FF2B5EF4-FFF2-40B4-BE49-F238E27FC236}">
                <a16:creationId xmlns:a16="http://schemas.microsoft.com/office/drawing/2014/main" id="{73A9DF2D-A8A1-4622-B142-A2C991D4F00E}"/>
              </a:ext>
            </a:extLst>
          </p:cNvPr>
          <p:cNvPicPr>
            <a:picLocks noChangeAspect="1"/>
          </p:cNvPicPr>
          <p:nvPr/>
        </p:nvPicPr>
        <p:blipFill>
          <a:blip r:embed="rId6"/>
          <a:stretch>
            <a:fillRect/>
          </a:stretch>
        </p:blipFill>
        <p:spPr>
          <a:xfrm>
            <a:off x="4735924" y="3627353"/>
            <a:ext cx="1391863" cy="1391863"/>
          </a:xfrm>
          <a:prstGeom prst="rect">
            <a:avLst/>
          </a:prstGeom>
        </p:spPr>
      </p:pic>
      <p:pic>
        <p:nvPicPr>
          <p:cNvPr id="7" name="Picture 6">
            <a:extLst>
              <a:ext uri="{FF2B5EF4-FFF2-40B4-BE49-F238E27FC236}">
                <a16:creationId xmlns:a16="http://schemas.microsoft.com/office/drawing/2014/main" id="{87F0FD3D-C3BD-4F41-A0C4-AFAF7A4D8E78}"/>
              </a:ext>
            </a:extLst>
          </p:cNvPr>
          <p:cNvPicPr>
            <a:picLocks noChangeAspect="1"/>
          </p:cNvPicPr>
          <p:nvPr/>
        </p:nvPicPr>
        <p:blipFill>
          <a:blip r:embed="rId7"/>
          <a:stretch>
            <a:fillRect/>
          </a:stretch>
        </p:blipFill>
        <p:spPr>
          <a:xfrm>
            <a:off x="6660232" y="4207592"/>
            <a:ext cx="2143125" cy="2143125"/>
          </a:xfrm>
          <a:prstGeom prst="rect">
            <a:avLst/>
          </a:prstGeom>
        </p:spPr>
      </p:pic>
      <p:sp>
        <p:nvSpPr>
          <p:cNvPr id="8" name="TextBox 7">
            <a:extLst>
              <a:ext uri="{FF2B5EF4-FFF2-40B4-BE49-F238E27FC236}">
                <a16:creationId xmlns:a16="http://schemas.microsoft.com/office/drawing/2014/main" id="{4F4AA6BD-C3FC-4BAC-AE1D-9861814EBB24}"/>
              </a:ext>
            </a:extLst>
          </p:cNvPr>
          <p:cNvSpPr txBox="1"/>
          <p:nvPr/>
        </p:nvSpPr>
        <p:spPr>
          <a:xfrm>
            <a:off x="179512" y="5301208"/>
            <a:ext cx="6120680" cy="1477328"/>
          </a:xfrm>
          <a:prstGeom prst="rect">
            <a:avLst/>
          </a:prstGeom>
          <a:noFill/>
        </p:spPr>
        <p:txBody>
          <a:bodyPr wrap="square" rtlCol="0">
            <a:spAutoFit/>
          </a:bodyPr>
          <a:lstStyle/>
          <a:p>
            <a:r>
              <a:rPr lang="en-GB" dirty="0">
                <a:latin typeface="Comic Sans MS" panose="030F0702030302020204" pitchFamily="66" charset="0"/>
              </a:rPr>
              <a:t>One of the biggest threats to children and causes of a source of inaccurate knowledge which can be out of context and can be scary or daunting if the children don’t have a full picture, supported by adult support and reassurance.</a:t>
            </a:r>
          </a:p>
        </p:txBody>
      </p:sp>
    </p:spTree>
    <p:extLst>
      <p:ext uri="{BB962C8B-B14F-4D97-AF65-F5344CB8AC3E}">
        <p14:creationId xmlns:p14="http://schemas.microsoft.com/office/powerpoint/2010/main" val="8787242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DDD5E16-5B10-4BDA-84B2-ED88EF9B8B5C}"/>
              </a:ext>
            </a:extLst>
          </p:cNvPr>
          <p:cNvPicPr>
            <a:picLocks noChangeAspect="1"/>
          </p:cNvPicPr>
          <p:nvPr/>
        </p:nvPicPr>
        <p:blipFill rotWithShape="1">
          <a:blip r:embed="rId2"/>
          <a:srcRect t="13600" b="12201"/>
          <a:stretch/>
        </p:blipFill>
        <p:spPr>
          <a:xfrm>
            <a:off x="0" y="260648"/>
            <a:ext cx="9144000" cy="3816424"/>
          </a:xfrm>
          <a:prstGeom prst="rect">
            <a:avLst/>
          </a:prstGeom>
        </p:spPr>
      </p:pic>
      <p:sp>
        <p:nvSpPr>
          <p:cNvPr id="7" name="TextBox 6">
            <a:extLst>
              <a:ext uri="{FF2B5EF4-FFF2-40B4-BE49-F238E27FC236}">
                <a16:creationId xmlns:a16="http://schemas.microsoft.com/office/drawing/2014/main" id="{02372F50-9274-471F-ACFC-536E9FAD3191}"/>
              </a:ext>
            </a:extLst>
          </p:cNvPr>
          <p:cNvSpPr txBox="1"/>
          <p:nvPr/>
        </p:nvSpPr>
        <p:spPr>
          <a:xfrm>
            <a:off x="251520" y="4180344"/>
            <a:ext cx="8136904" cy="1569660"/>
          </a:xfrm>
          <a:prstGeom prst="rect">
            <a:avLst/>
          </a:prstGeom>
          <a:noFill/>
        </p:spPr>
        <p:txBody>
          <a:bodyPr wrap="square" rtlCol="0">
            <a:spAutoFit/>
          </a:bodyPr>
          <a:lstStyle/>
          <a:p>
            <a:r>
              <a:rPr lang="en-GB" sz="2400" dirty="0">
                <a:latin typeface="Comic Sans MS" panose="030F0702030302020204" pitchFamily="66" charset="0"/>
              </a:rPr>
              <a:t>Is it best to shelter children from this learning about sensitive topics because they are young and innocent and we don’t feel they are ready yet for this information?</a:t>
            </a:r>
          </a:p>
        </p:txBody>
      </p:sp>
      <p:sp>
        <p:nvSpPr>
          <p:cNvPr id="8" name="TextBox 7">
            <a:extLst>
              <a:ext uri="{FF2B5EF4-FFF2-40B4-BE49-F238E27FC236}">
                <a16:creationId xmlns:a16="http://schemas.microsoft.com/office/drawing/2014/main" id="{7F75991A-D954-4E7A-820C-7B5ACDAC6375}"/>
              </a:ext>
            </a:extLst>
          </p:cNvPr>
          <p:cNvSpPr txBox="1"/>
          <p:nvPr/>
        </p:nvSpPr>
        <p:spPr>
          <a:xfrm>
            <a:off x="467544" y="2781897"/>
            <a:ext cx="914400" cy="923330"/>
          </a:xfrm>
          <a:prstGeom prst="rect">
            <a:avLst/>
          </a:prstGeom>
          <a:noFill/>
        </p:spPr>
        <p:txBody>
          <a:bodyPr wrap="square" rtlCol="0">
            <a:spAutoFit/>
          </a:bodyPr>
          <a:lstStyle/>
          <a:p>
            <a:r>
              <a:rPr lang="en-GB" dirty="0"/>
              <a:t>Kept in the dark</a:t>
            </a:r>
          </a:p>
        </p:txBody>
      </p:sp>
      <p:sp>
        <p:nvSpPr>
          <p:cNvPr id="9" name="TextBox 8">
            <a:extLst>
              <a:ext uri="{FF2B5EF4-FFF2-40B4-BE49-F238E27FC236}">
                <a16:creationId xmlns:a16="http://schemas.microsoft.com/office/drawing/2014/main" id="{DD16F46F-A874-4FB4-9C9E-4DF4F2596449}"/>
              </a:ext>
            </a:extLst>
          </p:cNvPr>
          <p:cNvSpPr txBox="1"/>
          <p:nvPr/>
        </p:nvSpPr>
        <p:spPr>
          <a:xfrm>
            <a:off x="4067944" y="2348880"/>
            <a:ext cx="1368152" cy="646331"/>
          </a:xfrm>
          <a:prstGeom prst="rect">
            <a:avLst/>
          </a:prstGeom>
          <a:noFill/>
        </p:spPr>
        <p:txBody>
          <a:bodyPr wrap="square" rtlCol="0">
            <a:spAutoFit/>
          </a:bodyPr>
          <a:lstStyle/>
          <a:p>
            <a:r>
              <a:rPr lang="en-GB" dirty="0"/>
              <a:t>Information overload!</a:t>
            </a:r>
          </a:p>
        </p:txBody>
      </p:sp>
      <p:sp>
        <p:nvSpPr>
          <p:cNvPr id="10" name="TextBox 9">
            <a:extLst>
              <a:ext uri="{FF2B5EF4-FFF2-40B4-BE49-F238E27FC236}">
                <a16:creationId xmlns:a16="http://schemas.microsoft.com/office/drawing/2014/main" id="{A25CDB9C-F56C-42D1-9484-8DA998737007}"/>
              </a:ext>
            </a:extLst>
          </p:cNvPr>
          <p:cNvSpPr txBox="1"/>
          <p:nvPr/>
        </p:nvSpPr>
        <p:spPr>
          <a:xfrm>
            <a:off x="7452320" y="2672045"/>
            <a:ext cx="1152128" cy="923330"/>
          </a:xfrm>
          <a:prstGeom prst="rect">
            <a:avLst/>
          </a:prstGeom>
          <a:noFill/>
        </p:spPr>
        <p:txBody>
          <a:bodyPr wrap="square" rtlCol="0">
            <a:spAutoFit/>
          </a:bodyPr>
          <a:lstStyle/>
          <a:p>
            <a:r>
              <a:rPr lang="en-GB" dirty="0"/>
              <a:t>Hiding from the truth</a:t>
            </a:r>
          </a:p>
        </p:txBody>
      </p:sp>
    </p:spTree>
    <p:extLst>
      <p:ext uri="{BB962C8B-B14F-4D97-AF65-F5344CB8AC3E}">
        <p14:creationId xmlns:p14="http://schemas.microsoft.com/office/powerpoint/2010/main" val="2202250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302A051-96D7-40D3-8175-74090B82D98F}"/>
              </a:ext>
            </a:extLst>
          </p:cNvPr>
          <p:cNvSpPr>
            <a:spLocks noGrp="1"/>
          </p:cNvSpPr>
          <p:nvPr>
            <p:ph type="title"/>
          </p:nvPr>
        </p:nvSpPr>
        <p:spPr/>
        <p:txBody>
          <a:bodyPr/>
          <a:lstStyle/>
          <a:p>
            <a:r>
              <a:rPr lang="en-GB" dirty="0">
                <a:latin typeface="Comic Sans MS" panose="030F0702030302020204" pitchFamily="66" charset="0"/>
              </a:rPr>
              <a:t>Be aware…</a:t>
            </a:r>
          </a:p>
        </p:txBody>
      </p:sp>
      <p:sp>
        <p:nvSpPr>
          <p:cNvPr id="5" name="Content Placeholder 4">
            <a:extLst>
              <a:ext uri="{FF2B5EF4-FFF2-40B4-BE49-F238E27FC236}">
                <a16:creationId xmlns:a16="http://schemas.microsoft.com/office/drawing/2014/main" id="{5EE9BACA-A415-4523-88EC-BCDA54B1C590}"/>
              </a:ext>
            </a:extLst>
          </p:cNvPr>
          <p:cNvSpPr>
            <a:spLocks noGrp="1"/>
          </p:cNvSpPr>
          <p:nvPr>
            <p:ph idx="1"/>
          </p:nvPr>
        </p:nvSpPr>
        <p:spPr/>
        <p:txBody>
          <a:bodyPr>
            <a:normAutofit fontScale="85000" lnSpcReduction="10000"/>
          </a:bodyPr>
          <a:lstStyle/>
          <a:p>
            <a:pPr marL="0" indent="0">
              <a:buNone/>
            </a:pPr>
            <a:r>
              <a:rPr lang="en-GB" dirty="0">
                <a:latin typeface="Comic Sans MS" panose="030F0702030302020204" pitchFamily="66" charset="0"/>
              </a:rPr>
              <a:t>When it comes to relationships, puberty and sex education children’s heads are probably not empty but they may be full of myths and half truths gained from a multitude of sources.</a:t>
            </a:r>
          </a:p>
          <a:p>
            <a:pPr marL="0" indent="0">
              <a:buNone/>
            </a:pPr>
            <a:r>
              <a:rPr lang="en-GB" dirty="0">
                <a:latin typeface="Comic Sans MS" panose="030F0702030302020204" pitchFamily="66" charset="0"/>
              </a:rPr>
              <a:t>Our job at </a:t>
            </a:r>
            <a:r>
              <a:rPr lang="en-GB" b="1" dirty="0">
                <a:latin typeface="Comic Sans MS" panose="030F0702030302020204" pitchFamily="66" charset="0"/>
              </a:rPr>
              <a:t>home</a:t>
            </a:r>
            <a:r>
              <a:rPr lang="en-GB" dirty="0">
                <a:latin typeface="Comic Sans MS" panose="030F0702030302020204" pitchFamily="66" charset="0"/>
              </a:rPr>
              <a:t> and </a:t>
            </a:r>
            <a:r>
              <a:rPr lang="en-GB" b="1" dirty="0">
                <a:latin typeface="Comic Sans MS" panose="030F0702030302020204" pitchFamily="66" charset="0"/>
              </a:rPr>
              <a:t>school</a:t>
            </a:r>
            <a:r>
              <a:rPr lang="en-GB" dirty="0">
                <a:latin typeface="Comic Sans MS" panose="030F0702030302020204" pitchFamily="66" charset="0"/>
              </a:rPr>
              <a:t> is to give children the right messages at the right times and to build a culture that will empower, prepare and protect them from living in the diverse, real world that surrounds them with the correct knowledge and information.</a:t>
            </a:r>
          </a:p>
        </p:txBody>
      </p:sp>
      <p:sp>
        <p:nvSpPr>
          <p:cNvPr id="6" name="AutoShape 2" descr="https://jigsawlivestcmsuk.blob.core.windows.net/umbraco-media/qq0jo1ti/slide15.png">
            <a:extLst>
              <a:ext uri="{FF2B5EF4-FFF2-40B4-BE49-F238E27FC236}">
                <a16:creationId xmlns:a16="http://schemas.microsoft.com/office/drawing/2014/main" id="{EE3849AD-AEAE-415E-B1A1-D17F2F1F6161}"/>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 name="Picture 1">
            <a:extLst>
              <a:ext uri="{FF2B5EF4-FFF2-40B4-BE49-F238E27FC236}">
                <a16:creationId xmlns:a16="http://schemas.microsoft.com/office/drawing/2014/main" id="{E568250C-9B3D-42B6-9D9B-01A9F89B3AA8}"/>
              </a:ext>
            </a:extLst>
          </p:cNvPr>
          <p:cNvPicPr>
            <a:picLocks noChangeAspect="1"/>
          </p:cNvPicPr>
          <p:nvPr/>
        </p:nvPicPr>
        <p:blipFill>
          <a:blip r:embed="rId2"/>
          <a:stretch>
            <a:fillRect/>
          </a:stretch>
        </p:blipFill>
        <p:spPr>
          <a:xfrm>
            <a:off x="6948264" y="5221957"/>
            <a:ext cx="2026568" cy="1517970"/>
          </a:xfrm>
          <a:prstGeom prst="rect">
            <a:avLst/>
          </a:prstGeom>
        </p:spPr>
      </p:pic>
      <p:pic>
        <p:nvPicPr>
          <p:cNvPr id="3" name="Picture 2">
            <a:extLst>
              <a:ext uri="{FF2B5EF4-FFF2-40B4-BE49-F238E27FC236}">
                <a16:creationId xmlns:a16="http://schemas.microsoft.com/office/drawing/2014/main" id="{D283EC7D-2CDF-4393-BA9E-CAE2271E850B}"/>
              </a:ext>
            </a:extLst>
          </p:cNvPr>
          <p:cNvPicPr>
            <a:picLocks noChangeAspect="1"/>
          </p:cNvPicPr>
          <p:nvPr/>
        </p:nvPicPr>
        <p:blipFill rotWithShape="1">
          <a:blip r:embed="rId3"/>
          <a:srcRect l="12110" t="4005" r="14917" b="9051"/>
          <a:stretch/>
        </p:blipFill>
        <p:spPr>
          <a:xfrm>
            <a:off x="8174564" y="0"/>
            <a:ext cx="969436" cy="1543747"/>
          </a:xfrm>
          <a:prstGeom prst="rect">
            <a:avLst/>
          </a:prstGeom>
        </p:spPr>
      </p:pic>
      <p:pic>
        <p:nvPicPr>
          <p:cNvPr id="7" name="Picture 6">
            <a:extLst>
              <a:ext uri="{FF2B5EF4-FFF2-40B4-BE49-F238E27FC236}">
                <a16:creationId xmlns:a16="http://schemas.microsoft.com/office/drawing/2014/main" id="{C49B0020-E2B1-41F2-BA9C-744A4C349702}"/>
              </a:ext>
            </a:extLst>
          </p:cNvPr>
          <p:cNvPicPr>
            <a:picLocks noChangeAspect="1"/>
          </p:cNvPicPr>
          <p:nvPr/>
        </p:nvPicPr>
        <p:blipFill>
          <a:blip r:embed="rId4"/>
          <a:stretch>
            <a:fillRect/>
          </a:stretch>
        </p:blipFill>
        <p:spPr>
          <a:xfrm>
            <a:off x="3193740" y="5172785"/>
            <a:ext cx="1925960" cy="1685215"/>
          </a:xfrm>
          <a:prstGeom prst="rect">
            <a:avLst/>
          </a:prstGeom>
        </p:spPr>
      </p:pic>
    </p:spTree>
    <p:extLst>
      <p:ext uri="{BB962C8B-B14F-4D97-AF65-F5344CB8AC3E}">
        <p14:creationId xmlns:p14="http://schemas.microsoft.com/office/powerpoint/2010/main" val="35057933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A6DBD6-F4E9-41BB-8DF3-92929505455E}"/>
              </a:ext>
            </a:extLst>
          </p:cNvPr>
          <p:cNvSpPr>
            <a:spLocks noGrp="1"/>
          </p:cNvSpPr>
          <p:nvPr>
            <p:ph type="title"/>
          </p:nvPr>
        </p:nvSpPr>
        <p:spPr/>
        <p:txBody>
          <a:bodyPr>
            <a:normAutofit fontScale="90000"/>
          </a:bodyPr>
          <a:lstStyle/>
          <a:p>
            <a:r>
              <a:rPr lang="en-GB" dirty="0"/>
              <a:t>What can school lessons on RSHE provide for your children.</a:t>
            </a:r>
          </a:p>
        </p:txBody>
      </p:sp>
      <p:sp>
        <p:nvSpPr>
          <p:cNvPr id="5" name="Content Placeholder 4">
            <a:extLst>
              <a:ext uri="{FF2B5EF4-FFF2-40B4-BE49-F238E27FC236}">
                <a16:creationId xmlns:a16="http://schemas.microsoft.com/office/drawing/2014/main" id="{74838282-AA22-4E56-9013-8BFAD65488A6}"/>
              </a:ext>
            </a:extLst>
          </p:cNvPr>
          <p:cNvSpPr>
            <a:spLocks noGrp="1"/>
          </p:cNvSpPr>
          <p:nvPr>
            <p:ph idx="1"/>
          </p:nvPr>
        </p:nvSpPr>
        <p:spPr/>
        <p:txBody>
          <a:bodyPr>
            <a:normAutofit fontScale="85000" lnSpcReduction="20000"/>
          </a:bodyPr>
          <a:lstStyle/>
          <a:p>
            <a:r>
              <a:rPr lang="en-GB" dirty="0"/>
              <a:t>Safeguarding.</a:t>
            </a:r>
          </a:p>
          <a:p>
            <a:r>
              <a:rPr lang="en-GB" dirty="0"/>
              <a:t>Accurate information i.e. names of body parts.</a:t>
            </a:r>
          </a:p>
          <a:p>
            <a:r>
              <a:rPr lang="en-GB" dirty="0"/>
              <a:t> safe and supportive environment.</a:t>
            </a:r>
          </a:p>
          <a:p>
            <a:r>
              <a:rPr lang="en-GB" dirty="0"/>
              <a:t>A chance to ask questions.</a:t>
            </a:r>
          </a:p>
          <a:p>
            <a:r>
              <a:rPr lang="en-GB" dirty="0"/>
              <a:t>A chance to discuss common issues and worries.</a:t>
            </a:r>
          </a:p>
          <a:p>
            <a:r>
              <a:rPr lang="en-GB" dirty="0"/>
              <a:t>A chance to see and celebrate normal, healthy, respectful relationships.</a:t>
            </a:r>
          </a:p>
          <a:p>
            <a:r>
              <a:rPr lang="en-GB" dirty="0"/>
              <a:t>How to recognise when relationships are not healthy or safe.</a:t>
            </a:r>
          </a:p>
          <a:p>
            <a:r>
              <a:rPr lang="en-GB" dirty="0"/>
              <a:t>Where to find out more.</a:t>
            </a:r>
          </a:p>
          <a:p>
            <a:r>
              <a:rPr lang="en-GB" dirty="0"/>
              <a:t>Where to get help.</a:t>
            </a:r>
          </a:p>
        </p:txBody>
      </p:sp>
    </p:spTree>
    <p:extLst>
      <p:ext uri="{BB962C8B-B14F-4D97-AF65-F5344CB8AC3E}">
        <p14:creationId xmlns:p14="http://schemas.microsoft.com/office/powerpoint/2010/main" val="38264664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D17B425-3B18-4E65-9E7C-72AAD676FA39}"/>
              </a:ext>
            </a:extLst>
          </p:cNvPr>
          <p:cNvPicPr>
            <a:picLocks noChangeAspect="1"/>
          </p:cNvPicPr>
          <p:nvPr/>
        </p:nvPicPr>
        <p:blipFill rotWithShape="1">
          <a:blip r:embed="rId2"/>
          <a:srcRect l="6688" t="16401" r="2750" b="6601"/>
          <a:stretch/>
        </p:blipFill>
        <p:spPr>
          <a:xfrm>
            <a:off x="-24401" y="0"/>
            <a:ext cx="7200800" cy="3443861"/>
          </a:xfrm>
          <a:prstGeom prst="rect">
            <a:avLst/>
          </a:prstGeom>
        </p:spPr>
      </p:pic>
      <p:pic>
        <p:nvPicPr>
          <p:cNvPr id="5" name="Picture 4">
            <a:extLst>
              <a:ext uri="{FF2B5EF4-FFF2-40B4-BE49-F238E27FC236}">
                <a16:creationId xmlns:a16="http://schemas.microsoft.com/office/drawing/2014/main" id="{019AD8A0-5AB3-4E1C-867A-F7F4CE7AE6D7}"/>
              </a:ext>
            </a:extLst>
          </p:cNvPr>
          <p:cNvPicPr>
            <a:picLocks noChangeAspect="1"/>
          </p:cNvPicPr>
          <p:nvPr/>
        </p:nvPicPr>
        <p:blipFill rotWithShape="1">
          <a:blip r:embed="rId3"/>
          <a:srcRect l="6688" t="15000" r="4325" b="5201"/>
          <a:stretch/>
        </p:blipFill>
        <p:spPr>
          <a:xfrm>
            <a:off x="2087216" y="3414519"/>
            <a:ext cx="7056784" cy="3559617"/>
          </a:xfrm>
          <a:prstGeom prst="rect">
            <a:avLst/>
          </a:prstGeom>
        </p:spPr>
      </p:pic>
    </p:spTree>
    <p:extLst>
      <p:ext uri="{BB962C8B-B14F-4D97-AF65-F5344CB8AC3E}">
        <p14:creationId xmlns:p14="http://schemas.microsoft.com/office/powerpoint/2010/main" val="16245557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CC47746-FE52-492D-A500-126DC9612B51}"/>
              </a:ext>
            </a:extLst>
          </p:cNvPr>
          <p:cNvPicPr>
            <a:picLocks noChangeAspect="1"/>
          </p:cNvPicPr>
          <p:nvPr/>
        </p:nvPicPr>
        <p:blipFill rotWithShape="1">
          <a:blip r:embed="rId2"/>
          <a:srcRect l="2750" t="16400" r="16139" b="6601"/>
          <a:stretch/>
        </p:blipFill>
        <p:spPr>
          <a:xfrm>
            <a:off x="0" y="0"/>
            <a:ext cx="6804248" cy="3633336"/>
          </a:xfrm>
          <a:prstGeom prst="rect">
            <a:avLst/>
          </a:prstGeom>
        </p:spPr>
      </p:pic>
      <p:pic>
        <p:nvPicPr>
          <p:cNvPr id="5" name="Picture 4">
            <a:extLst>
              <a:ext uri="{FF2B5EF4-FFF2-40B4-BE49-F238E27FC236}">
                <a16:creationId xmlns:a16="http://schemas.microsoft.com/office/drawing/2014/main" id="{6DCA2A47-67B7-4FCE-A0FD-37CC772FEF08}"/>
              </a:ext>
            </a:extLst>
          </p:cNvPr>
          <p:cNvPicPr>
            <a:picLocks noChangeAspect="1"/>
          </p:cNvPicPr>
          <p:nvPr/>
        </p:nvPicPr>
        <p:blipFill rotWithShape="1">
          <a:blip r:embed="rId3"/>
          <a:srcRect l="6688" t="13601" r="4325" b="6601"/>
          <a:stretch/>
        </p:blipFill>
        <p:spPr>
          <a:xfrm>
            <a:off x="2087216" y="3449140"/>
            <a:ext cx="7056784" cy="3559617"/>
          </a:xfrm>
          <a:prstGeom prst="rect">
            <a:avLst/>
          </a:prstGeom>
        </p:spPr>
      </p:pic>
    </p:spTree>
    <p:extLst>
      <p:ext uri="{BB962C8B-B14F-4D97-AF65-F5344CB8AC3E}">
        <p14:creationId xmlns:p14="http://schemas.microsoft.com/office/powerpoint/2010/main" val="31283790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8FD3450-DB4D-4E96-8C38-0D8A2A07BCDF}"/>
              </a:ext>
            </a:extLst>
          </p:cNvPr>
          <p:cNvPicPr>
            <a:picLocks noChangeAspect="1"/>
          </p:cNvPicPr>
          <p:nvPr/>
        </p:nvPicPr>
        <p:blipFill rotWithShape="1">
          <a:blip r:embed="rId2"/>
          <a:srcRect l="2750" t="20600" r="4326" b="26200"/>
          <a:stretch/>
        </p:blipFill>
        <p:spPr>
          <a:xfrm>
            <a:off x="-236" y="0"/>
            <a:ext cx="8496944" cy="2736304"/>
          </a:xfrm>
          <a:prstGeom prst="rect">
            <a:avLst/>
          </a:prstGeom>
        </p:spPr>
      </p:pic>
      <p:pic>
        <p:nvPicPr>
          <p:cNvPr id="5" name="Picture 4">
            <a:extLst>
              <a:ext uri="{FF2B5EF4-FFF2-40B4-BE49-F238E27FC236}">
                <a16:creationId xmlns:a16="http://schemas.microsoft.com/office/drawing/2014/main" id="{AC18ACF6-FD21-46F1-880E-37CE563B1B02}"/>
              </a:ext>
            </a:extLst>
          </p:cNvPr>
          <p:cNvPicPr>
            <a:picLocks noChangeAspect="1"/>
          </p:cNvPicPr>
          <p:nvPr/>
        </p:nvPicPr>
        <p:blipFill rotWithShape="1">
          <a:blip r:embed="rId3"/>
          <a:srcRect l="4327" t="19200" r="7078" b="15001"/>
          <a:stretch/>
        </p:blipFill>
        <p:spPr>
          <a:xfrm>
            <a:off x="1402868" y="2759294"/>
            <a:ext cx="7273588" cy="3038641"/>
          </a:xfrm>
          <a:prstGeom prst="rect">
            <a:avLst/>
          </a:prstGeom>
        </p:spPr>
      </p:pic>
      <p:pic>
        <p:nvPicPr>
          <p:cNvPr id="6" name="Picture 5">
            <a:extLst>
              <a:ext uri="{FF2B5EF4-FFF2-40B4-BE49-F238E27FC236}">
                <a16:creationId xmlns:a16="http://schemas.microsoft.com/office/drawing/2014/main" id="{91D146E0-0881-4754-8536-4056D095F3C5}"/>
              </a:ext>
            </a:extLst>
          </p:cNvPr>
          <p:cNvPicPr>
            <a:picLocks noChangeAspect="1"/>
          </p:cNvPicPr>
          <p:nvPr/>
        </p:nvPicPr>
        <p:blipFill rotWithShape="1">
          <a:blip r:embed="rId4"/>
          <a:srcRect l="5900" t="13753" r="2751" b="5108"/>
          <a:stretch/>
        </p:blipFill>
        <p:spPr>
          <a:xfrm>
            <a:off x="1" y="5515909"/>
            <a:ext cx="2987823" cy="1519668"/>
          </a:xfrm>
          <a:prstGeom prst="rect">
            <a:avLst/>
          </a:prstGeom>
        </p:spPr>
      </p:pic>
    </p:spTree>
    <p:extLst>
      <p:ext uri="{BB962C8B-B14F-4D97-AF65-F5344CB8AC3E}">
        <p14:creationId xmlns:p14="http://schemas.microsoft.com/office/powerpoint/2010/main" val="2515407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ED1ECE1-31A0-4690-8A1E-F95C6721951A}"/>
              </a:ext>
            </a:extLst>
          </p:cNvPr>
          <p:cNvPicPr>
            <a:picLocks noChangeAspect="1"/>
          </p:cNvPicPr>
          <p:nvPr/>
        </p:nvPicPr>
        <p:blipFill rotWithShape="1">
          <a:blip r:embed="rId2"/>
          <a:srcRect l="6687" t="15001" r="11413" b="8000"/>
          <a:stretch/>
        </p:blipFill>
        <p:spPr>
          <a:xfrm>
            <a:off x="0" y="0"/>
            <a:ext cx="6589240" cy="3484694"/>
          </a:xfrm>
          <a:prstGeom prst="rect">
            <a:avLst/>
          </a:prstGeom>
        </p:spPr>
      </p:pic>
      <p:pic>
        <p:nvPicPr>
          <p:cNvPr id="5" name="Picture 4">
            <a:extLst>
              <a:ext uri="{FF2B5EF4-FFF2-40B4-BE49-F238E27FC236}">
                <a16:creationId xmlns:a16="http://schemas.microsoft.com/office/drawing/2014/main" id="{242D87EE-9B03-45C5-90AD-9CF75D4CC372}"/>
              </a:ext>
            </a:extLst>
          </p:cNvPr>
          <p:cNvPicPr>
            <a:picLocks noChangeAspect="1"/>
          </p:cNvPicPr>
          <p:nvPr/>
        </p:nvPicPr>
        <p:blipFill rotWithShape="1">
          <a:blip r:embed="rId3"/>
          <a:srcRect l="12988" t="22000" r="16139" b="5201"/>
          <a:stretch/>
        </p:blipFill>
        <p:spPr>
          <a:xfrm>
            <a:off x="2987824" y="3400490"/>
            <a:ext cx="6156176" cy="3556901"/>
          </a:xfrm>
          <a:prstGeom prst="rect">
            <a:avLst/>
          </a:prstGeom>
        </p:spPr>
      </p:pic>
    </p:spTree>
    <p:extLst>
      <p:ext uri="{BB962C8B-B14F-4D97-AF65-F5344CB8AC3E}">
        <p14:creationId xmlns:p14="http://schemas.microsoft.com/office/powerpoint/2010/main" val="38409578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C95C44-0EAD-46EC-B391-57DE5786AEB0}"/>
              </a:ext>
            </a:extLst>
          </p:cNvPr>
          <p:cNvPicPr>
            <a:picLocks noChangeAspect="1"/>
          </p:cNvPicPr>
          <p:nvPr/>
        </p:nvPicPr>
        <p:blipFill rotWithShape="1">
          <a:blip r:embed="rId2"/>
          <a:srcRect l="3538" t="20600" r="5900" b="9401"/>
          <a:stretch/>
        </p:blipFill>
        <p:spPr>
          <a:xfrm>
            <a:off x="0" y="0"/>
            <a:ext cx="8280920" cy="3600400"/>
          </a:xfrm>
          <a:prstGeom prst="rect">
            <a:avLst/>
          </a:prstGeom>
        </p:spPr>
      </p:pic>
      <p:pic>
        <p:nvPicPr>
          <p:cNvPr id="5" name="Picture 4">
            <a:extLst>
              <a:ext uri="{FF2B5EF4-FFF2-40B4-BE49-F238E27FC236}">
                <a16:creationId xmlns:a16="http://schemas.microsoft.com/office/drawing/2014/main" id="{99E9AF38-E5DB-458A-AE62-B7A8A9AA4D42}"/>
              </a:ext>
            </a:extLst>
          </p:cNvPr>
          <p:cNvPicPr>
            <a:picLocks noChangeAspect="1"/>
          </p:cNvPicPr>
          <p:nvPr/>
        </p:nvPicPr>
        <p:blipFill rotWithShape="1">
          <a:blip r:embed="rId3"/>
          <a:srcRect l="26375" t="16400" r="26375" b="26200"/>
          <a:stretch/>
        </p:blipFill>
        <p:spPr>
          <a:xfrm>
            <a:off x="0" y="3600400"/>
            <a:ext cx="4320480" cy="2952328"/>
          </a:xfrm>
          <a:prstGeom prst="rect">
            <a:avLst/>
          </a:prstGeom>
        </p:spPr>
      </p:pic>
      <p:sp>
        <p:nvSpPr>
          <p:cNvPr id="6" name="TextBox 5">
            <a:extLst>
              <a:ext uri="{FF2B5EF4-FFF2-40B4-BE49-F238E27FC236}">
                <a16:creationId xmlns:a16="http://schemas.microsoft.com/office/drawing/2014/main" id="{E3F335B8-B011-4DC3-B6DD-873966EC65E0}"/>
              </a:ext>
            </a:extLst>
          </p:cNvPr>
          <p:cNvSpPr txBox="1"/>
          <p:nvPr/>
        </p:nvSpPr>
        <p:spPr>
          <a:xfrm>
            <a:off x="4477886" y="3717032"/>
            <a:ext cx="4176464" cy="2246769"/>
          </a:xfrm>
          <a:prstGeom prst="rect">
            <a:avLst/>
          </a:prstGeom>
          <a:noFill/>
        </p:spPr>
        <p:txBody>
          <a:bodyPr wrap="square" rtlCol="0">
            <a:spAutoFit/>
          </a:bodyPr>
          <a:lstStyle/>
          <a:p>
            <a:r>
              <a:rPr lang="en-GB" sz="2000" dirty="0">
                <a:highlight>
                  <a:srgbClr val="FFFF00"/>
                </a:highlight>
                <a:latin typeface="Comic Sans MS" panose="030F0702030302020204" pitchFamily="66" charset="0"/>
              </a:rPr>
              <a:t>We at St Paul’s define sex education as the factual knowledge of human reproduction including the stages of -</a:t>
            </a:r>
          </a:p>
          <a:p>
            <a:r>
              <a:rPr lang="en-GB" sz="2000" dirty="0">
                <a:highlight>
                  <a:srgbClr val="FFFF00"/>
                </a:highlight>
                <a:latin typeface="Comic Sans MS" panose="030F0702030302020204" pitchFamily="66" charset="0"/>
              </a:rPr>
              <a:t>Sexual intercourse, Conception, Pregnancy and Birth, taught in a scientific way.</a:t>
            </a:r>
          </a:p>
        </p:txBody>
      </p:sp>
    </p:spTree>
    <p:extLst>
      <p:ext uri="{BB962C8B-B14F-4D97-AF65-F5344CB8AC3E}">
        <p14:creationId xmlns:p14="http://schemas.microsoft.com/office/powerpoint/2010/main" val="30600681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9325DD0-C364-4CB7-81F6-057C2BC40CE1}"/>
              </a:ext>
            </a:extLst>
          </p:cNvPr>
          <p:cNvSpPr>
            <a:spLocks noGrp="1"/>
          </p:cNvSpPr>
          <p:nvPr>
            <p:ph type="title"/>
          </p:nvPr>
        </p:nvSpPr>
        <p:spPr/>
        <p:txBody>
          <a:bodyPr>
            <a:normAutofit fontScale="90000"/>
          </a:bodyPr>
          <a:lstStyle/>
          <a:p>
            <a:r>
              <a:rPr lang="en-GB" dirty="0"/>
              <a:t>Can parents withdraw their children from RSHE?</a:t>
            </a:r>
          </a:p>
        </p:txBody>
      </p:sp>
      <p:sp>
        <p:nvSpPr>
          <p:cNvPr id="5" name="Content Placeholder 4">
            <a:extLst>
              <a:ext uri="{FF2B5EF4-FFF2-40B4-BE49-F238E27FC236}">
                <a16:creationId xmlns:a16="http://schemas.microsoft.com/office/drawing/2014/main" id="{7CD3BC6A-BA2E-428C-ACC4-693F4CA0DA1B}"/>
              </a:ext>
            </a:extLst>
          </p:cNvPr>
          <p:cNvSpPr>
            <a:spLocks noGrp="1"/>
          </p:cNvSpPr>
          <p:nvPr>
            <p:ph idx="1"/>
          </p:nvPr>
        </p:nvSpPr>
        <p:spPr/>
        <p:txBody>
          <a:bodyPr>
            <a:normAutofit/>
          </a:bodyPr>
          <a:lstStyle/>
          <a:p>
            <a:r>
              <a:rPr lang="en-GB" sz="2400" dirty="0">
                <a:latin typeface="Comic Sans MS" panose="030F0702030302020204" pitchFamily="66" charset="0"/>
              </a:rPr>
              <a:t>“Parents have the right to request that their child be withdrawn from some or all of sex education delivered as part of the statutory RSE.” – Government guidance 2019 pg. 17</a:t>
            </a:r>
          </a:p>
          <a:p>
            <a:pPr marL="0" indent="0">
              <a:buNone/>
            </a:pPr>
            <a:r>
              <a:rPr lang="en-GB" sz="2400" u="sng" dirty="0">
                <a:latin typeface="Comic Sans MS" panose="030F0702030302020204" pitchFamily="66" charset="0"/>
              </a:rPr>
              <a:t>NOT</a:t>
            </a:r>
            <a:r>
              <a:rPr lang="en-GB" sz="2400" dirty="0">
                <a:latin typeface="Comic Sans MS" panose="030F0702030302020204" pitchFamily="66" charset="0"/>
              </a:rPr>
              <a:t> from relationships or health education.</a:t>
            </a:r>
          </a:p>
          <a:p>
            <a:r>
              <a:rPr lang="en-GB" sz="2400" dirty="0">
                <a:latin typeface="Comic Sans MS" panose="030F0702030302020204" pitchFamily="66" charset="0"/>
              </a:rPr>
              <a:t>The next part of the session will hopefully make clear what each part of this entails and what we intend to teach, when and why..</a:t>
            </a:r>
            <a:endParaRPr lang="en-GB" sz="2800" dirty="0">
              <a:latin typeface="Comic Sans MS" panose="030F0702030302020204" pitchFamily="66" charset="0"/>
            </a:endParaRPr>
          </a:p>
        </p:txBody>
      </p:sp>
      <p:pic>
        <p:nvPicPr>
          <p:cNvPr id="6" name="Picture 5">
            <a:extLst>
              <a:ext uri="{FF2B5EF4-FFF2-40B4-BE49-F238E27FC236}">
                <a16:creationId xmlns:a16="http://schemas.microsoft.com/office/drawing/2014/main" id="{6B4CCD87-D805-45C5-ABAD-86254419602F}"/>
              </a:ext>
            </a:extLst>
          </p:cNvPr>
          <p:cNvPicPr>
            <a:picLocks noChangeAspect="1"/>
          </p:cNvPicPr>
          <p:nvPr/>
        </p:nvPicPr>
        <p:blipFill rotWithShape="1">
          <a:blip r:embed="rId2"/>
          <a:srcRect l="7475" t="16401" r="6688" b="14445"/>
          <a:stretch/>
        </p:blipFill>
        <p:spPr>
          <a:xfrm>
            <a:off x="3851920" y="4603724"/>
            <a:ext cx="5292080" cy="2398292"/>
          </a:xfrm>
          <a:prstGeom prst="rect">
            <a:avLst/>
          </a:prstGeom>
        </p:spPr>
      </p:pic>
    </p:spTree>
    <p:extLst>
      <p:ext uri="{BB962C8B-B14F-4D97-AF65-F5344CB8AC3E}">
        <p14:creationId xmlns:p14="http://schemas.microsoft.com/office/powerpoint/2010/main" val="27515154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6B64E-42A4-4A3C-8BA3-4EAA1621A527}"/>
              </a:ext>
            </a:extLst>
          </p:cNvPr>
          <p:cNvSpPr>
            <a:spLocks noGrp="1"/>
          </p:cNvSpPr>
          <p:nvPr>
            <p:ph type="title"/>
          </p:nvPr>
        </p:nvSpPr>
        <p:spPr/>
        <p:txBody>
          <a:bodyPr/>
          <a:lstStyle/>
          <a:p>
            <a:r>
              <a:rPr lang="en-GB" dirty="0"/>
              <a:t>Delivery</a:t>
            </a:r>
          </a:p>
        </p:txBody>
      </p:sp>
      <p:sp>
        <p:nvSpPr>
          <p:cNvPr id="3" name="Content Placeholder 2">
            <a:extLst>
              <a:ext uri="{FF2B5EF4-FFF2-40B4-BE49-F238E27FC236}">
                <a16:creationId xmlns:a16="http://schemas.microsoft.com/office/drawing/2014/main" id="{58D256D0-3D6C-43F2-90A7-0B7538603F99}"/>
              </a:ext>
            </a:extLst>
          </p:cNvPr>
          <p:cNvSpPr>
            <a:spLocks noGrp="1"/>
          </p:cNvSpPr>
          <p:nvPr>
            <p:ph idx="1"/>
          </p:nvPr>
        </p:nvSpPr>
        <p:spPr/>
        <p:txBody>
          <a:bodyPr/>
          <a:lstStyle/>
          <a:p>
            <a:r>
              <a:rPr lang="en-GB" dirty="0"/>
              <a:t>Relationships and health education - </a:t>
            </a:r>
          </a:p>
        </p:txBody>
      </p:sp>
      <p:pic>
        <p:nvPicPr>
          <p:cNvPr id="4" name="Picture 3">
            <a:extLst>
              <a:ext uri="{FF2B5EF4-FFF2-40B4-BE49-F238E27FC236}">
                <a16:creationId xmlns:a16="http://schemas.microsoft.com/office/drawing/2014/main" id="{F71FBF03-0ECF-4FD9-84FD-C11BECD01A8E}"/>
              </a:ext>
            </a:extLst>
          </p:cNvPr>
          <p:cNvPicPr>
            <a:picLocks noChangeAspect="1"/>
          </p:cNvPicPr>
          <p:nvPr/>
        </p:nvPicPr>
        <p:blipFill rotWithShape="1">
          <a:blip r:embed="rId2"/>
          <a:srcRect l="6462" t="16401" r="3538" b="12201"/>
          <a:stretch/>
        </p:blipFill>
        <p:spPr>
          <a:xfrm>
            <a:off x="215153" y="1268760"/>
            <a:ext cx="8713694" cy="3888432"/>
          </a:xfrm>
          <a:prstGeom prst="rect">
            <a:avLst/>
          </a:prstGeom>
        </p:spPr>
      </p:pic>
      <p:sp>
        <p:nvSpPr>
          <p:cNvPr id="5" name="TextBox 4">
            <a:extLst>
              <a:ext uri="{FF2B5EF4-FFF2-40B4-BE49-F238E27FC236}">
                <a16:creationId xmlns:a16="http://schemas.microsoft.com/office/drawing/2014/main" id="{A00E9D56-1563-432E-B9E4-DEB8EF349B7F}"/>
              </a:ext>
            </a:extLst>
          </p:cNvPr>
          <p:cNvSpPr txBox="1"/>
          <p:nvPr/>
        </p:nvSpPr>
        <p:spPr>
          <a:xfrm>
            <a:off x="269340" y="5245199"/>
            <a:ext cx="8605319" cy="1477328"/>
          </a:xfrm>
          <a:prstGeom prst="rect">
            <a:avLst/>
          </a:prstGeom>
          <a:noFill/>
        </p:spPr>
        <p:txBody>
          <a:bodyPr wrap="square" rtlCol="0">
            <a:spAutoFit/>
          </a:bodyPr>
          <a:lstStyle/>
          <a:p>
            <a:r>
              <a:rPr lang="en-GB" dirty="0">
                <a:latin typeface="Comic Sans MS" panose="030F0702030302020204" pitchFamily="66" charset="0"/>
              </a:rPr>
              <a:t>We chose Jigsaw to help with the delivery of PSHE and RSHE across our school.  We are in our second half term of using it and began the scheme from the point at which we would have been at for this point in the academic year.  We chose this scheme for it’s links with our school values, it’s a robust, progressive scheme and it links with mindfulness and resilience.</a:t>
            </a:r>
          </a:p>
        </p:txBody>
      </p:sp>
    </p:spTree>
    <p:extLst>
      <p:ext uri="{BB962C8B-B14F-4D97-AF65-F5344CB8AC3E}">
        <p14:creationId xmlns:p14="http://schemas.microsoft.com/office/powerpoint/2010/main" val="5049907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8AB0723-2053-42A4-BF42-F00A6E347A8D}"/>
              </a:ext>
            </a:extLst>
          </p:cNvPr>
          <p:cNvPicPr>
            <a:picLocks noChangeAspect="1"/>
          </p:cNvPicPr>
          <p:nvPr/>
        </p:nvPicPr>
        <p:blipFill rotWithShape="1">
          <a:blip r:embed="rId2"/>
          <a:srcRect l="5513" t="14001" r="12589" b="10401"/>
          <a:stretch/>
        </p:blipFill>
        <p:spPr>
          <a:xfrm>
            <a:off x="-1501" y="-5343"/>
            <a:ext cx="6229686" cy="3234645"/>
          </a:xfrm>
          <a:prstGeom prst="rect">
            <a:avLst/>
          </a:prstGeom>
        </p:spPr>
      </p:pic>
      <p:pic>
        <p:nvPicPr>
          <p:cNvPr id="5" name="Picture 4">
            <a:extLst>
              <a:ext uri="{FF2B5EF4-FFF2-40B4-BE49-F238E27FC236}">
                <a16:creationId xmlns:a16="http://schemas.microsoft.com/office/drawing/2014/main" id="{28AA74D1-6C30-4743-AE36-FF30A5E24164}"/>
              </a:ext>
            </a:extLst>
          </p:cNvPr>
          <p:cNvPicPr>
            <a:picLocks noChangeAspect="1"/>
          </p:cNvPicPr>
          <p:nvPr/>
        </p:nvPicPr>
        <p:blipFill rotWithShape="1">
          <a:blip r:embed="rId3"/>
          <a:srcRect l="3538" t="15000" r="2751" b="5201"/>
          <a:stretch/>
        </p:blipFill>
        <p:spPr>
          <a:xfrm>
            <a:off x="1578743" y="3247204"/>
            <a:ext cx="7565257" cy="3623695"/>
          </a:xfrm>
          <a:prstGeom prst="rect">
            <a:avLst/>
          </a:prstGeom>
        </p:spPr>
      </p:pic>
    </p:spTree>
    <p:extLst>
      <p:ext uri="{BB962C8B-B14F-4D97-AF65-F5344CB8AC3E}">
        <p14:creationId xmlns:p14="http://schemas.microsoft.com/office/powerpoint/2010/main" val="4908110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AB1E2D8-C9A1-4748-9830-61732A52FA2F}"/>
              </a:ext>
            </a:extLst>
          </p:cNvPr>
          <p:cNvPicPr>
            <a:picLocks noChangeAspect="1"/>
          </p:cNvPicPr>
          <p:nvPr/>
        </p:nvPicPr>
        <p:blipFill rotWithShape="1">
          <a:blip r:embed="rId2"/>
          <a:srcRect l="10181" t="13601" r="10638" b="9400"/>
          <a:stretch/>
        </p:blipFill>
        <p:spPr>
          <a:xfrm>
            <a:off x="0" y="1383770"/>
            <a:ext cx="9164712" cy="5013176"/>
          </a:xfrm>
          <a:prstGeom prst="rect">
            <a:avLst/>
          </a:prstGeom>
        </p:spPr>
      </p:pic>
      <p:pic>
        <p:nvPicPr>
          <p:cNvPr id="2" name="Picture 1">
            <a:extLst>
              <a:ext uri="{FF2B5EF4-FFF2-40B4-BE49-F238E27FC236}">
                <a16:creationId xmlns:a16="http://schemas.microsoft.com/office/drawing/2014/main" id="{FA322D0E-983A-42CD-A695-DD586BF001A0}"/>
              </a:ext>
            </a:extLst>
          </p:cNvPr>
          <p:cNvPicPr>
            <a:picLocks noChangeAspect="1"/>
          </p:cNvPicPr>
          <p:nvPr/>
        </p:nvPicPr>
        <p:blipFill>
          <a:blip r:embed="rId3"/>
          <a:stretch>
            <a:fillRect/>
          </a:stretch>
        </p:blipFill>
        <p:spPr>
          <a:xfrm>
            <a:off x="1331640" y="5474230"/>
            <a:ext cx="829128" cy="658425"/>
          </a:xfrm>
          <a:prstGeom prst="rect">
            <a:avLst/>
          </a:prstGeom>
        </p:spPr>
      </p:pic>
      <p:sp>
        <p:nvSpPr>
          <p:cNvPr id="3" name="Title 2">
            <a:extLst>
              <a:ext uri="{FF2B5EF4-FFF2-40B4-BE49-F238E27FC236}">
                <a16:creationId xmlns:a16="http://schemas.microsoft.com/office/drawing/2014/main" id="{E79C5EBB-0279-4863-A7AD-56728381390C}"/>
              </a:ext>
            </a:extLst>
          </p:cNvPr>
          <p:cNvSpPr>
            <a:spLocks noGrp="1"/>
          </p:cNvSpPr>
          <p:nvPr>
            <p:ph type="title"/>
          </p:nvPr>
        </p:nvSpPr>
        <p:spPr/>
        <p:txBody>
          <a:bodyPr/>
          <a:lstStyle/>
          <a:p>
            <a:r>
              <a:rPr lang="en-GB" dirty="0"/>
              <a:t>Progression in Jigsaw.</a:t>
            </a:r>
          </a:p>
        </p:txBody>
      </p:sp>
    </p:spTree>
    <p:extLst>
      <p:ext uri="{BB962C8B-B14F-4D97-AF65-F5344CB8AC3E}">
        <p14:creationId xmlns:p14="http://schemas.microsoft.com/office/powerpoint/2010/main" val="370179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99F3534-0C34-45F1-BF29-6E7F05239406}"/>
              </a:ext>
            </a:extLst>
          </p:cNvPr>
          <p:cNvSpPr>
            <a:spLocks noGrp="1"/>
          </p:cNvSpPr>
          <p:nvPr>
            <p:ph type="title"/>
          </p:nvPr>
        </p:nvSpPr>
        <p:spPr/>
        <p:txBody>
          <a:bodyPr>
            <a:normAutofit fontScale="90000"/>
          </a:bodyPr>
          <a:lstStyle/>
          <a:p>
            <a:r>
              <a:rPr lang="en-GB" dirty="0">
                <a:latin typeface="Comic Sans MS" panose="030F0702030302020204" pitchFamily="66" charset="0"/>
              </a:rPr>
              <a:t>Y1, 2 and 3 vocabulary for body parts.</a:t>
            </a:r>
          </a:p>
        </p:txBody>
      </p:sp>
      <p:sp>
        <p:nvSpPr>
          <p:cNvPr id="5" name="Content Placeholder 4">
            <a:extLst>
              <a:ext uri="{FF2B5EF4-FFF2-40B4-BE49-F238E27FC236}">
                <a16:creationId xmlns:a16="http://schemas.microsoft.com/office/drawing/2014/main" id="{7F5D098E-19E5-4826-B903-0902FDAF42F0}"/>
              </a:ext>
            </a:extLst>
          </p:cNvPr>
          <p:cNvSpPr>
            <a:spLocks noGrp="1"/>
          </p:cNvSpPr>
          <p:nvPr>
            <p:ph sz="half" idx="1"/>
          </p:nvPr>
        </p:nvSpPr>
        <p:spPr/>
        <p:txBody>
          <a:bodyPr>
            <a:normAutofit fontScale="77500" lnSpcReduction="20000"/>
          </a:bodyPr>
          <a:lstStyle/>
          <a:p>
            <a:pPr marL="0" indent="0">
              <a:buNone/>
            </a:pPr>
            <a:r>
              <a:rPr lang="en-GB" sz="3600" b="1" i="1" u="sng" dirty="0">
                <a:latin typeface="Comic Sans MS" panose="030F0702030302020204" pitchFamily="66" charset="0"/>
              </a:rPr>
              <a:t>Year 1 and 2</a:t>
            </a:r>
          </a:p>
          <a:p>
            <a:r>
              <a:rPr lang="en-GB" i="1" dirty="0">
                <a:latin typeface="Comic Sans MS" panose="030F0702030302020204" pitchFamily="66" charset="0"/>
              </a:rPr>
              <a:t>Male</a:t>
            </a:r>
            <a:endParaRPr lang="en-GB" dirty="0">
              <a:latin typeface="Comic Sans MS" panose="030F0702030302020204" pitchFamily="66" charset="0"/>
            </a:endParaRPr>
          </a:p>
          <a:p>
            <a:r>
              <a:rPr lang="en-GB" i="1" dirty="0">
                <a:latin typeface="Comic Sans MS" panose="030F0702030302020204" pitchFamily="66" charset="0"/>
              </a:rPr>
              <a:t>Female</a:t>
            </a:r>
            <a:endParaRPr lang="en-GB" dirty="0">
              <a:latin typeface="Comic Sans MS" panose="030F0702030302020204" pitchFamily="66" charset="0"/>
            </a:endParaRPr>
          </a:p>
          <a:p>
            <a:r>
              <a:rPr lang="en-GB" i="1" dirty="0">
                <a:latin typeface="Comic Sans MS" panose="030F0702030302020204" pitchFamily="66" charset="0"/>
              </a:rPr>
              <a:t>Penis</a:t>
            </a:r>
            <a:endParaRPr lang="en-GB" dirty="0">
              <a:latin typeface="Comic Sans MS" panose="030F0702030302020204" pitchFamily="66" charset="0"/>
            </a:endParaRPr>
          </a:p>
          <a:p>
            <a:r>
              <a:rPr lang="en-GB" i="1" dirty="0">
                <a:latin typeface="Comic Sans MS" panose="030F0702030302020204" pitchFamily="66" charset="0"/>
              </a:rPr>
              <a:t>Testicles</a:t>
            </a:r>
            <a:endParaRPr lang="en-GB" dirty="0">
              <a:latin typeface="Comic Sans MS" panose="030F0702030302020204" pitchFamily="66" charset="0"/>
            </a:endParaRPr>
          </a:p>
          <a:p>
            <a:r>
              <a:rPr lang="en-GB" i="1" dirty="0">
                <a:latin typeface="Comic Sans MS" panose="030F0702030302020204" pitchFamily="66" charset="0"/>
              </a:rPr>
              <a:t>Vulva</a:t>
            </a:r>
            <a:endParaRPr lang="en-GB" dirty="0">
              <a:latin typeface="Comic Sans MS" panose="030F0702030302020204" pitchFamily="66" charset="0"/>
            </a:endParaRPr>
          </a:p>
          <a:p>
            <a:r>
              <a:rPr lang="en-GB" i="1" dirty="0">
                <a:latin typeface="Comic Sans MS" panose="030F0702030302020204" pitchFamily="66" charset="0"/>
              </a:rPr>
              <a:t>Vagina</a:t>
            </a:r>
            <a:endParaRPr lang="en-GB" dirty="0">
              <a:latin typeface="Comic Sans MS" panose="030F0702030302020204" pitchFamily="66" charset="0"/>
            </a:endParaRPr>
          </a:p>
          <a:p>
            <a:r>
              <a:rPr lang="en-GB" i="1" dirty="0">
                <a:latin typeface="Comic Sans MS" panose="030F0702030302020204" pitchFamily="66" charset="0"/>
              </a:rPr>
              <a:t>Anus</a:t>
            </a:r>
            <a:endParaRPr lang="en-GB" dirty="0">
              <a:latin typeface="Comic Sans MS" panose="030F0702030302020204" pitchFamily="66" charset="0"/>
            </a:endParaRPr>
          </a:p>
          <a:p>
            <a:endParaRPr lang="en-GB" dirty="0"/>
          </a:p>
        </p:txBody>
      </p:sp>
      <p:sp>
        <p:nvSpPr>
          <p:cNvPr id="8" name="Content Placeholder 7">
            <a:extLst>
              <a:ext uri="{FF2B5EF4-FFF2-40B4-BE49-F238E27FC236}">
                <a16:creationId xmlns:a16="http://schemas.microsoft.com/office/drawing/2014/main" id="{FF63DC10-C6E8-454A-BFB2-804C3F0F85E6}"/>
              </a:ext>
            </a:extLst>
          </p:cNvPr>
          <p:cNvSpPr>
            <a:spLocks noGrp="1"/>
          </p:cNvSpPr>
          <p:nvPr>
            <p:ph sz="half" idx="2"/>
          </p:nvPr>
        </p:nvSpPr>
        <p:spPr/>
        <p:txBody>
          <a:bodyPr>
            <a:normAutofit fontScale="77500" lnSpcReduction="20000"/>
          </a:bodyPr>
          <a:lstStyle/>
          <a:p>
            <a:pPr marL="0" indent="0">
              <a:buNone/>
            </a:pPr>
            <a:r>
              <a:rPr lang="en-GB" sz="4100" b="1" i="1" u="sng" dirty="0">
                <a:latin typeface="Comic Sans MS" panose="030F0702030302020204" pitchFamily="66" charset="0"/>
              </a:rPr>
              <a:t>Year 3.</a:t>
            </a:r>
          </a:p>
          <a:p>
            <a:endParaRPr lang="en-GB" i="1" dirty="0">
              <a:latin typeface="Comic Sans MS" panose="030F0702030302020204" pitchFamily="66" charset="0"/>
            </a:endParaRPr>
          </a:p>
          <a:p>
            <a:r>
              <a:rPr lang="en-GB" i="1" dirty="0">
                <a:latin typeface="Comic Sans MS" panose="030F0702030302020204" pitchFamily="66" charset="0"/>
              </a:rPr>
              <a:t>Baby</a:t>
            </a:r>
          </a:p>
          <a:p>
            <a:r>
              <a:rPr lang="en-GB" i="1" dirty="0">
                <a:latin typeface="Comic Sans MS" panose="030F0702030302020204" pitchFamily="66" charset="0"/>
              </a:rPr>
              <a:t>Grow</a:t>
            </a:r>
          </a:p>
          <a:p>
            <a:r>
              <a:rPr lang="en-GB" i="1" dirty="0">
                <a:latin typeface="Comic Sans MS" panose="030F0702030302020204" pitchFamily="66" charset="0"/>
              </a:rPr>
              <a:t>Nutrients</a:t>
            </a:r>
          </a:p>
          <a:p>
            <a:r>
              <a:rPr lang="en-GB" i="1" dirty="0">
                <a:latin typeface="Comic Sans MS" panose="030F0702030302020204" pitchFamily="66" charset="0"/>
              </a:rPr>
              <a:t>Survive</a:t>
            </a:r>
          </a:p>
          <a:p>
            <a:r>
              <a:rPr lang="en-GB" i="1" dirty="0">
                <a:latin typeface="Comic Sans MS" panose="030F0702030302020204" pitchFamily="66" charset="0"/>
              </a:rPr>
              <a:t>Love</a:t>
            </a:r>
          </a:p>
          <a:p>
            <a:r>
              <a:rPr lang="en-GB" i="1" dirty="0">
                <a:latin typeface="Comic Sans MS" panose="030F0702030302020204" pitchFamily="66" charset="0"/>
              </a:rPr>
              <a:t>Affection</a:t>
            </a:r>
          </a:p>
          <a:p>
            <a:r>
              <a:rPr lang="en-GB" i="1" dirty="0">
                <a:latin typeface="Comic Sans MS" panose="030F0702030302020204" pitchFamily="66" charset="0"/>
              </a:rPr>
              <a:t>Care</a:t>
            </a:r>
          </a:p>
          <a:p>
            <a:r>
              <a:rPr lang="en-GB" i="1" dirty="0">
                <a:latin typeface="Comic Sans MS" panose="030F0702030302020204" pitchFamily="66" charset="0"/>
              </a:rPr>
              <a:t>change </a:t>
            </a:r>
          </a:p>
          <a:p>
            <a:r>
              <a:rPr lang="en-GB" i="1" dirty="0">
                <a:latin typeface="Comic Sans MS" panose="030F0702030302020204" pitchFamily="66" charset="0"/>
              </a:rPr>
              <a:t>Puberty</a:t>
            </a:r>
          </a:p>
          <a:p>
            <a:r>
              <a:rPr lang="en-GB" i="1" dirty="0">
                <a:latin typeface="Comic Sans MS" panose="030F0702030302020204" pitchFamily="66" charset="0"/>
              </a:rPr>
              <a:t>Control </a:t>
            </a:r>
          </a:p>
          <a:p>
            <a:r>
              <a:rPr lang="en-GB" i="1" dirty="0">
                <a:latin typeface="Comic Sans MS" panose="030F0702030302020204" pitchFamily="66" charset="0"/>
              </a:rPr>
              <a:t>Breasts </a:t>
            </a:r>
          </a:p>
        </p:txBody>
      </p:sp>
    </p:spTree>
    <p:extLst>
      <p:ext uri="{BB962C8B-B14F-4D97-AF65-F5344CB8AC3E}">
        <p14:creationId xmlns:p14="http://schemas.microsoft.com/office/powerpoint/2010/main" val="1405158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4C3A068-B8DD-4E40-A347-5B87C665DD91}"/>
              </a:ext>
            </a:extLst>
          </p:cNvPr>
          <p:cNvSpPr>
            <a:spLocks noGrp="1"/>
          </p:cNvSpPr>
          <p:nvPr>
            <p:ph type="title"/>
          </p:nvPr>
        </p:nvSpPr>
        <p:spPr/>
        <p:txBody>
          <a:bodyPr>
            <a:normAutofit fontScale="90000"/>
          </a:bodyPr>
          <a:lstStyle/>
          <a:p>
            <a:r>
              <a:rPr lang="en-GB" dirty="0">
                <a:latin typeface="Comic Sans MS" panose="030F0702030302020204" pitchFamily="66" charset="0"/>
              </a:rPr>
              <a:t>Example materials that we will use.</a:t>
            </a:r>
          </a:p>
        </p:txBody>
      </p:sp>
      <p:pic>
        <p:nvPicPr>
          <p:cNvPr id="7" name="Content Placeholder 6">
            <a:extLst>
              <a:ext uri="{FF2B5EF4-FFF2-40B4-BE49-F238E27FC236}">
                <a16:creationId xmlns:a16="http://schemas.microsoft.com/office/drawing/2014/main" id="{E36A341E-6F34-4292-9CB8-645D09DED01F}"/>
              </a:ext>
            </a:extLst>
          </p:cNvPr>
          <p:cNvPicPr>
            <a:picLocks noGrp="1" noChangeAspect="1"/>
          </p:cNvPicPr>
          <p:nvPr>
            <p:ph idx="1"/>
          </p:nvPr>
        </p:nvPicPr>
        <p:blipFill>
          <a:blip r:embed="rId2"/>
          <a:stretch>
            <a:fillRect/>
          </a:stretch>
        </p:blipFill>
        <p:spPr>
          <a:xfrm>
            <a:off x="4349044" y="4160837"/>
            <a:ext cx="4794956" cy="2697163"/>
          </a:xfrm>
          <a:prstGeom prst="rect">
            <a:avLst/>
          </a:prstGeom>
        </p:spPr>
      </p:pic>
      <p:sp>
        <p:nvSpPr>
          <p:cNvPr id="8" name="TextBox 7">
            <a:extLst>
              <a:ext uri="{FF2B5EF4-FFF2-40B4-BE49-F238E27FC236}">
                <a16:creationId xmlns:a16="http://schemas.microsoft.com/office/drawing/2014/main" id="{21B9B900-F9FD-47A0-922C-F09F4D03524B}"/>
              </a:ext>
            </a:extLst>
          </p:cNvPr>
          <p:cNvSpPr txBox="1"/>
          <p:nvPr/>
        </p:nvSpPr>
        <p:spPr>
          <a:xfrm>
            <a:off x="7596336" y="4941168"/>
            <a:ext cx="1872208" cy="646331"/>
          </a:xfrm>
          <a:prstGeom prst="rect">
            <a:avLst/>
          </a:prstGeom>
          <a:noFill/>
        </p:spPr>
        <p:txBody>
          <a:bodyPr wrap="square" rtlCol="0">
            <a:spAutoFit/>
          </a:bodyPr>
          <a:lstStyle/>
          <a:p>
            <a:r>
              <a:rPr lang="en-GB" sz="3600" dirty="0">
                <a:solidFill>
                  <a:srgbClr val="FF0000"/>
                </a:solidFill>
              </a:rPr>
              <a:t>Year 3</a:t>
            </a:r>
          </a:p>
        </p:txBody>
      </p:sp>
      <p:pic>
        <p:nvPicPr>
          <p:cNvPr id="9" name="Picture 8">
            <a:extLst>
              <a:ext uri="{FF2B5EF4-FFF2-40B4-BE49-F238E27FC236}">
                <a16:creationId xmlns:a16="http://schemas.microsoft.com/office/drawing/2014/main" id="{CCB65B48-26E3-4D83-A936-3ABA4D7AB461}"/>
              </a:ext>
            </a:extLst>
          </p:cNvPr>
          <p:cNvPicPr>
            <a:picLocks noChangeAspect="1"/>
          </p:cNvPicPr>
          <p:nvPr/>
        </p:nvPicPr>
        <p:blipFill>
          <a:blip r:embed="rId3"/>
          <a:stretch>
            <a:fillRect/>
          </a:stretch>
        </p:blipFill>
        <p:spPr>
          <a:xfrm>
            <a:off x="4349044" y="1348581"/>
            <a:ext cx="4794956" cy="2697163"/>
          </a:xfrm>
          <a:prstGeom prst="rect">
            <a:avLst/>
          </a:prstGeom>
        </p:spPr>
      </p:pic>
      <p:sp>
        <p:nvSpPr>
          <p:cNvPr id="11" name="Rectangle 10">
            <a:extLst>
              <a:ext uri="{FF2B5EF4-FFF2-40B4-BE49-F238E27FC236}">
                <a16:creationId xmlns:a16="http://schemas.microsoft.com/office/drawing/2014/main" id="{136F4EFF-B15A-4FAE-B75F-2F61F23E1DE6}"/>
              </a:ext>
            </a:extLst>
          </p:cNvPr>
          <p:cNvSpPr/>
          <p:nvPr/>
        </p:nvSpPr>
        <p:spPr>
          <a:xfrm>
            <a:off x="4499992" y="3367191"/>
            <a:ext cx="1324914" cy="646331"/>
          </a:xfrm>
          <a:prstGeom prst="rect">
            <a:avLst/>
          </a:prstGeom>
        </p:spPr>
        <p:txBody>
          <a:bodyPr wrap="none">
            <a:spAutoFit/>
          </a:bodyPr>
          <a:lstStyle/>
          <a:p>
            <a:r>
              <a:rPr lang="en-GB" sz="3600" dirty="0">
                <a:solidFill>
                  <a:srgbClr val="FF0000"/>
                </a:solidFill>
              </a:rPr>
              <a:t>Year 3</a:t>
            </a:r>
          </a:p>
        </p:txBody>
      </p:sp>
      <p:pic>
        <p:nvPicPr>
          <p:cNvPr id="12" name="Picture 11">
            <a:extLst>
              <a:ext uri="{FF2B5EF4-FFF2-40B4-BE49-F238E27FC236}">
                <a16:creationId xmlns:a16="http://schemas.microsoft.com/office/drawing/2014/main" id="{CAA51A8B-0CA8-48F3-8F96-BF39C876B6BD}"/>
              </a:ext>
            </a:extLst>
          </p:cNvPr>
          <p:cNvPicPr>
            <a:picLocks noChangeAspect="1"/>
          </p:cNvPicPr>
          <p:nvPr/>
        </p:nvPicPr>
        <p:blipFill rotWithShape="1">
          <a:blip r:embed="rId4"/>
          <a:srcRect l="10625" t="26066" r="10625" b="17801"/>
          <a:stretch/>
        </p:blipFill>
        <p:spPr>
          <a:xfrm>
            <a:off x="7925" y="1532731"/>
            <a:ext cx="4392488" cy="1761201"/>
          </a:xfrm>
          <a:prstGeom prst="rect">
            <a:avLst/>
          </a:prstGeom>
        </p:spPr>
      </p:pic>
      <p:sp>
        <p:nvSpPr>
          <p:cNvPr id="13" name="TextBox 12">
            <a:extLst>
              <a:ext uri="{FF2B5EF4-FFF2-40B4-BE49-F238E27FC236}">
                <a16:creationId xmlns:a16="http://schemas.microsoft.com/office/drawing/2014/main" id="{C433FD7A-34A3-405C-8DEC-5B2710D3DEE4}"/>
              </a:ext>
            </a:extLst>
          </p:cNvPr>
          <p:cNvSpPr txBox="1"/>
          <p:nvPr/>
        </p:nvSpPr>
        <p:spPr>
          <a:xfrm>
            <a:off x="179512" y="1628800"/>
            <a:ext cx="1440160" cy="646331"/>
          </a:xfrm>
          <a:prstGeom prst="rect">
            <a:avLst/>
          </a:prstGeom>
          <a:noFill/>
        </p:spPr>
        <p:txBody>
          <a:bodyPr wrap="square" rtlCol="0">
            <a:spAutoFit/>
          </a:bodyPr>
          <a:lstStyle/>
          <a:p>
            <a:r>
              <a:rPr lang="en-GB" sz="3600" dirty="0">
                <a:solidFill>
                  <a:srgbClr val="FF0000"/>
                </a:solidFill>
              </a:rPr>
              <a:t>Year 2</a:t>
            </a:r>
          </a:p>
        </p:txBody>
      </p:sp>
      <p:pic>
        <p:nvPicPr>
          <p:cNvPr id="14" name="Picture 13">
            <a:extLst>
              <a:ext uri="{FF2B5EF4-FFF2-40B4-BE49-F238E27FC236}">
                <a16:creationId xmlns:a16="http://schemas.microsoft.com/office/drawing/2014/main" id="{B88C0D18-308E-480B-81B6-70783E2586C9}"/>
              </a:ext>
            </a:extLst>
          </p:cNvPr>
          <p:cNvPicPr>
            <a:picLocks noChangeAspect="1"/>
          </p:cNvPicPr>
          <p:nvPr/>
        </p:nvPicPr>
        <p:blipFill>
          <a:blip r:embed="rId5"/>
          <a:stretch>
            <a:fillRect/>
          </a:stretch>
        </p:blipFill>
        <p:spPr>
          <a:xfrm>
            <a:off x="7924" y="3293932"/>
            <a:ext cx="4464589" cy="2511332"/>
          </a:xfrm>
          <a:prstGeom prst="rect">
            <a:avLst/>
          </a:prstGeom>
        </p:spPr>
      </p:pic>
    </p:spTree>
    <p:extLst>
      <p:ext uri="{BB962C8B-B14F-4D97-AF65-F5344CB8AC3E}">
        <p14:creationId xmlns:p14="http://schemas.microsoft.com/office/powerpoint/2010/main" val="18161050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37A47DF-9927-46FB-870F-805A53344503}"/>
              </a:ext>
            </a:extLst>
          </p:cNvPr>
          <p:cNvPicPr>
            <a:picLocks noChangeAspect="1"/>
          </p:cNvPicPr>
          <p:nvPr/>
        </p:nvPicPr>
        <p:blipFill rotWithShape="1">
          <a:blip r:embed="rId2"/>
          <a:srcRect l="9051" t="12006" r="9051" b="4801"/>
          <a:stretch/>
        </p:blipFill>
        <p:spPr>
          <a:xfrm>
            <a:off x="0" y="3108"/>
            <a:ext cx="9144000" cy="5224746"/>
          </a:xfrm>
          <a:prstGeom prst="rect">
            <a:avLst/>
          </a:prstGeom>
        </p:spPr>
      </p:pic>
      <p:sp>
        <p:nvSpPr>
          <p:cNvPr id="5" name="Multiplication Sign 4">
            <a:extLst>
              <a:ext uri="{FF2B5EF4-FFF2-40B4-BE49-F238E27FC236}">
                <a16:creationId xmlns:a16="http://schemas.microsoft.com/office/drawing/2014/main" id="{9675C9F1-E8B4-4263-8CDB-1AB94D10208E}"/>
              </a:ext>
            </a:extLst>
          </p:cNvPr>
          <p:cNvSpPr/>
          <p:nvPr/>
        </p:nvSpPr>
        <p:spPr>
          <a:xfrm>
            <a:off x="1619672" y="404664"/>
            <a:ext cx="1296144" cy="864096"/>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752010EA-DF0B-478D-8D8A-1665E7BCE230}"/>
              </a:ext>
            </a:extLst>
          </p:cNvPr>
          <p:cNvPicPr>
            <a:picLocks noChangeAspect="1"/>
          </p:cNvPicPr>
          <p:nvPr/>
        </p:nvPicPr>
        <p:blipFill>
          <a:blip r:embed="rId3"/>
          <a:stretch>
            <a:fillRect/>
          </a:stretch>
        </p:blipFill>
        <p:spPr>
          <a:xfrm>
            <a:off x="1907704" y="3099787"/>
            <a:ext cx="829128" cy="658425"/>
          </a:xfrm>
          <a:prstGeom prst="rect">
            <a:avLst/>
          </a:prstGeom>
        </p:spPr>
      </p:pic>
      <p:sp>
        <p:nvSpPr>
          <p:cNvPr id="7" name="TextBox 6">
            <a:extLst>
              <a:ext uri="{FF2B5EF4-FFF2-40B4-BE49-F238E27FC236}">
                <a16:creationId xmlns:a16="http://schemas.microsoft.com/office/drawing/2014/main" id="{EA9CF897-FF9E-4F2F-BC41-F0ABA5BB3AEE}"/>
              </a:ext>
            </a:extLst>
          </p:cNvPr>
          <p:cNvSpPr txBox="1"/>
          <p:nvPr/>
        </p:nvSpPr>
        <p:spPr>
          <a:xfrm>
            <a:off x="1274252" y="1529119"/>
            <a:ext cx="2196244" cy="369332"/>
          </a:xfrm>
          <a:prstGeom prst="rect">
            <a:avLst/>
          </a:prstGeom>
          <a:noFill/>
        </p:spPr>
        <p:txBody>
          <a:bodyPr wrap="square" rtlCol="0">
            <a:spAutoFit/>
          </a:bodyPr>
          <a:lstStyle/>
          <a:p>
            <a:pPr algn="ctr"/>
            <a:r>
              <a:rPr lang="en-GB" dirty="0">
                <a:solidFill>
                  <a:srgbClr val="FF0000"/>
                </a:solidFill>
              </a:rPr>
              <a:t>Boys and puberty</a:t>
            </a:r>
          </a:p>
        </p:txBody>
      </p:sp>
      <p:sp>
        <p:nvSpPr>
          <p:cNvPr id="8" name="TextBox 7">
            <a:extLst>
              <a:ext uri="{FF2B5EF4-FFF2-40B4-BE49-F238E27FC236}">
                <a16:creationId xmlns:a16="http://schemas.microsoft.com/office/drawing/2014/main" id="{97A3F286-C31B-486F-87DD-C8E0BBCA3664}"/>
              </a:ext>
            </a:extLst>
          </p:cNvPr>
          <p:cNvSpPr txBox="1"/>
          <p:nvPr/>
        </p:nvSpPr>
        <p:spPr>
          <a:xfrm>
            <a:off x="1670296" y="3978390"/>
            <a:ext cx="1800200" cy="369332"/>
          </a:xfrm>
          <a:prstGeom prst="rect">
            <a:avLst/>
          </a:prstGeom>
          <a:noFill/>
        </p:spPr>
        <p:txBody>
          <a:bodyPr wrap="square" rtlCol="0">
            <a:spAutoFit/>
          </a:bodyPr>
          <a:lstStyle/>
          <a:p>
            <a:r>
              <a:rPr lang="en-GB" dirty="0">
                <a:solidFill>
                  <a:srgbClr val="FF0000"/>
                </a:solidFill>
              </a:rPr>
              <a:t>Separate recap</a:t>
            </a:r>
          </a:p>
        </p:txBody>
      </p:sp>
      <p:sp>
        <p:nvSpPr>
          <p:cNvPr id="9" name="TextBox 8">
            <a:extLst>
              <a:ext uri="{FF2B5EF4-FFF2-40B4-BE49-F238E27FC236}">
                <a16:creationId xmlns:a16="http://schemas.microsoft.com/office/drawing/2014/main" id="{30FCFFFF-15B2-45D3-B758-25824031EE48}"/>
              </a:ext>
            </a:extLst>
          </p:cNvPr>
          <p:cNvSpPr txBox="1"/>
          <p:nvPr/>
        </p:nvSpPr>
        <p:spPr>
          <a:xfrm>
            <a:off x="539552" y="2674602"/>
            <a:ext cx="3249102" cy="338554"/>
          </a:xfrm>
          <a:prstGeom prst="rect">
            <a:avLst/>
          </a:prstGeom>
          <a:noFill/>
        </p:spPr>
        <p:txBody>
          <a:bodyPr wrap="square" rtlCol="0">
            <a:spAutoFit/>
          </a:bodyPr>
          <a:lstStyle/>
          <a:p>
            <a:r>
              <a:rPr lang="en-GB" sz="1600" dirty="0">
                <a:solidFill>
                  <a:srgbClr val="FF0000"/>
                </a:solidFill>
              </a:rPr>
              <a:t>Second talk for answering questions.</a:t>
            </a:r>
          </a:p>
        </p:txBody>
      </p:sp>
    </p:spTree>
    <p:extLst>
      <p:ext uri="{BB962C8B-B14F-4D97-AF65-F5344CB8AC3E}">
        <p14:creationId xmlns:p14="http://schemas.microsoft.com/office/powerpoint/2010/main" val="2118416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F531A-6324-4E79-B4E3-CCF7F8792361}"/>
              </a:ext>
            </a:extLst>
          </p:cNvPr>
          <p:cNvSpPr>
            <a:spLocks noGrp="1"/>
          </p:cNvSpPr>
          <p:nvPr>
            <p:ph type="title"/>
          </p:nvPr>
        </p:nvSpPr>
        <p:spPr/>
        <p:txBody>
          <a:bodyPr>
            <a:normAutofit fontScale="90000"/>
          </a:bodyPr>
          <a:lstStyle/>
          <a:p>
            <a:r>
              <a:rPr lang="en-GB" dirty="0">
                <a:latin typeface="Comic Sans MS" panose="030F0702030302020204" pitchFamily="66" charset="0"/>
              </a:rPr>
              <a:t>Example materials that we will use.</a:t>
            </a:r>
          </a:p>
        </p:txBody>
      </p:sp>
      <p:pic>
        <p:nvPicPr>
          <p:cNvPr id="4" name="Picture 3">
            <a:extLst>
              <a:ext uri="{FF2B5EF4-FFF2-40B4-BE49-F238E27FC236}">
                <a16:creationId xmlns:a16="http://schemas.microsoft.com/office/drawing/2014/main" id="{81CD6EBD-2DB5-4ACA-B755-AC3C34D967EA}"/>
              </a:ext>
            </a:extLst>
          </p:cNvPr>
          <p:cNvPicPr>
            <a:picLocks noChangeAspect="1"/>
          </p:cNvPicPr>
          <p:nvPr/>
        </p:nvPicPr>
        <p:blipFill rotWithShape="1">
          <a:blip r:embed="rId2"/>
          <a:srcRect l="6688" t="12200" r="9051" b="5201"/>
          <a:stretch/>
        </p:blipFill>
        <p:spPr>
          <a:xfrm>
            <a:off x="0" y="1268760"/>
            <a:ext cx="5745994" cy="3168352"/>
          </a:xfrm>
          <a:prstGeom prst="rect">
            <a:avLst/>
          </a:prstGeom>
        </p:spPr>
      </p:pic>
      <p:sp>
        <p:nvSpPr>
          <p:cNvPr id="5" name="TextBox 4">
            <a:extLst>
              <a:ext uri="{FF2B5EF4-FFF2-40B4-BE49-F238E27FC236}">
                <a16:creationId xmlns:a16="http://schemas.microsoft.com/office/drawing/2014/main" id="{398F3655-852C-44D2-984F-7407C07ECCE3}"/>
              </a:ext>
            </a:extLst>
          </p:cNvPr>
          <p:cNvSpPr txBox="1"/>
          <p:nvPr/>
        </p:nvSpPr>
        <p:spPr>
          <a:xfrm>
            <a:off x="251520" y="2636912"/>
            <a:ext cx="1368152" cy="646331"/>
          </a:xfrm>
          <a:prstGeom prst="rect">
            <a:avLst/>
          </a:prstGeom>
          <a:noFill/>
        </p:spPr>
        <p:txBody>
          <a:bodyPr wrap="square" rtlCol="0">
            <a:spAutoFit/>
          </a:bodyPr>
          <a:lstStyle/>
          <a:p>
            <a:r>
              <a:rPr lang="en-GB" sz="3600" dirty="0">
                <a:solidFill>
                  <a:srgbClr val="FF0000"/>
                </a:solidFill>
              </a:rPr>
              <a:t>Year 4</a:t>
            </a:r>
          </a:p>
        </p:txBody>
      </p:sp>
      <p:pic>
        <p:nvPicPr>
          <p:cNvPr id="6" name="Picture 5">
            <a:extLst>
              <a:ext uri="{FF2B5EF4-FFF2-40B4-BE49-F238E27FC236}">
                <a16:creationId xmlns:a16="http://schemas.microsoft.com/office/drawing/2014/main" id="{BA6BFD7B-AD8D-46A5-97AE-D9C88136959E}"/>
              </a:ext>
            </a:extLst>
          </p:cNvPr>
          <p:cNvPicPr>
            <a:picLocks noChangeAspect="1"/>
          </p:cNvPicPr>
          <p:nvPr/>
        </p:nvPicPr>
        <p:blipFill>
          <a:blip r:embed="rId3"/>
          <a:stretch>
            <a:fillRect/>
          </a:stretch>
        </p:blipFill>
        <p:spPr>
          <a:xfrm>
            <a:off x="3851920" y="4293096"/>
            <a:ext cx="5265065" cy="2530143"/>
          </a:xfrm>
          <a:prstGeom prst="rect">
            <a:avLst/>
          </a:prstGeom>
        </p:spPr>
      </p:pic>
    </p:spTree>
    <p:extLst>
      <p:ext uri="{BB962C8B-B14F-4D97-AF65-F5344CB8AC3E}">
        <p14:creationId xmlns:p14="http://schemas.microsoft.com/office/powerpoint/2010/main" val="9691031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8CDB9-8BA7-4AB3-964D-AD9E42571816}"/>
              </a:ext>
            </a:extLst>
          </p:cNvPr>
          <p:cNvSpPr>
            <a:spLocks noGrp="1"/>
          </p:cNvSpPr>
          <p:nvPr>
            <p:ph type="title"/>
          </p:nvPr>
        </p:nvSpPr>
        <p:spPr/>
        <p:txBody>
          <a:bodyPr>
            <a:normAutofit fontScale="90000"/>
          </a:bodyPr>
          <a:lstStyle/>
          <a:p>
            <a:r>
              <a:rPr lang="en-GB" dirty="0">
                <a:latin typeface="Comic Sans MS" panose="030F0702030302020204" pitchFamily="66" charset="0"/>
              </a:rPr>
              <a:t>Y4 and Y5 vocabulary lists for girls and boys.</a:t>
            </a:r>
          </a:p>
        </p:txBody>
      </p:sp>
      <p:sp>
        <p:nvSpPr>
          <p:cNvPr id="3" name="Content Placeholder 2">
            <a:extLst>
              <a:ext uri="{FF2B5EF4-FFF2-40B4-BE49-F238E27FC236}">
                <a16:creationId xmlns:a16="http://schemas.microsoft.com/office/drawing/2014/main" id="{40A5202D-A860-4B0C-AB04-8DC01BB5830E}"/>
              </a:ext>
            </a:extLst>
          </p:cNvPr>
          <p:cNvSpPr>
            <a:spLocks noGrp="1"/>
          </p:cNvSpPr>
          <p:nvPr>
            <p:ph sz="half" idx="1"/>
          </p:nvPr>
        </p:nvSpPr>
        <p:spPr/>
        <p:txBody>
          <a:bodyPr>
            <a:normAutofit fontScale="62500" lnSpcReduction="20000"/>
          </a:bodyPr>
          <a:lstStyle/>
          <a:p>
            <a:r>
              <a:rPr lang="en-GB" i="1" dirty="0">
                <a:latin typeface="Comic Sans MS" panose="030F0702030302020204" pitchFamily="66" charset="0"/>
              </a:rPr>
              <a:t>Puberty                                                      </a:t>
            </a:r>
            <a:endParaRPr lang="en-GB" dirty="0">
              <a:latin typeface="Comic Sans MS" panose="030F0702030302020204" pitchFamily="66" charset="0"/>
            </a:endParaRPr>
          </a:p>
          <a:p>
            <a:r>
              <a:rPr lang="en-GB" i="1" dirty="0">
                <a:latin typeface="Comic Sans MS" panose="030F0702030302020204" pitchFamily="66" charset="0"/>
              </a:rPr>
              <a:t>Menstruation</a:t>
            </a:r>
          </a:p>
          <a:p>
            <a:r>
              <a:rPr lang="en-GB" i="1" dirty="0">
                <a:latin typeface="Comic Sans MS" panose="030F0702030302020204" pitchFamily="66" charset="0"/>
              </a:rPr>
              <a:t>menstrual cycle</a:t>
            </a:r>
            <a:endParaRPr lang="en-GB" dirty="0">
              <a:latin typeface="Comic Sans MS" panose="030F0702030302020204" pitchFamily="66" charset="0"/>
            </a:endParaRPr>
          </a:p>
          <a:p>
            <a:r>
              <a:rPr lang="en-GB" i="1" dirty="0">
                <a:latin typeface="Comic Sans MS" panose="030F0702030302020204" pitchFamily="66" charset="0"/>
              </a:rPr>
              <a:t>Periods</a:t>
            </a:r>
            <a:endParaRPr lang="en-GB" dirty="0">
              <a:latin typeface="Comic Sans MS" panose="030F0702030302020204" pitchFamily="66" charset="0"/>
            </a:endParaRPr>
          </a:p>
          <a:p>
            <a:r>
              <a:rPr lang="en-GB" i="1" dirty="0">
                <a:latin typeface="Comic Sans MS" panose="030F0702030302020204" pitchFamily="66" charset="0"/>
              </a:rPr>
              <a:t>Menstrual Pads</a:t>
            </a:r>
          </a:p>
          <a:p>
            <a:r>
              <a:rPr lang="en-GB" i="1" dirty="0">
                <a:latin typeface="Comic Sans MS" panose="030F0702030302020204" pitchFamily="66" charset="0"/>
              </a:rPr>
              <a:t>Sanitary towels</a:t>
            </a:r>
            <a:endParaRPr lang="en-GB" dirty="0">
              <a:latin typeface="Comic Sans MS" panose="030F0702030302020204" pitchFamily="66" charset="0"/>
            </a:endParaRPr>
          </a:p>
          <a:p>
            <a:r>
              <a:rPr lang="en-GB" i="1" dirty="0">
                <a:latin typeface="Comic Sans MS" panose="030F0702030302020204" pitchFamily="66" charset="0"/>
              </a:rPr>
              <a:t>Period Pants</a:t>
            </a:r>
            <a:endParaRPr lang="en-GB" dirty="0">
              <a:latin typeface="Comic Sans MS" panose="030F0702030302020204" pitchFamily="66" charset="0"/>
            </a:endParaRPr>
          </a:p>
          <a:p>
            <a:r>
              <a:rPr lang="en-GB" i="1" dirty="0">
                <a:latin typeface="Comic Sans MS" panose="030F0702030302020204" pitchFamily="66" charset="0"/>
              </a:rPr>
              <a:t>Tampons</a:t>
            </a:r>
            <a:endParaRPr lang="en-GB" dirty="0">
              <a:latin typeface="Comic Sans MS" panose="030F0702030302020204" pitchFamily="66" charset="0"/>
            </a:endParaRPr>
          </a:p>
          <a:p>
            <a:r>
              <a:rPr lang="en-GB" i="1" dirty="0">
                <a:latin typeface="Comic Sans MS" panose="030F0702030302020204" pitchFamily="66" charset="0"/>
              </a:rPr>
              <a:t>Vagina</a:t>
            </a:r>
            <a:endParaRPr lang="en-GB" dirty="0">
              <a:latin typeface="Comic Sans MS" panose="030F0702030302020204" pitchFamily="66" charset="0"/>
            </a:endParaRPr>
          </a:p>
          <a:p>
            <a:r>
              <a:rPr lang="en-GB" i="1" dirty="0">
                <a:latin typeface="Comic Sans MS" panose="030F0702030302020204" pitchFamily="66" charset="0"/>
              </a:rPr>
              <a:t>Vulva</a:t>
            </a:r>
            <a:endParaRPr lang="en-GB" dirty="0">
              <a:latin typeface="Comic Sans MS" panose="030F0702030302020204" pitchFamily="66" charset="0"/>
            </a:endParaRPr>
          </a:p>
          <a:p>
            <a:r>
              <a:rPr lang="en-GB" i="1" dirty="0">
                <a:latin typeface="Comic Sans MS" panose="030F0702030302020204" pitchFamily="66" charset="0"/>
              </a:rPr>
              <a:t>Ovaries</a:t>
            </a:r>
            <a:endParaRPr lang="en-GB" dirty="0">
              <a:latin typeface="Comic Sans MS" panose="030F0702030302020204" pitchFamily="66" charset="0"/>
            </a:endParaRPr>
          </a:p>
          <a:p>
            <a:r>
              <a:rPr lang="en-GB" i="1" dirty="0">
                <a:latin typeface="Comic Sans MS" panose="030F0702030302020204" pitchFamily="66" charset="0"/>
              </a:rPr>
              <a:t>Oestrogen</a:t>
            </a:r>
            <a:endParaRPr lang="en-GB" dirty="0">
              <a:latin typeface="Comic Sans MS" panose="030F0702030302020204" pitchFamily="66" charset="0"/>
            </a:endParaRPr>
          </a:p>
          <a:p>
            <a:r>
              <a:rPr lang="en-GB" i="1" dirty="0">
                <a:latin typeface="Comic Sans MS" panose="030F0702030302020204" pitchFamily="66" charset="0"/>
              </a:rPr>
              <a:t>Hormones</a:t>
            </a:r>
          </a:p>
          <a:p>
            <a:r>
              <a:rPr lang="en-GB" i="1" dirty="0">
                <a:solidFill>
                  <a:srgbClr val="FF0000"/>
                </a:solidFill>
                <a:latin typeface="Comic Sans MS" panose="030F0702030302020204" pitchFamily="66" charset="0"/>
              </a:rPr>
              <a:t>Womb/Uterus</a:t>
            </a:r>
          </a:p>
          <a:p>
            <a:r>
              <a:rPr lang="en-GB" i="1" dirty="0">
                <a:solidFill>
                  <a:srgbClr val="FF0000"/>
                </a:solidFill>
                <a:latin typeface="Comic Sans MS" panose="030F0702030302020204" pitchFamily="66" charset="0"/>
              </a:rPr>
              <a:t>Fallopian tube </a:t>
            </a:r>
          </a:p>
          <a:p>
            <a:r>
              <a:rPr lang="en-GB" i="1" dirty="0">
                <a:solidFill>
                  <a:srgbClr val="FF0000"/>
                </a:solidFill>
                <a:latin typeface="Comic Sans MS" panose="030F0702030302020204" pitchFamily="66" charset="0"/>
              </a:rPr>
              <a:t>Fertilised</a:t>
            </a:r>
            <a:endParaRPr lang="en-GB" dirty="0">
              <a:solidFill>
                <a:srgbClr val="FF0000"/>
              </a:solidFill>
              <a:latin typeface="Comic Sans MS" panose="030F0702030302020204" pitchFamily="66" charset="0"/>
            </a:endParaRPr>
          </a:p>
          <a:p>
            <a:endParaRPr lang="en-GB" dirty="0"/>
          </a:p>
          <a:p>
            <a:endParaRPr lang="en-GB" dirty="0"/>
          </a:p>
        </p:txBody>
      </p:sp>
      <p:sp>
        <p:nvSpPr>
          <p:cNvPr id="4" name="Content Placeholder 3">
            <a:extLst>
              <a:ext uri="{FF2B5EF4-FFF2-40B4-BE49-F238E27FC236}">
                <a16:creationId xmlns:a16="http://schemas.microsoft.com/office/drawing/2014/main" id="{B104C1C0-939C-4352-93FE-25590BC4F352}"/>
              </a:ext>
            </a:extLst>
          </p:cNvPr>
          <p:cNvSpPr>
            <a:spLocks noGrp="1"/>
          </p:cNvSpPr>
          <p:nvPr>
            <p:ph sz="half" idx="2"/>
          </p:nvPr>
        </p:nvSpPr>
        <p:spPr/>
        <p:txBody>
          <a:bodyPr>
            <a:normAutofit fontScale="62500" lnSpcReduction="20000"/>
          </a:bodyPr>
          <a:lstStyle/>
          <a:p>
            <a:r>
              <a:rPr lang="en-GB" i="1" dirty="0">
                <a:latin typeface="Comic Sans MS" panose="030F0702030302020204" pitchFamily="66" charset="0"/>
              </a:rPr>
              <a:t>Puberty</a:t>
            </a:r>
          </a:p>
          <a:p>
            <a:r>
              <a:rPr lang="en-GB" i="1" dirty="0">
                <a:latin typeface="Comic Sans MS" panose="030F0702030302020204" pitchFamily="66" charset="0"/>
              </a:rPr>
              <a:t>testosterone</a:t>
            </a:r>
            <a:endParaRPr lang="en-GB" dirty="0">
              <a:latin typeface="Comic Sans MS" panose="030F0702030302020204" pitchFamily="66" charset="0"/>
            </a:endParaRPr>
          </a:p>
          <a:p>
            <a:r>
              <a:rPr lang="en-GB" i="1" dirty="0">
                <a:solidFill>
                  <a:srgbClr val="FF0000"/>
                </a:solidFill>
                <a:latin typeface="Comic Sans MS" panose="030F0702030302020204" pitchFamily="66" charset="0"/>
              </a:rPr>
              <a:t>Sperm</a:t>
            </a:r>
            <a:endParaRPr lang="en-GB" dirty="0">
              <a:solidFill>
                <a:srgbClr val="FF0000"/>
              </a:solidFill>
              <a:latin typeface="Comic Sans MS" panose="030F0702030302020204" pitchFamily="66" charset="0"/>
            </a:endParaRPr>
          </a:p>
          <a:p>
            <a:r>
              <a:rPr lang="en-GB" i="1" dirty="0">
                <a:solidFill>
                  <a:srgbClr val="FF0000"/>
                </a:solidFill>
                <a:latin typeface="Comic Sans MS" panose="030F0702030302020204" pitchFamily="66" charset="0"/>
              </a:rPr>
              <a:t>Semen</a:t>
            </a:r>
            <a:endParaRPr lang="en-GB" dirty="0">
              <a:solidFill>
                <a:srgbClr val="FF0000"/>
              </a:solidFill>
              <a:latin typeface="Comic Sans MS" panose="030F0702030302020204" pitchFamily="66" charset="0"/>
            </a:endParaRPr>
          </a:p>
          <a:p>
            <a:r>
              <a:rPr lang="en-GB" i="1" dirty="0">
                <a:latin typeface="Comic Sans MS" panose="030F0702030302020204" pitchFamily="66" charset="0"/>
              </a:rPr>
              <a:t>Testicles/Testes</a:t>
            </a:r>
            <a:endParaRPr lang="en-GB" dirty="0">
              <a:latin typeface="Comic Sans MS" panose="030F0702030302020204" pitchFamily="66" charset="0"/>
            </a:endParaRPr>
          </a:p>
          <a:p>
            <a:r>
              <a:rPr lang="en-GB" i="1" dirty="0">
                <a:solidFill>
                  <a:srgbClr val="FF0000"/>
                </a:solidFill>
                <a:latin typeface="Comic Sans MS" panose="030F0702030302020204" pitchFamily="66" charset="0"/>
              </a:rPr>
              <a:t>Erection</a:t>
            </a:r>
            <a:endParaRPr lang="en-GB" dirty="0">
              <a:solidFill>
                <a:srgbClr val="FF0000"/>
              </a:solidFill>
              <a:latin typeface="Comic Sans MS" panose="030F0702030302020204" pitchFamily="66" charset="0"/>
            </a:endParaRPr>
          </a:p>
          <a:p>
            <a:r>
              <a:rPr lang="en-GB" i="1" dirty="0">
                <a:solidFill>
                  <a:srgbClr val="FF0000"/>
                </a:solidFill>
                <a:latin typeface="Comic Sans MS" panose="030F0702030302020204" pitchFamily="66" charset="0"/>
              </a:rPr>
              <a:t>Ejaculation</a:t>
            </a:r>
            <a:endParaRPr lang="en-GB" dirty="0">
              <a:solidFill>
                <a:srgbClr val="FF0000"/>
              </a:solidFill>
              <a:latin typeface="Comic Sans MS" panose="030F0702030302020204" pitchFamily="66" charset="0"/>
            </a:endParaRPr>
          </a:p>
          <a:p>
            <a:r>
              <a:rPr lang="en-GB" i="1" dirty="0">
                <a:solidFill>
                  <a:srgbClr val="FF0000"/>
                </a:solidFill>
                <a:latin typeface="Comic Sans MS" panose="030F0702030302020204" pitchFamily="66" charset="0"/>
              </a:rPr>
              <a:t>Wet dream</a:t>
            </a:r>
            <a:endParaRPr lang="en-GB" dirty="0">
              <a:solidFill>
                <a:srgbClr val="FF0000"/>
              </a:solidFill>
              <a:latin typeface="Comic Sans MS" panose="030F0702030302020204" pitchFamily="66" charset="0"/>
            </a:endParaRPr>
          </a:p>
          <a:p>
            <a:r>
              <a:rPr lang="en-GB" i="1" dirty="0">
                <a:latin typeface="Comic Sans MS" panose="030F0702030302020204" pitchFamily="66" charset="0"/>
              </a:rPr>
              <a:t>Larynx</a:t>
            </a:r>
            <a:endParaRPr lang="en-GB" dirty="0">
              <a:latin typeface="Comic Sans MS" panose="030F0702030302020204" pitchFamily="66" charset="0"/>
            </a:endParaRPr>
          </a:p>
          <a:p>
            <a:r>
              <a:rPr lang="en-GB" i="1" dirty="0">
                <a:latin typeface="Comic Sans MS" panose="030F0702030302020204" pitchFamily="66" charset="0"/>
              </a:rPr>
              <a:t>Facial hair</a:t>
            </a:r>
          </a:p>
          <a:p>
            <a:r>
              <a:rPr lang="en-GB" i="1" dirty="0">
                <a:latin typeface="Comic Sans MS" panose="030F0702030302020204" pitchFamily="66" charset="0"/>
              </a:rPr>
              <a:t>Body hair</a:t>
            </a:r>
          </a:p>
          <a:p>
            <a:r>
              <a:rPr lang="en-GB" i="1" dirty="0">
                <a:latin typeface="Comic Sans MS" panose="030F0702030302020204" pitchFamily="66" charset="0"/>
              </a:rPr>
              <a:t>shaving</a:t>
            </a:r>
            <a:endParaRPr lang="en-GB" dirty="0">
              <a:latin typeface="Comic Sans MS" panose="030F0702030302020204" pitchFamily="66" charset="0"/>
            </a:endParaRPr>
          </a:p>
          <a:p>
            <a:r>
              <a:rPr lang="en-GB" i="1" dirty="0">
                <a:latin typeface="Comic Sans MS" panose="030F0702030302020204" pitchFamily="66" charset="0"/>
              </a:rPr>
              <a:t>Growth spurt</a:t>
            </a:r>
            <a:endParaRPr lang="en-GB" dirty="0">
              <a:latin typeface="Comic Sans MS" panose="030F0702030302020204" pitchFamily="66" charset="0"/>
            </a:endParaRPr>
          </a:p>
          <a:p>
            <a:r>
              <a:rPr lang="en-GB" i="1" dirty="0">
                <a:latin typeface="Comic Sans MS" panose="030F0702030302020204" pitchFamily="66" charset="0"/>
              </a:rPr>
              <a:t>Hormones</a:t>
            </a:r>
          </a:p>
          <a:p>
            <a:endParaRPr lang="en-GB" dirty="0"/>
          </a:p>
          <a:p>
            <a:endParaRPr lang="en-GB" dirty="0"/>
          </a:p>
        </p:txBody>
      </p:sp>
    </p:spTree>
    <p:extLst>
      <p:ext uri="{BB962C8B-B14F-4D97-AF65-F5344CB8AC3E}">
        <p14:creationId xmlns:p14="http://schemas.microsoft.com/office/powerpoint/2010/main" val="33915867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EA4581-2E3A-4832-B89A-A960FDE93D38}"/>
              </a:ext>
            </a:extLst>
          </p:cNvPr>
          <p:cNvPicPr>
            <a:picLocks noChangeAspect="1"/>
          </p:cNvPicPr>
          <p:nvPr/>
        </p:nvPicPr>
        <p:blipFill rotWithShape="1">
          <a:blip r:embed="rId2"/>
          <a:srcRect l="22438" t="30400" r="23226" b="8000"/>
          <a:stretch/>
        </p:blipFill>
        <p:spPr>
          <a:xfrm>
            <a:off x="30338" y="3900"/>
            <a:ext cx="4968552" cy="3168352"/>
          </a:xfrm>
          <a:prstGeom prst="rect">
            <a:avLst/>
          </a:prstGeom>
        </p:spPr>
      </p:pic>
      <p:sp>
        <p:nvSpPr>
          <p:cNvPr id="5" name="TextBox 4">
            <a:extLst>
              <a:ext uri="{FF2B5EF4-FFF2-40B4-BE49-F238E27FC236}">
                <a16:creationId xmlns:a16="http://schemas.microsoft.com/office/drawing/2014/main" id="{6C4C66F4-A916-497A-811A-9656F3755AE6}"/>
              </a:ext>
            </a:extLst>
          </p:cNvPr>
          <p:cNvSpPr txBox="1"/>
          <p:nvPr/>
        </p:nvSpPr>
        <p:spPr>
          <a:xfrm>
            <a:off x="5220072" y="188640"/>
            <a:ext cx="2376264" cy="1569660"/>
          </a:xfrm>
          <a:prstGeom prst="rect">
            <a:avLst/>
          </a:prstGeom>
          <a:noFill/>
        </p:spPr>
        <p:txBody>
          <a:bodyPr wrap="square" rtlCol="0">
            <a:spAutoFit/>
          </a:bodyPr>
          <a:lstStyle/>
          <a:p>
            <a:r>
              <a:rPr lang="en-GB" sz="3200" dirty="0">
                <a:solidFill>
                  <a:srgbClr val="FF0000"/>
                </a:solidFill>
                <a:latin typeface="Comic Sans MS" panose="030F0702030302020204" pitchFamily="66" charset="0"/>
              </a:rPr>
              <a:t>Year 5 and 6 puberty resources.</a:t>
            </a:r>
          </a:p>
        </p:txBody>
      </p:sp>
      <p:pic>
        <p:nvPicPr>
          <p:cNvPr id="2" name="Picture 1">
            <a:extLst>
              <a:ext uri="{FF2B5EF4-FFF2-40B4-BE49-F238E27FC236}">
                <a16:creationId xmlns:a16="http://schemas.microsoft.com/office/drawing/2014/main" id="{52020339-6FF3-4294-8869-21631170521E}"/>
              </a:ext>
            </a:extLst>
          </p:cNvPr>
          <p:cNvPicPr>
            <a:picLocks noChangeAspect="1"/>
          </p:cNvPicPr>
          <p:nvPr/>
        </p:nvPicPr>
        <p:blipFill>
          <a:blip r:embed="rId3"/>
          <a:stretch>
            <a:fillRect/>
          </a:stretch>
        </p:blipFill>
        <p:spPr>
          <a:xfrm>
            <a:off x="4323747" y="1804435"/>
            <a:ext cx="4789915" cy="2735634"/>
          </a:xfrm>
          <a:prstGeom prst="rect">
            <a:avLst/>
          </a:prstGeom>
        </p:spPr>
      </p:pic>
      <p:pic>
        <p:nvPicPr>
          <p:cNvPr id="3" name="Picture 2">
            <a:extLst>
              <a:ext uri="{FF2B5EF4-FFF2-40B4-BE49-F238E27FC236}">
                <a16:creationId xmlns:a16="http://schemas.microsoft.com/office/drawing/2014/main" id="{6CECEEC7-3538-4AC8-A359-1F5E82626D23}"/>
              </a:ext>
            </a:extLst>
          </p:cNvPr>
          <p:cNvPicPr>
            <a:picLocks noChangeAspect="1"/>
          </p:cNvPicPr>
          <p:nvPr/>
        </p:nvPicPr>
        <p:blipFill>
          <a:blip r:embed="rId4"/>
          <a:stretch>
            <a:fillRect/>
          </a:stretch>
        </p:blipFill>
        <p:spPr>
          <a:xfrm>
            <a:off x="-21123" y="3917727"/>
            <a:ext cx="4331055" cy="2936373"/>
          </a:xfrm>
          <a:prstGeom prst="rect">
            <a:avLst/>
          </a:prstGeom>
        </p:spPr>
      </p:pic>
    </p:spTree>
    <p:extLst>
      <p:ext uri="{BB962C8B-B14F-4D97-AF65-F5344CB8AC3E}">
        <p14:creationId xmlns:p14="http://schemas.microsoft.com/office/powerpoint/2010/main" val="26618917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A3500-7F44-48FB-B1D7-35F0F1F5AAB0}"/>
              </a:ext>
            </a:extLst>
          </p:cNvPr>
          <p:cNvSpPr>
            <a:spLocks noGrp="1"/>
          </p:cNvSpPr>
          <p:nvPr>
            <p:ph type="title"/>
          </p:nvPr>
        </p:nvSpPr>
        <p:spPr/>
        <p:txBody>
          <a:bodyPr/>
          <a:lstStyle/>
          <a:p>
            <a:r>
              <a:rPr lang="en-GB" dirty="0">
                <a:latin typeface="Comic Sans MS" panose="030F0702030302020204" pitchFamily="66" charset="0"/>
              </a:rPr>
              <a:t>Sex education</a:t>
            </a:r>
          </a:p>
        </p:txBody>
      </p:sp>
      <p:sp>
        <p:nvSpPr>
          <p:cNvPr id="3" name="Content Placeholder 2">
            <a:extLst>
              <a:ext uri="{FF2B5EF4-FFF2-40B4-BE49-F238E27FC236}">
                <a16:creationId xmlns:a16="http://schemas.microsoft.com/office/drawing/2014/main" id="{84D497DB-EBAC-4429-97ED-352E2E90AEE3}"/>
              </a:ext>
            </a:extLst>
          </p:cNvPr>
          <p:cNvSpPr>
            <a:spLocks noGrp="1"/>
          </p:cNvSpPr>
          <p:nvPr>
            <p:ph idx="1"/>
          </p:nvPr>
        </p:nvSpPr>
        <p:spPr>
          <a:xfrm>
            <a:off x="395536" y="1166018"/>
            <a:ext cx="8229600" cy="4525963"/>
          </a:xfrm>
        </p:spPr>
        <p:txBody>
          <a:bodyPr>
            <a:noAutofit/>
          </a:bodyPr>
          <a:lstStyle/>
          <a:p>
            <a:pPr marL="0" indent="0">
              <a:buNone/>
            </a:pPr>
            <a:r>
              <a:rPr lang="en-GB" sz="2400" b="1" dirty="0">
                <a:latin typeface="Comic Sans MS" panose="030F0702030302020204" pitchFamily="66" charset="0"/>
              </a:rPr>
              <a:t>When and Why?</a:t>
            </a:r>
          </a:p>
          <a:p>
            <a:r>
              <a:rPr lang="en-GB" sz="1800" dirty="0">
                <a:latin typeface="Comic Sans MS" panose="030F0702030302020204" pitchFamily="66" charset="0"/>
              </a:rPr>
              <a:t>Will only be taught in Y6 in Summer 2.</a:t>
            </a:r>
          </a:p>
          <a:p>
            <a:r>
              <a:rPr lang="en-GB" sz="1800" dirty="0">
                <a:latin typeface="Comic Sans MS" panose="030F0702030302020204" pitchFamily="66" charset="0"/>
              </a:rPr>
              <a:t>We have made the decision to teach a one off sex education lesson in year 6 to empower the children with this knowledge for moving into secondary school and due to the increasing access to incorrect information sources from an even younger age.</a:t>
            </a:r>
          </a:p>
          <a:p>
            <a:r>
              <a:rPr lang="en-GB" sz="1800" dirty="0">
                <a:latin typeface="Comic Sans MS" panose="030F0702030302020204" pitchFamily="66" charset="0"/>
              </a:rPr>
              <a:t>As stated previously we feel it better for the children to have a scientific, factual explanation of this so that they can be sure to stay safe as they grow older.</a:t>
            </a:r>
          </a:p>
          <a:p>
            <a:r>
              <a:rPr lang="en-GB" sz="1800" dirty="0">
                <a:latin typeface="Comic Sans MS" panose="030F0702030302020204" pitchFamily="66" charset="0"/>
              </a:rPr>
              <a:t>We will use a scientific, factual explanation about the how a baby is made and will not be speaking at length about sexual activity.</a:t>
            </a:r>
          </a:p>
          <a:p>
            <a:pPr marL="0" indent="0">
              <a:buNone/>
            </a:pPr>
            <a:r>
              <a:rPr lang="en-GB" sz="2400" b="1" dirty="0">
                <a:latin typeface="Comic Sans MS" panose="030F0702030302020204" pitchFamily="66" charset="0"/>
              </a:rPr>
              <a:t>How?</a:t>
            </a:r>
          </a:p>
          <a:p>
            <a:r>
              <a:rPr lang="en-GB" sz="1800" dirty="0">
                <a:latin typeface="Comic Sans MS" panose="030F0702030302020204" pitchFamily="66" charset="0"/>
              </a:rPr>
              <a:t>We will make any resources available before the lesson to share what we are going to be teaching in advance so that you can make a decision.</a:t>
            </a:r>
          </a:p>
          <a:p>
            <a:r>
              <a:rPr lang="en-GB" sz="1800" dirty="0">
                <a:latin typeface="Comic Sans MS" panose="030F0702030302020204" pitchFamily="66" charset="0"/>
              </a:rPr>
              <a:t>You have the right to withdraw your child from this one lesson if you wish to.  </a:t>
            </a:r>
          </a:p>
          <a:p>
            <a:r>
              <a:rPr lang="en-GB" sz="1800" dirty="0">
                <a:latin typeface="Comic Sans MS" panose="030F0702030302020204" pitchFamily="66" charset="0"/>
              </a:rPr>
              <a:t>We will be focusing on the stages of sexual intercourse, conception, pregnancy and birth from a scientific, factual perspective. </a:t>
            </a:r>
          </a:p>
        </p:txBody>
      </p:sp>
    </p:spTree>
    <p:extLst>
      <p:ext uri="{BB962C8B-B14F-4D97-AF65-F5344CB8AC3E}">
        <p14:creationId xmlns:p14="http://schemas.microsoft.com/office/powerpoint/2010/main" val="6061977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E924A6-672E-467A-B60C-F207FB7075DD}"/>
              </a:ext>
            </a:extLst>
          </p:cNvPr>
          <p:cNvSpPr>
            <a:spLocks noGrp="1"/>
          </p:cNvSpPr>
          <p:nvPr>
            <p:ph idx="1"/>
          </p:nvPr>
        </p:nvSpPr>
        <p:spPr>
          <a:xfrm>
            <a:off x="0" y="116632"/>
            <a:ext cx="9036496" cy="6840760"/>
          </a:xfrm>
        </p:spPr>
        <p:txBody>
          <a:bodyPr>
            <a:normAutofit fontScale="32500" lnSpcReduction="20000"/>
          </a:bodyPr>
          <a:lstStyle/>
          <a:p>
            <a:pPr marL="0" indent="0">
              <a:buNone/>
            </a:pPr>
            <a:r>
              <a:rPr lang="en-GB" sz="4200" dirty="0">
                <a:latin typeface="Comic Sans MS" panose="030F0702030302020204" pitchFamily="66" charset="0"/>
              </a:rPr>
              <a:t>By the end of </a:t>
            </a:r>
            <a:r>
              <a:rPr lang="en-GB" sz="4200" b="1" u="sng" dirty="0">
                <a:latin typeface="Comic Sans MS" panose="030F0702030302020204" pitchFamily="66" charset="0"/>
              </a:rPr>
              <a:t>secondary</a:t>
            </a:r>
            <a:r>
              <a:rPr lang="en-GB" sz="4200" dirty="0">
                <a:latin typeface="Comic Sans MS" panose="030F0702030302020204" pitchFamily="66" charset="0"/>
              </a:rPr>
              <a:t> school pupils should know –</a:t>
            </a:r>
          </a:p>
          <a:p>
            <a:pPr marL="0" indent="0">
              <a:buNone/>
            </a:pPr>
            <a:endParaRPr lang="en-GB" dirty="0"/>
          </a:p>
          <a:p>
            <a:pPr marL="0" indent="0">
              <a:buNone/>
            </a:pPr>
            <a:r>
              <a:rPr lang="en-GB" sz="3400" dirty="0">
                <a:latin typeface="Comic Sans MS" panose="030F0702030302020204" pitchFamily="66" charset="0"/>
              </a:rPr>
              <a:t>• </a:t>
            </a:r>
            <a:r>
              <a:rPr lang="en-GB" sz="4000" dirty="0">
                <a:latin typeface="Comic Sans MS" panose="030F0702030302020204" pitchFamily="66" charset="0"/>
              </a:rPr>
              <a:t>how to recognise the characteristics and positive aspects of healthy one-to-one intimate relationships, which include mutual respect, consent, loyalty, trust, shared interests and outlook, sex and friendship. </a:t>
            </a:r>
          </a:p>
          <a:p>
            <a:pPr marL="0" indent="0">
              <a:buNone/>
            </a:pPr>
            <a:endParaRPr lang="en-GB" sz="4000" dirty="0">
              <a:latin typeface="Comic Sans MS" panose="030F0702030302020204" pitchFamily="66" charset="0"/>
            </a:endParaRPr>
          </a:p>
          <a:p>
            <a:pPr marL="0" indent="0">
              <a:buNone/>
            </a:pPr>
            <a:r>
              <a:rPr lang="en-GB" sz="4000" dirty="0">
                <a:latin typeface="Comic Sans MS" panose="030F0702030302020204" pitchFamily="66" charset="0"/>
              </a:rPr>
              <a:t>• that all aspects of health can be affected by choices they make in sex and relationships, positively or negatively, e.g. physical, emotional, mental, sexual and reproductive health and wellbeing. </a:t>
            </a:r>
          </a:p>
          <a:p>
            <a:pPr marL="0" indent="0">
              <a:buNone/>
            </a:pPr>
            <a:endParaRPr lang="en-GB" sz="4000" dirty="0">
              <a:latin typeface="Comic Sans MS" panose="030F0702030302020204" pitchFamily="66" charset="0"/>
            </a:endParaRPr>
          </a:p>
          <a:p>
            <a:pPr marL="0" indent="0">
              <a:buNone/>
            </a:pPr>
            <a:r>
              <a:rPr lang="en-GB" sz="4000" dirty="0">
                <a:latin typeface="Comic Sans MS" panose="030F0702030302020204" pitchFamily="66" charset="0"/>
              </a:rPr>
              <a:t>• the facts about reproductive health, including fertility, and the potential impact of lifestyle on fertility for men and women and menopause. </a:t>
            </a:r>
          </a:p>
          <a:p>
            <a:pPr marL="0" indent="0">
              <a:buNone/>
            </a:pPr>
            <a:endParaRPr lang="en-GB" sz="4000" dirty="0">
              <a:latin typeface="Comic Sans MS" panose="030F0702030302020204" pitchFamily="66" charset="0"/>
            </a:endParaRPr>
          </a:p>
          <a:p>
            <a:pPr marL="0" indent="0">
              <a:buNone/>
            </a:pPr>
            <a:r>
              <a:rPr lang="en-GB" sz="4000" dirty="0">
                <a:latin typeface="Comic Sans MS" panose="030F0702030302020204" pitchFamily="66" charset="0"/>
              </a:rPr>
              <a:t>• that there are a range of strategies for identifying and managing sexual pressure, including understanding peer pressure, resisting pressure and not pressurising others. </a:t>
            </a:r>
          </a:p>
          <a:p>
            <a:pPr marL="0" indent="0">
              <a:buNone/>
            </a:pPr>
            <a:endParaRPr lang="en-GB" sz="4000" dirty="0">
              <a:latin typeface="Comic Sans MS" panose="030F0702030302020204" pitchFamily="66" charset="0"/>
            </a:endParaRPr>
          </a:p>
          <a:p>
            <a:pPr marL="0" indent="0">
              <a:buNone/>
            </a:pPr>
            <a:r>
              <a:rPr lang="en-GB" sz="4000" dirty="0">
                <a:latin typeface="Comic Sans MS" panose="030F0702030302020204" pitchFamily="66" charset="0"/>
              </a:rPr>
              <a:t>• that they have a choice to delay sex or to enjoy intimacy without sex. </a:t>
            </a:r>
          </a:p>
          <a:p>
            <a:pPr marL="0" indent="0">
              <a:buNone/>
            </a:pPr>
            <a:endParaRPr lang="en-GB" sz="4000" dirty="0">
              <a:latin typeface="Comic Sans MS" panose="030F0702030302020204" pitchFamily="66" charset="0"/>
            </a:endParaRPr>
          </a:p>
          <a:p>
            <a:pPr marL="0" indent="0">
              <a:buNone/>
            </a:pPr>
            <a:r>
              <a:rPr lang="en-GB" sz="4000" dirty="0">
                <a:latin typeface="Comic Sans MS" panose="030F0702030302020204" pitchFamily="66" charset="0"/>
              </a:rPr>
              <a:t>• the facts about the full range of contraceptive choices, efficacy and options available. </a:t>
            </a:r>
          </a:p>
          <a:p>
            <a:pPr marL="0" indent="0">
              <a:buNone/>
            </a:pPr>
            <a:endParaRPr lang="en-GB" sz="4000" dirty="0">
              <a:latin typeface="Comic Sans MS" panose="030F0702030302020204" pitchFamily="66" charset="0"/>
            </a:endParaRPr>
          </a:p>
          <a:p>
            <a:pPr marL="0" indent="0">
              <a:buNone/>
            </a:pPr>
            <a:r>
              <a:rPr lang="en-GB" sz="4000" dirty="0">
                <a:latin typeface="Comic Sans MS" panose="030F0702030302020204" pitchFamily="66" charset="0"/>
              </a:rPr>
              <a:t>• the facts around pregnancy including miscarriage. </a:t>
            </a:r>
          </a:p>
          <a:p>
            <a:pPr marL="0" indent="0">
              <a:buNone/>
            </a:pPr>
            <a:endParaRPr lang="en-GB" sz="4000" dirty="0">
              <a:latin typeface="Comic Sans MS" panose="030F0702030302020204" pitchFamily="66" charset="0"/>
            </a:endParaRPr>
          </a:p>
          <a:p>
            <a:pPr marL="0" indent="0">
              <a:buNone/>
            </a:pPr>
            <a:r>
              <a:rPr lang="en-GB" sz="4000" dirty="0">
                <a:latin typeface="Comic Sans MS" panose="030F0702030302020204" pitchFamily="66" charset="0"/>
              </a:rPr>
              <a:t>• that there are choices in relation to pregnancy (with medically and legally accurate, impartial information on all options, including keeping the baby, adoption, abortion and where to get further help). </a:t>
            </a:r>
          </a:p>
          <a:p>
            <a:pPr marL="0" indent="0">
              <a:buNone/>
            </a:pPr>
            <a:endParaRPr lang="en-GB" sz="4000" dirty="0">
              <a:latin typeface="Comic Sans MS" panose="030F0702030302020204" pitchFamily="66" charset="0"/>
            </a:endParaRPr>
          </a:p>
          <a:p>
            <a:pPr marL="0" indent="0">
              <a:buNone/>
            </a:pPr>
            <a:r>
              <a:rPr lang="en-GB" sz="4000" dirty="0">
                <a:latin typeface="Comic Sans MS" panose="030F0702030302020204" pitchFamily="66" charset="0"/>
              </a:rPr>
              <a:t>• how the different sexually transmitted infections (STIs), including HIV/AIDs, are transmitted, how risk can be reduced through safer sex (including through condom use) and the importance of and facts about testing. </a:t>
            </a:r>
          </a:p>
          <a:p>
            <a:pPr marL="0" indent="0">
              <a:buNone/>
            </a:pPr>
            <a:endParaRPr lang="en-GB" sz="4000" dirty="0">
              <a:latin typeface="Comic Sans MS" panose="030F0702030302020204" pitchFamily="66" charset="0"/>
            </a:endParaRPr>
          </a:p>
          <a:p>
            <a:pPr marL="0" indent="0">
              <a:buNone/>
            </a:pPr>
            <a:r>
              <a:rPr lang="en-GB" sz="4000" dirty="0">
                <a:latin typeface="Comic Sans MS" panose="030F0702030302020204" pitchFamily="66" charset="0"/>
              </a:rPr>
              <a:t>• about the prevalence of some STIs, the impact they can have on those who contract them and key facts about treatment. </a:t>
            </a:r>
          </a:p>
          <a:p>
            <a:pPr marL="0" indent="0">
              <a:buNone/>
            </a:pPr>
            <a:endParaRPr lang="en-GB" sz="4000" dirty="0">
              <a:latin typeface="Comic Sans MS" panose="030F0702030302020204" pitchFamily="66" charset="0"/>
            </a:endParaRPr>
          </a:p>
          <a:p>
            <a:pPr marL="0" indent="0">
              <a:buNone/>
            </a:pPr>
            <a:r>
              <a:rPr lang="en-GB" sz="4000" dirty="0">
                <a:latin typeface="Comic Sans MS" panose="030F0702030302020204" pitchFamily="66" charset="0"/>
              </a:rPr>
              <a:t>• how the use of alcohol and drugs can lead to risky sexual behaviour. </a:t>
            </a:r>
          </a:p>
          <a:p>
            <a:pPr marL="0" indent="0">
              <a:buNone/>
            </a:pPr>
            <a:endParaRPr lang="en-GB" sz="4000" dirty="0">
              <a:latin typeface="Comic Sans MS" panose="030F0702030302020204" pitchFamily="66" charset="0"/>
            </a:endParaRPr>
          </a:p>
          <a:p>
            <a:pPr marL="0" indent="0">
              <a:buNone/>
            </a:pPr>
            <a:r>
              <a:rPr lang="en-GB" sz="4000" dirty="0">
                <a:latin typeface="Comic Sans MS" panose="030F0702030302020204" pitchFamily="66" charset="0"/>
              </a:rPr>
              <a:t>• how to get further advice, including how and where to access confidential sexual and reproductive health advice and treatment. </a:t>
            </a:r>
          </a:p>
          <a:p>
            <a:endParaRPr lang="en-GB" dirty="0"/>
          </a:p>
          <a:p>
            <a:endParaRPr lang="en-GB" dirty="0"/>
          </a:p>
        </p:txBody>
      </p:sp>
    </p:spTree>
    <p:extLst>
      <p:ext uri="{BB962C8B-B14F-4D97-AF65-F5344CB8AC3E}">
        <p14:creationId xmlns:p14="http://schemas.microsoft.com/office/powerpoint/2010/main" val="38191301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1C297-37BE-4BA5-903E-9D4BEB3A8AAC}"/>
              </a:ext>
            </a:extLst>
          </p:cNvPr>
          <p:cNvSpPr>
            <a:spLocks noGrp="1"/>
          </p:cNvSpPr>
          <p:nvPr>
            <p:ph type="title"/>
          </p:nvPr>
        </p:nvSpPr>
        <p:spPr/>
        <p:txBody>
          <a:bodyPr/>
          <a:lstStyle/>
          <a:p>
            <a:r>
              <a:rPr lang="en-GB" dirty="0">
                <a:latin typeface="Comic Sans MS" panose="030F0702030302020204" pitchFamily="66" charset="0"/>
              </a:rPr>
              <a:t>Consent and Permission</a:t>
            </a:r>
          </a:p>
        </p:txBody>
      </p:sp>
      <p:sp>
        <p:nvSpPr>
          <p:cNvPr id="3" name="Content Placeholder 2">
            <a:extLst>
              <a:ext uri="{FF2B5EF4-FFF2-40B4-BE49-F238E27FC236}">
                <a16:creationId xmlns:a16="http://schemas.microsoft.com/office/drawing/2014/main" id="{023AB702-ABF4-418C-9D13-444662067EBD}"/>
              </a:ext>
            </a:extLst>
          </p:cNvPr>
          <p:cNvSpPr>
            <a:spLocks noGrp="1"/>
          </p:cNvSpPr>
          <p:nvPr>
            <p:ph idx="1"/>
          </p:nvPr>
        </p:nvSpPr>
        <p:spPr/>
        <p:txBody>
          <a:bodyPr>
            <a:normAutofit fontScale="85000" lnSpcReduction="20000"/>
          </a:bodyPr>
          <a:lstStyle/>
          <a:p>
            <a:r>
              <a:rPr lang="en-GB" dirty="0">
                <a:latin typeface="Comic Sans MS" panose="030F0702030302020204" pitchFamily="66" charset="0"/>
              </a:rPr>
              <a:t>This is a hugely important life skill for giving children the tools to safeguard themselves form a very young age.</a:t>
            </a:r>
          </a:p>
          <a:p>
            <a:r>
              <a:rPr lang="en-GB" dirty="0">
                <a:latin typeface="Comic Sans MS" panose="030F0702030302020204" pitchFamily="66" charset="0"/>
              </a:rPr>
              <a:t>You can begin instilling messages about consent and permission from a very young age.</a:t>
            </a:r>
          </a:p>
          <a:p>
            <a:r>
              <a:rPr lang="en-GB" dirty="0">
                <a:latin typeface="Comic Sans MS" panose="030F0702030302020204" pitchFamily="66" charset="0"/>
              </a:rPr>
              <a:t>This is taught through our PSHE and RSHE lessons at St Paul’s school and is something that we feel is very important for children to learn about. </a:t>
            </a:r>
          </a:p>
          <a:p>
            <a:r>
              <a:rPr lang="en-GB" dirty="0">
                <a:latin typeface="Comic Sans MS" panose="030F0702030302020204" pitchFamily="66" charset="0"/>
              </a:rPr>
              <a:t>This can be taught initially from a non sexual perspective and as children grow older can develop into understanding sexual consent. </a:t>
            </a:r>
          </a:p>
        </p:txBody>
      </p:sp>
    </p:spTree>
    <p:extLst>
      <p:ext uri="{BB962C8B-B14F-4D97-AF65-F5344CB8AC3E}">
        <p14:creationId xmlns:p14="http://schemas.microsoft.com/office/powerpoint/2010/main" val="31578996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305042-05F6-4429-A00B-A5A41F488011}"/>
              </a:ext>
            </a:extLst>
          </p:cNvPr>
          <p:cNvSpPr>
            <a:spLocks noGrp="1"/>
          </p:cNvSpPr>
          <p:nvPr>
            <p:ph idx="1"/>
          </p:nvPr>
        </p:nvSpPr>
        <p:spPr>
          <a:xfrm>
            <a:off x="457200" y="476672"/>
            <a:ext cx="8229600" cy="5649491"/>
          </a:xfrm>
        </p:spPr>
        <p:txBody>
          <a:bodyPr/>
          <a:lstStyle/>
          <a:p>
            <a:pPr marL="0" indent="0" algn="ctr">
              <a:buNone/>
            </a:pPr>
            <a:r>
              <a:rPr lang="en-GB" sz="3600" b="1" u="sng" dirty="0">
                <a:latin typeface="Comic Sans MS" panose="030F0702030302020204" pitchFamily="66" charset="0"/>
              </a:rPr>
              <a:t>Ways we teach this at St Pauls</a:t>
            </a:r>
          </a:p>
          <a:p>
            <a:endParaRPr lang="en-GB" dirty="0"/>
          </a:p>
          <a:p>
            <a:r>
              <a:rPr lang="en-GB" dirty="0">
                <a:latin typeface="Comic Sans MS" panose="030F0702030302020204" pitchFamily="66" charset="0"/>
              </a:rPr>
              <a:t>NSPCC – pants</a:t>
            </a:r>
          </a:p>
          <a:p>
            <a:r>
              <a:rPr lang="en-GB" dirty="0">
                <a:latin typeface="Comic Sans MS" panose="030F0702030302020204" pitchFamily="66" charset="0"/>
              </a:rPr>
              <a:t>Adult modelling</a:t>
            </a:r>
          </a:p>
          <a:p>
            <a:r>
              <a:rPr lang="en-GB" dirty="0">
                <a:latin typeface="Comic Sans MS" panose="030F0702030302020204" pitchFamily="66" charset="0"/>
              </a:rPr>
              <a:t>Discussions around appropriate behaviours at play time with each other.</a:t>
            </a:r>
          </a:p>
          <a:p>
            <a:r>
              <a:rPr lang="en-GB" dirty="0">
                <a:latin typeface="Comic Sans MS" panose="030F0702030302020204" pitchFamily="66" charset="0"/>
              </a:rPr>
              <a:t>Teaching that our body is private and we can decide what happens to it.</a:t>
            </a:r>
          </a:p>
          <a:p>
            <a:r>
              <a:rPr lang="en-GB" dirty="0">
                <a:latin typeface="Comic Sans MS" panose="030F0702030302020204" pitchFamily="66" charset="0"/>
              </a:rPr>
              <a:t>Understanding that we have the right to say no.</a:t>
            </a:r>
          </a:p>
        </p:txBody>
      </p:sp>
    </p:spTree>
    <p:extLst>
      <p:ext uri="{BB962C8B-B14F-4D97-AF65-F5344CB8AC3E}">
        <p14:creationId xmlns:p14="http://schemas.microsoft.com/office/powerpoint/2010/main" val="40697454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40962" name="Content Placeholder 2">
            <a:extLst>
              <a:ext uri="{FF2B5EF4-FFF2-40B4-BE49-F238E27FC236}">
                <a16:creationId xmlns:a16="http://schemas.microsoft.com/office/drawing/2014/main" id="{19B14626-A80D-4864-A024-CE2ABBB0A184}"/>
              </a:ext>
            </a:extLst>
          </p:cNvPr>
          <p:cNvSpPr>
            <a:spLocks noGrp="1"/>
          </p:cNvSpPr>
          <p:nvPr>
            <p:ph idx="1"/>
          </p:nvPr>
        </p:nvSpPr>
        <p:spPr>
          <a:xfrm>
            <a:off x="395288" y="1773238"/>
            <a:ext cx="8229600" cy="4525962"/>
          </a:xfrm>
          <a:ln>
            <a:solidFill>
              <a:schemeClr val="tx2">
                <a:lumMod val="20000"/>
                <a:lumOff val="80000"/>
              </a:schemeClr>
            </a:solidFill>
          </a:ln>
        </p:spPr>
        <p:txBody>
          <a:bodyPr/>
          <a:lstStyle/>
          <a:p>
            <a:pPr marL="0" indent="0" algn="ctr">
              <a:buFont typeface="Arial" panose="020B0604020202020204" pitchFamily="34" charset="0"/>
              <a:buNone/>
            </a:pPr>
            <a:r>
              <a:rPr lang="en-GB" altLang="en-US" sz="9600" dirty="0"/>
              <a:t>Thank you for listening</a:t>
            </a:r>
          </a:p>
          <a:p>
            <a:pPr marL="0" indent="0" algn="ctr">
              <a:buFont typeface="Arial" panose="020B0604020202020204" pitchFamily="34" charset="0"/>
              <a:buNone/>
            </a:pPr>
            <a:endParaRPr lang="en-GB" altLang="en-US" sz="9600" dirty="0"/>
          </a:p>
        </p:txBody>
      </p:sp>
      <p:pic>
        <p:nvPicPr>
          <p:cNvPr id="40963" name="Picture 2" descr="http://stpaulsschool.co.uk/s/img/emotionheader.jpg?1423051144.920px.177px">
            <a:extLst>
              <a:ext uri="{FF2B5EF4-FFF2-40B4-BE49-F238E27FC236}">
                <a16:creationId xmlns:a16="http://schemas.microsoft.com/office/drawing/2014/main" id="{D3BE3949-845B-482E-8EA1-88BCFE7DBD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4" name="TextBox 1">
            <a:extLst>
              <a:ext uri="{FF2B5EF4-FFF2-40B4-BE49-F238E27FC236}">
                <a16:creationId xmlns:a16="http://schemas.microsoft.com/office/drawing/2014/main" id="{A83F7EFE-FE29-4557-860C-8AE86C90D6E1}"/>
              </a:ext>
            </a:extLst>
          </p:cNvPr>
          <p:cNvSpPr txBox="1">
            <a:spLocks noChangeArrowheads="1"/>
          </p:cNvSpPr>
          <p:nvPr/>
        </p:nvSpPr>
        <p:spPr bwMode="auto">
          <a:xfrm>
            <a:off x="2628900" y="6508750"/>
            <a:ext cx="36004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pt-BR" altLang="en-US"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Tel:  01628 521553    E-Mail: office@stpaulswooburn.school</a:t>
            </a:r>
            <a:endParaRPr kumimoji="0" lang="en-GB" altLang="en-US"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40965" name="Picture 1">
            <a:extLst>
              <a:ext uri="{FF2B5EF4-FFF2-40B4-BE49-F238E27FC236}">
                <a16:creationId xmlns:a16="http://schemas.microsoft.com/office/drawing/2014/main" id="{AB502217-2204-4F02-A694-2C2C06DB2EE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65900" y="5122863"/>
            <a:ext cx="2454275" cy="173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81b2d9d6-ab12-43ed-8fe0-d646b5fc4eb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D960DEAC712C74691D9866D94825129" ma:contentTypeVersion="18" ma:contentTypeDescription="Create a new document." ma:contentTypeScope="" ma:versionID="9e53da5ffb0e59e9a8ba3e4d64d23565">
  <xsd:schema xmlns:xsd="http://www.w3.org/2001/XMLSchema" xmlns:xs="http://www.w3.org/2001/XMLSchema" xmlns:p="http://schemas.microsoft.com/office/2006/metadata/properties" xmlns:ns3="81b2d9d6-ab12-43ed-8fe0-d646b5fc4eb8" xmlns:ns4="4f909d4f-3294-4fa8-acb6-b1abeb5c794b" targetNamespace="http://schemas.microsoft.com/office/2006/metadata/properties" ma:root="true" ma:fieldsID="014a9060be5ca0750da1ff37c31c0a36" ns3:_="" ns4:_="">
    <xsd:import namespace="81b2d9d6-ab12-43ed-8fe0-d646b5fc4eb8"/>
    <xsd:import namespace="4f909d4f-3294-4fa8-acb6-b1abeb5c794b"/>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_activity" minOccurs="0"/>
                <xsd:element ref="ns3:MediaServiceObjectDetectorVersions" minOccurs="0"/>
                <xsd:element ref="ns3:MediaServiceSearchProperties" minOccurs="0"/>
                <xsd:element ref="ns3:MediaServiceSystemTags" minOccurs="0"/>
                <xsd:element ref="ns3:MediaServiceLocation"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1b2d9d6-ab12-43ed-8fe0-d646b5fc4eb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_activity" ma:index="18" nillable="true" ma:displayName="_activity" ma:hidden="true" ma:internalName="_activity">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SystemTags" ma:index="21" nillable="true" ma:displayName="MediaServiceSystemTags" ma:hidden="true" ma:internalName="MediaServiceSystemTag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GenerationTime" ma:index="23" nillable="true" ma:displayName="MediaServiceGenerationTime" ma:hidden="true" ma:internalName="MediaServiceGenerationTime" ma:readOnly="true">
      <xsd:simpleType>
        <xsd:restriction base="dms:Text"/>
      </xsd:simpleType>
    </xsd:element>
    <xsd:element name="MediaServiceEventHashCode" ma:index="24" nillable="true" ma:displayName="MediaServiceEventHashCode" ma:hidden="true" ma:internalName="MediaServiceEventHashCode" ma:readOnly="true">
      <xsd:simpleType>
        <xsd:restriction base="dms:Text"/>
      </xsd:simpleType>
    </xsd:element>
    <xsd:element name="MediaServiceOCR" ma:index="25"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f909d4f-3294-4fa8-acb6-b1abeb5c794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D0A173-35FD-4F2A-A99B-51E9C93B4816}">
  <ds:schemaRefs>
    <ds:schemaRef ds:uri="http://schemas.microsoft.com/sharepoint/v3/contenttype/forms"/>
  </ds:schemaRefs>
</ds:datastoreItem>
</file>

<file path=customXml/itemProps2.xml><?xml version="1.0" encoding="utf-8"?>
<ds:datastoreItem xmlns:ds="http://schemas.openxmlformats.org/officeDocument/2006/customXml" ds:itemID="{19DB2738-329E-439C-82D3-A98C9324FE44}">
  <ds:schemaRefs>
    <ds:schemaRef ds:uri="http://www.w3.org/XML/1998/namespace"/>
    <ds:schemaRef ds:uri="http://purl.org/dc/dcmitype/"/>
    <ds:schemaRef ds:uri="http://schemas.microsoft.com/office/2006/documentManagement/types"/>
    <ds:schemaRef ds:uri="81b2d9d6-ab12-43ed-8fe0-d646b5fc4eb8"/>
    <ds:schemaRef ds:uri="http://schemas.microsoft.com/office/infopath/2007/PartnerControls"/>
    <ds:schemaRef ds:uri="http://purl.org/dc/elements/1.1/"/>
    <ds:schemaRef ds:uri="http://schemas.openxmlformats.org/package/2006/metadata/core-properties"/>
    <ds:schemaRef ds:uri="4f909d4f-3294-4fa8-acb6-b1abeb5c794b"/>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7C4423E6-BC19-40D0-896B-9A50A0A17A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1b2d9d6-ab12-43ed-8fe0-d646b5fc4eb8"/>
    <ds:schemaRef ds:uri="4f909d4f-3294-4fa8-acb6-b1abeb5c79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5765</TotalTime>
  <Words>1368</Words>
  <Application>Microsoft Office PowerPoint</Application>
  <PresentationFormat>On-screen Show (4:3)</PresentationFormat>
  <Paragraphs>164</Paragraphs>
  <Slides>32</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32</vt:i4>
      </vt:variant>
    </vt:vector>
  </HeadingPairs>
  <TitlesOfParts>
    <vt:vector size="39" baseType="lpstr">
      <vt:lpstr>Arial</vt:lpstr>
      <vt:lpstr>Baguet Script</vt:lpstr>
      <vt:lpstr>Calibri</vt:lpstr>
      <vt:lpstr>Comic Sans MS</vt:lpstr>
      <vt:lpstr>Maiandra GD</vt:lpstr>
      <vt:lpstr>Office Theme</vt:lpstr>
      <vt:lpstr>1_Office Theme</vt:lpstr>
      <vt:lpstr>St Paul’s Church of England Combined School</vt:lpstr>
      <vt:lpstr>Objectives</vt:lpstr>
      <vt:lpstr>PowerPoint Presentation</vt:lpstr>
      <vt:lpstr>Most of you were thinking…</vt:lpstr>
      <vt:lpstr> </vt:lpstr>
      <vt:lpstr>PowerPoint Presentation</vt:lpstr>
      <vt:lpstr>PowerPoint Presentation</vt:lpstr>
      <vt:lpstr>PowerPoint Presentation</vt:lpstr>
      <vt:lpstr>PowerPoint Presentation</vt:lpstr>
      <vt:lpstr>PowerPoint Presentation</vt:lpstr>
      <vt:lpstr>Be aware…</vt:lpstr>
      <vt:lpstr>What can school lessons on RSHE provide for your children.</vt:lpstr>
      <vt:lpstr>PowerPoint Presentation</vt:lpstr>
      <vt:lpstr>PowerPoint Presentation</vt:lpstr>
      <vt:lpstr>PowerPoint Presentation</vt:lpstr>
      <vt:lpstr>PowerPoint Presentation</vt:lpstr>
      <vt:lpstr>PowerPoint Presentation</vt:lpstr>
      <vt:lpstr>Can parents withdraw their children from RSHE?</vt:lpstr>
      <vt:lpstr>Delivery</vt:lpstr>
      <vt:lpstr>PowerPoint Presentation</vt:lpstr>
      <vt:lpstr>Progression in Jigsaw.</vt:lpstr>
      <vt:lpstr>Y1, 2 and 3 vocabulary for body parts.</vt:lpstr>
      <vt:lpstr>Example materials that we will use.</vt:lpstr>
      <vt:lpstr>PowerPoint Presentation</vt:lpstr>
      <vt:lpstr>Example materials that we will use.</vt:lpstr>
      <vt:lpstr>Y4 and Y5 vocabulary lists for girls and boys.</vt:lpstr>
      <vt:lpstr>PowerPoint Presentation</vt:lpstr>
      <vt:lpstr>Sex education</vt:lpstr>
      <vt:lpstr>PowerPoint Presentation</vt:lpstr>
      <vt:lpstr>Consent and Permission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Paul’s Church of England Combined School</dc:title>
  <dc:creator>JButler</dc:creator>
  <cp:lastModifiedBy>Miss L Sims</cp:lastModifiedBy>
  <cp:revision>262</cp:revision>
  <dcterms:created xsi:type="dcterms:W3CDTF">2018-05-17T12:54:52Z</dcterms:created>
  <dcterms:modified xsi:type="dcterms:W3CDTF">2024-06-17T15:41:15Z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0x010100CD960DEAC712C74691D9866D94825129</vt:lpwstr>
  </property>
</Properties>
</file>