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27"/>
  </p:notesMasterIdLst>
  <p:sldIdLst>
    <p:sldId id="362" r:id="rId5"/>
    <p:sldId id="374" r:id="rId6"/>
    <p:sldId id="361" r:id="rId7"/>
    <p:sldId id="376" r:id="rId8"/>
    <p:sldId id="375" r:id="rId9"/>
    <p:sldId id="372" r:id="rId10"/>
    <p:sldId id="332" r:id="rId11"/>
    <p:sldId id="358" r:id="rId12"/>
    <p:sldId id="377" r:id="rId13"/>
    <p:sldId id="379" r:id="rId14"/>
    <p:sldId id="380" r:id="rId15"/>
    <p:sldId id="363" r:id="rId16"/>
    <p:sldId id="381" r:id="rId17"/>
    <p:sldId id="364" r:id="rId18"/>
    <p:sldId id="365" r:id="rId19"/>
    <p:sldId id="366" r:id="rId20"/>
    <p:sldId id="367" r:id="rId21"/>
    <p:sldId id="368" r:id="rId22"/>
    <p:sldId id="369" r:id="rId23"/>
    <p:sldId id="370" r:id="rId24"/>
    <p:sldId id="371" r:id="rId25"/>
    <p:sldId id="378" r:id="rId26"/>
  </p:sldIdLst>
  <p:sldSz cx="9144000" cy="6858000" type="screen4x3"/>
  <p:notesSz cx="6794500" cy="9931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68" autoAdjust="0"/>
    <p:restoredTop sz="94660"/>
  </p:normalViewPr>
  <p:slideViewPr>
    <p:cSldViewPr>
      <p:cViewPr varScale="1">
        <p:scale>
          <a:sx n="64" d="100"/>
          <a:sy n="64" d="100"/>
        </p:scale>
        <p:origin x="62" y="413"/>
      </p:cViewPr>
      <p:guideLst>
        <p:guide orient="horz" pos="2160"/>
        <p:guide pos="2880"/>
      </p:guideLst>
    </p:cSldViewPr>
  </p:slideViewPr>
  <p:notesTextViewPr>
    <p:cViewPr>
      <p:scale>
        <a:sx n="1" d="1"/>
        <a:sy n="1" d="1"/>
      </p:scale>
      <p:origin x="0" y="0"/>
    </p:cViewPr>
  </p:notesTextViewPr>
  <p:notesViewPr>
    <p:cSldViewPr>
      <p:cViewPr varScale="1">
        <p:scale>
          <a:sx n="51" d="100"/>
          <a:sy n="51" d="100"/>
        </p:scale>
        <p:origin x="297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4283" cy="49657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8645" y="0"/>
            <a:ext cx="2944283" cy="496570"/>
          </a:xfrm>
          <a:prstGeom prst="rect">
            <a:avLst/>
          </a:prstGeom>
        </p:spPr>
        <p:txBody>
          <a:bodyPr vert="horz" lIns="91440" tIns="45720" rIns="91440" bIns="45720" rtlCol="0"/>
          <a:lstStyle>
            <a:lvl1pPr algn="r">
              <a:defRPr sz="1200"/>
            </a:lvl1pPr>
          </a:lstStyle>
          <a:p>
            <a:fld id="{D0F84A6B-8C39-4C69-A557-05C346217B57}" type="datetimeFigureOut">
              <a:rPr lang="en-GB" smtClean="0"/>
              <a:t>16/09/2025</a:t>
            </a:fld>
            <a:endParaRPr lang="en-GB"/>
          </a:p>
        </p:txBody>
      </p:sp>
      <p:sp>
        <p:nvSpPr>
          <p:cNvPr id="4" name="Slide Image Placeholder 3"/>
          <p:cNvSpPr>
            <a:spLocks noGrp="1" noRot="1" noChangeAspect="1"/>
          </p:cNvSpPr>
          <p:nvPr>
            <p:ph type="sldImg" idx="2"/>
          </p:nvPr>
        </p:nvSpPr>
        <p:spPr>
          <a:xfrm>
            <a:off x="914400" y="744538"/>
            <a:ext cx="4965700"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7415"/>
            <a:ext cx="5435600" cy="446913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33106"/>
            <a:ext cx="2944283" cy="49657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8645" y="9433106"/>
            <a:ext cx="2944283" cy="496570"/>
          </a:xfrm>
          <a:prstGeom prst="rect">
            <a:avLst/>
          </a:prstGeom>
        </p:spPr>
        <p:txBody>
          <a:bodyPr vert="horz" lIns="91440" tIns="45720" rIns="91440" bIns="45720" rtlCol="0" anchor="b"/>
          <a:lstStyle>
            <a:lvl1pPr algn="r">
              <a:defRPr sz="1200"/>
            </a:lvl1pPr>
          </a:lstStyle>
          <a:p>
            <a:fld id="{8BE2F05D-D641-41C4-8A49-B9C553787105}" type="slidenum">
              <a:rPr lang="en-GB" smtClean="0"/>
              <a:t>‹#›</a:t>
            </a:fld>
            <a:endParaRPr lang="en-GB"/>
          </a:p>
        </p:txBody>
      </p:sp>
    </p:spTree>
    <p:extLst>
      <p:ext uri="{BB962C8B-B14F-4D97-AF65-F5344CB8AC3E}">
        <p14:creationId xmlns:p14="http://schemas.microsoft.com/office/powerpoint/2010/main" val="41367482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a:t>
            </a:fld>
            <a:endParaRPr lang="en-GB"/>
          </a:p>
        </p:txBody>
      </p:sp>
    </p:spTree>
    <p:extLst>
      <p:ext uri="{BB962C8B-B14F-4D97-AF65-F5344CB8AC3E}">
        <p14:creationId xmlns:p14="http://schemas.microsoft.com/office/powerpoint/2010/main" val="35439406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2</a:t>
            </a:fld>
            <a:endParaRPr lang="en-GB"/>
          </a:p>
        </p:txBody>
      </p:sp>
    </p:spTree>
    <p:extLst>
      <p:ext uri="{BB962C8B-B14F-4D97-AF65-F5344CB8AC3E}">
        <p14:creationId xmlns:p14="http://schemas.microsoft.com/office/powerpoint/2010/main" val="19373513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3</a:t>
            </a:fld>
            <a:endParaRPr lang="en-GB"/>
          </a:p>
        </p:txBody>
      </p:sp>
    </p:spTree>
    <p:extLst>
      <p:ext uri="{BB962C8B-B14F-4D97-AF65-F5344CB8AC3E}">
        <p14:creationId xmlns:p14="http://schemas.microsoft.com/office/powerpoint/2010/main" val="25826488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4</a:t>
            </a:fld>
            <a:endParaRPr lang="en-GB"/>
          </a:p>
        </p:txBody>
      </p:sp>
    </p:spTree>
    <p:extLst>
      <p:ext uri="{BB962C8B-B14F-4D97-AF65-F5344CB8AC3E}">
        <p14:creationId xmlns:p14="http://schemas.microsoft.com/office/powerpoint/2010/main" val="4101944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5</a:t>
            </a:fld>
            <a:endParaRPr lang="en-GB"/>
          </a:p>
        </p:txBody>
      </p:sp>
    </p:spTree>
    <p:extLst>
      <p:ext uri="{BB962C8B-B14F-4D97-AF65-F5344CB8AC3E}">
        <p14:creationId xmlns:p14="http://schemas.microsoft.com/office/powerpoint/2010/main" val="3998088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6</a:t>
            </a:fld>
            <a:endParaRPr lang="en-GB"/>
          </a:p>
        </p:txBody>
      </p:sp>
    </p:spTree>
    <p:extLst>
      <p:ext uri="{BB962C8B-B14F-4D97-AF65-F5344CB8AC3E}">
        <p14:creationId xmlns:p14="http://schemas.microsoft.com/office/powerpoint/2010/main" val="30379791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7</a:t>
            </a:fld>
            <a:endParaRPr lang="en-GB"/>
          </a:p>
        </p:txBody>
      </p:sp>
    </p:spTree>
    <p:extLst>
      <p:ext uri="{BB962C8B-B14F-4D97-AF65-F5344CB8AC3E}">
        <p14:creationId xmlns:p14="http://schemas.microsoft.com/office/powerpoint/2010/main" val="3192559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8</a:t>
            </a:fld>
            <a:endParaRPr lang="en-GB"/>
          </a:p>
        </p:txBody>
      </p:sp>
    </p:spTree>
    <p:extLst>
      <p:ext uri="{BB962C8B-B14F-4D97-AF65-F5344CB8AC3E}">
        <p14:creationId xmlns:p14="http://schemas.microsoft.com/office/powerpoint/2010/main" val="33646907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9</a:t>
            </a:fld>
            <a:endParaRPr lang="en-GB"/>
          </a:p>
        </p:txBody>
      </p:sp>
    </p:spTree>
    <p:extLst>
      <p:ext uri="{BB962C8B-B14F-4D97-AF65-F5344CB8AC3E}">
        <p14:creationId xmlns:p14="http://schemas.microsoft.com/office/powerpoint/2010/main" val="20669176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10</a:t>
            </a:fld>
            <a:endParaRPr lang="en-GB"/>
          </a:p>
        </p:txBody>
      </p:sp>
    </p:spTree>
    <p:extLst>
      <p:ext uri="{BB962C8B-B14F-4D97-AF65-F5344CB8AC3E}">
        <p14:creationId xmlns:p14="http://schemas.microsoft.com/office/powerpoint/2010/main" val="28976125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11</a:t>
            </a:fld>
            <a:endParaRPr lang="en-GB"/>
          </a:p>
        </p:txBody>
      </p:sp>
    </p:spTree>
    <p:extLst>
      <p:ext uri="{BB962C8B-B14F-4D97-AF65-F5344CB8AC3E}">
        <p14:creationId xmlns:p14="http://schemas.microsoft.com/office/powerpoint/2010/main" val="24008631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12</a:t>
            </a:fld>
            <a:endParaRPr lang="en-GB"/>
          </a:p>
        </p:txBody>
      </p:sp>
    </p:spTree>
    <p:extLst>
      <p:ext uri="{BB962C8B-B14F-4D97-AF65-F5344CB8AC3E}">
        <p14:creationId xmlns:p14="http://schemas.microsoft.com/office/powerpoint/2010/main" val="9891077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13</a:t>
            </a:fld>
            <a:endParaRPr lang="en-GB"/>
          </a:p>
        </p:txBody>
      </p:sp>
    </p:spTree>
    <p:extLst>
      <p:ext uri="{BB962C8B-B14F-4D97-AF65-F5344CB8AC3E}">
        <p14:creationId xmlns:p14="http://schemas.microsoft.com/office/powerpoint/2010/main" val="27676522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14</a:t>
            </a:fld>
            <a:endParaRPr lang="en-GB"/>
          </a:p>
        </p:txBody>
      </p:sp>
    </p:spTree>
    <p:extLst>
      <p:ext uri="{BB962C8B-B14F-4D97-AF65-F5344CB8AC3E}">
        <p14:creationId xmlns:p14="http://schemas.microsoft.com/office/powerpoint/2010/main" val="23796507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15</a:t>
            </a:fld>
            <a:endParaRPr lang="en-GB"/>
          </a:p>
        </p:txBody>
      </p:sp>
    </p:spTree>
    <p:extLst>
      <p:ext uri="{BB962C8B-B14F-4D97-AF65-F5344CB8AC3E}">
        <p14:creationId xmlns:p14="http://schemas.microsoft.com/office/powerpoint/2010/main" val="22748379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16</a:t>
            </a:fld>
            <a:endParaRPr lang="en-GB"/>
          </a:p>
        </p:txBody>
      </p:sp>
    </p:spTree>
    <p:extLst>
      <p:ext uri="{BB962C8B-B14F-4D97-AF65-F5344CB8AC3E}">
        <p14:creationId xmlns:p14="http://schemas.microsoft.com/office/powerpoint/2010/main" val="750729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17</a:t>
            </a:fld>
            <a:endParaRPr lang="en-GB"/>
          </a:p>
        </p:txBody>
      </p:sp>
    </p:spTree>
    <p:extLst>
      <p:ext uri="{BB962C8B-B14F-4D97-AF65-F5344CB8AC3E}">
        <p14:creationId xmlns:p14="http://schemas.microsoft.com/office/powerpoint/2010/main" val="39941528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18</a:t>
            </a:fld>
            <a:endParaRPr lang="en-GB"/>
          </a:p>
        </p:txBody>
      </p:sp>
    </p:spTree>
    <p:extLst>
      <p:ext uri="{BB962C8B-B14F-4D97-AF65-F5344CB8AC3E}">
        <p14:creationId xmlns:p14="http://schemas.microsoft.com/office/powerpoint/2010/main" val="2800246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19</a:t>
            </a:fld>
            <a:endParaRPr lang="en-GB"/>
          </a:p>
        </p:txBody>
      </p:sp>
    </p:spTree>
    <p:extLst>
      <p:ext uri="{BB962C8B-B14F-4D97-AF65-F5344CB8AC3E}">
        <p14:creationId xmlns:p14="http://schemas.microsoft.com/office/powerpoint/2010/main" val="30231599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20</a:t>
            </a:fld>
            <a:endParaRPr lang="en-GB"/>
          </a:p>
        </p:txBody>
      </p:sp>
    </p:spTree>
    <p:extLst>
      <p:ext uri="{BB962C8B-B14F-4D97-AF65-F5344CB8AC3E}">
        <p14:creationId xmlns:p14="http://schemas.microsoft.com/office/powerpoint/2010/main" val="20964147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21</a:t>
            </a:fld>
            <a:endParaRPr lang="en-GB"/>
          </a:p>
        </p:txBody>
      </p:sp>
    </p:spTree>
    <p:extLst>
      <p:ext uri="{BB962C8B-B14F-4D97-AF65-F5344CB8AC3E}">
        <p14:creationId xmlns:p14="http://schemas.microsoft.com/office/powerpoint/2010/main" val="36630105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E2F05D-D641-41C4-8A49-B9C553787105}" type="slidenum">
              <a:rPr lang="en-GB" smtClean="0"/>
              <a:t>22</a:t>
            </a:fld>
            <a:endParaRPr lang="en-GB"/>
          </a:p>
        </p:txBody>
      </p:sp>
    </p:spTree>
    <p:extLst>
      <p:ext uri="{BB962C8B-B14F-4D97-AF65-F5344CB8AC3E}">
        <p14:creationId xmlns:p14="http://schemas.microsoft.com/office/powerpoint/2010/main" val="1686116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99996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87851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79651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29851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80387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34449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808977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18898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58772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12657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86815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4E5E25-7110-4843-BD5B-A77D926A87CC}" type="datetimeFigureOut">
              <a:rPr lang="en-GB" smtClean="0">
                <a:solidFill>
                  <a:prstClr val="black">
                    <a:tint val="75000"/>
                  </a:prstClr>
                </a:solidFill>
              </a:rPr>
              <a:pPr/>
              <a:t>16/09/2025</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5A777C-2DD6-48BC-BE63-45A1EEC7B60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530146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hyperlink" Target="https://www.saferinternet.org.uk/advice-centre/parents-and-carers" TargetMode="External"/><Relationship Id="rId7" Type="http://schemas.openxmlformats.org/officeDocument/2006/relationships/hyperlink" Target="https://www.childnet.com/parents-and-carers"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hyperlink" Target="https://www.thinkuknow.co.uk/parents/" TargetMode="External"/><Relationship Id="rId5" Type="http://schemas.openxmlformats.org/officeDocument/2006/relationships/hyperlink" Target="https://www.nspcc.org.uk/keeping-children-safe/online-safety/" TargetMode="External"/><Relationship Id="rId4" Type="http://schemas.openxmlformats.org/officeDocument/2006/relationships/hyperlink" Target="https://www.internetmatters.org/schools-esafety/parent-online-support-pack-teacher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9E6506C-CC3A-441C-B6BC-F586E17124F8}"/>
              </a:ext>
            </a:extLst>
          </p:cNvPr>
          <p:cNvSpPr txBox="1"/>
          <p:nvPr/>
        </p:nvSpPr>
        <p:spPr>
          <a:xfrm>
            <a:off x="1259632" y="1231367"/>
            <a:ext cx="6408712" cy="5201424"/>
          </a:xfrm>
          <a:prstGeom prst="rect">
            <a:avLst/>
          </a:prstGeom>
          <a:noFill/>
        </p:spPr>
        <p:txBody>
          <a:bodyPr wrap="square" rtlCol="0">
            <a:spAutoFit/>
          </a:bodyPr>
          <a:lstStyle/>
          <a:p>
            <a:pPr algn="ctr"/>
            <a:r>
              <a:rPr lang="en-GB" sz="3600" b="1" dirty="0">
                <a:solidFill>
                  <a:schemeClr val="bg1"/>
                </a:solidFill>
              </a:rPr>
              <a:t>A very warm welcome to </a:t>
            </a:r>
          </a:p>
          <a:p>
            <a:pPr algn="ctr"/>
            <a:r>
              <a:rPr lang="en-GB" sz="3600" b="1" dirty="0">
                <a:solidFill>
                  <a:schemeClr val="bg1"/>
                </a:solidFill>
              </a:rPr>
              <a:t>Sparrows and the Year 3 Team.</a:t>
            </a:r>
          </a:p>
          <a:p>
            <a:pPr algn="ctr"/>
            <a:endParaRPr lang="en-GB" sz="3200" dirty="0">
              <a:solidFill>
                <a:schemeClr val="bg1"/>
              </a:solidFill>
            </a:endParaRPr>
          </a:p>
          <a:p>
            <a:pPr algn="ctr"/>
            <a:endParaRPr lang="en-GB" sz="3200" dirty="0">
              <a:solidFill>
                <a:schemeClr val="bg1"/>
              </a:solidFill>
            </a:endParaRPr>
          </a:p>
          <a:p>
            <a:pPr algn="ctr"/>
            <a:endParaRPr lang="en-GB" sz="3200" dirty="0">
              <a:solidFill>
                <a:schemeClr val="bg1"/>
              </a:solidFill>
            </a:endParaRPr>
          </a:p>
          <a:p>
            <a:pPr algn="ctr"/>
            <a:r>
              <a:rPr lang="en-GB" sz="3200" dirty="0">
                <a:solidFill>
                  <a:schemeClr val="bg1"/>
                </a:solidFill>
              </a:rPr>
              <a:t>Class Teacher – Mrs. Burgess</a:t>
            </a:r>
          </a:p>
          <a:p>
            <a:pPr algn="ctr"/>
            <a:r>
              <a:rPr lang="en-GB" sz="3200" dirty="0">
                <a:solidFill>
                  <a:schemeClr val="bg1"/>
                </a:solidFill>
              </a:rPr>
              <a:t>PPA Cover Teacher – Mrs. Robinson</a:t>
            </a:r>
          </a:p>
          <a:p>
            <a:pPr algn="ctr"/>
            <a:r>
              <a:rPr lang="en-GB" sz="3200" dirty="0">
                <a:solidFill>
                  <a:schemeClr val="bg1"/>
                </a:solidFill>
              </a:rPr>
              <a:t>LSA – Mrs. Green</a:t>
            </a:r>
          </a:p>
          <a:p>
            <a:pPr algn="ctr"/>
            <a:r>
              <a:rPr lang="en-GB" sz="3200" dirty="0">
                <a:solidFill>
                  <a:schemeClr val="bg1"/>
                </a:solidFill>
              </a:rPr>
              <a:t>Mrs. Andrews</a:t>
            </a:r>
          </a:p>
          <a:p>
            <a:endParaRPr lang="en-GB" dirty="0">
              <a:solidFill>
                <a:schemeClr val="bg1"/>
              </a:solidFill>
            </a:endParaRPr>
          </a:p>
          <a:p>
            <a:r>
              <a:rPr lang="en-GB" dirty="0">
                <a:solidFill>
                  <a:schemeClr val="bg1"/>
                </a:solidFill>
              </a:rPr>
              <a:t> </a:t>
            </a:r>
          </a:p>
        </p:txBody>
      </p:sp>
      <p:pic>
        <p:nvPicPr>
          <p:cNvPr id="1034" name="Picture 10" descr="Bird,sparrow,feathers,close-up,details ...">
            <a:extLst>
              <a:ext uri="{FF2B5EF4-FFF2-40B4-BE49-F238E27FC236}">
                <a16:creationId xmlns:a16="http://schemas.microsoft.com/office/drawing/2014/main" id="{7FDDF9D4-7CE3-4E72-80E0-22BB91AF5B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0739" y="2492896"/>
            <a:ext cx="1746498" cy="1164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947669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251520" y="1231368"/>
            <a:ext cx="8748972" cy="5005944"/>
          </a:xfrm>
        </p:spPr>
        <p:txBody>
          <a:bodyPr>
            <a:normAutofit fontScale="92500" lnSpcReduction="10000"/>
          </a:bodyPr>
          <a:lstStyle/>
          <a:p>
            <a:pPr marL="0" indent="0" algn="ctr">
              <a:spcAft>
                <a:spcPts val="0"/>
              </a:spcAft>
              <a:buNone/>
            </a:pPr>
            <a:r>
              <a:rPr lang="en-GB" sz="1800" dirty="0">
                <a:effectLst/>
                <a:latin typeface="Franklin Gothic Book" panose="020B0503020102020204" pitchFamily="34" charset="0"/>
                <a:ea typeface="Calibri" panose="020F0502020204030204" pitchFamily="34" charset="0"/>
                <a:cs typeface="Arial" panose="020B0604020202020204" pitchFamily="34" charset="0"/>
              </a:rPr>
              <a:t> </a:t>
            </a:r>
            <a:endParaRPr lang="en-GB" sz="1800" dirty="0">
              <a:effectLst/>
              <a:latin typeface="Franklin Gothic Book" panose="020B0503020102020204" pitchFamily="34" charset="0"/>
              <a:ea typeface="Calibri" panose="020F0502020204030204" pitchFamily="34" charset="0"/>
              <a:cs typeface="Times New Roman" panose="02020603050405020304" pitchFamily="18" charset="0"/>
            </a:endParaRPr>
          </a:p>
          <a:p>
            <a:pPr marL="0" indent="0" algn="ctr">
              <a:buNone/>
            </a:pPr>
            <a:r>
              <a:rPr lang="en-GB" sz="3300" b="1" dirty="0">
                <a:solidFill>
                  <a:schemeClr val="bg1"/>
                </a:solidFill>
                <a:latin typeface="Franklin Gothic Book" panose="020B0503020102020204" pitchFamily="34" charset="0"/>
              </a:rPr>
              <a:t>Thank you for supporting your child and joining us this evening. </a:t>
            </a:r>
            <a:endParaRPr lang="en-GB" sz="4000" b="1" dirty="0">
              <a:solidFill>
                <a:schemeClr val="bg1"/>
              </a:solidFill>
              <a:latin typeface="Franklin Gothic Book" panose="020B0503020102020204" pitchFamily="34" charset="0"/>
            </a:endParaRPr>
          </a:p>
          <a:p>
            <a:pPr marL="0" indent="0" algn="ctr">
              <a:buNone/>
            </a:pPr>
            <a:r>
              <a:rPr lang="en-GB" sz="2400" b="1" dirty="0">
                <a:solidFill>
                  <a:schemeClr val="bg1"/>
                </a:solidFill>
                <a:latin typeface="Franklin Gothic Book" panose="020B0503020102020204" pitchFamily="34" charset="0"/>
              </a:rPr>
              <a:t>It would be wonderful if you could continue supporting your child as they develop their independence. </a:t>
            </a:r>
          </a:p>
          <a:p>
            <a:pPr marL="0" indent="0" algn="ctr">
              <a:buNone/>
            </a:pPr>
            <a:r>
              <a:rPr lang="en-GB" sz="2400" b="1" dirty="0">
                <a:solidFill>
                  <a:schemeClr val="bg1"/>
                </a:solidFill>
                <a:latin typeface="Franklin Gothic Book" panose="020B0503020102020204" pitchFamily="34" charset="0"/>
              </a:rPr>
              <a:t>Some simple ways you can help are:</a:t>
            </a:r>
          </a:p>
          <a:p>
            <a:pPr>
              <a:buFont typeface="Arial" panose="020B0604020202020204" pitchFamily="34" charset="0"/>
              <a:buChar char="•"/>
            </a:pPr>
            <a:r>
              <a:rPr lang="en-GB" sz="2400" b="1" dirty="0">
                <a:solidFill>
                  <a:schemeClr val="bg1"/>
                </a:solidFill>
                <a:latin typeface="Franklin Gothic Book" panose="020B0503020102020204" pitchFamily="34" charset="0"/>
              </a:rPr>
              <a:t>Making sure they have the right equipment ready for school each day.</a:t>
            </a:r>
          </a:p>
          <a:p>
            <a:pPr>
              <a:buFont typeface="Arial" panose="020B0604020202020204" pitchFamily="34" charset="0"/>
              <a:buChar char="•"/>
            </a:pPr>
            <a:r>
              <a:rPr lang="en-GB" sz="2400" b="1" dirty="0">
                <a:solidFill>
                  <a:schemeClr val="bg1"/>
                </a:solidFill>
                <a:latin typeface="Franklin Gothic Book" panose="020B0503020102020204" pitchFamily="34" charset="0"/>
              </a:rPr>
              <a:t>Reading together regularly and recording this in their new reading record book. Please try to record every time you read.</a:t>
            </a:r>
          </a:p>
          <a:p>
            <a:pPr>
              <a:buFont typeface="Arial" panose="020B0604020202020204" pitchFamily="34" charset="0"/>
              <a:buChar char="•"/>
            </a:pPr>
            <a:r>
              <a:rPr lang="en-GB" sz="2400" b="1" dirty="0">
                <a:solidFill>
                  <a:schemeClr val="bg1"/>
                </a:solidFill>
                <a:latin typeface="Franklin Gothic Book" panose="020B0503020102020204" pitchFamily="34" charset="0"/>
              </a:rPr>
              <a:t>Encouraging a positive growth mindset by praising effort and perseverance.</a:t>
            </a:r>
          </a:p>
          <a:p>
            <a:pPr>
              <a:buFont typeface="Arial" panose="020B0604020202020204" pitchFamily="34" charset="0"/>
              <a:buChar char="•"/>
            </a:pPr>
            <a:r>
              <a:rPr lang="en-GB" sz="2400" b="1" dirty="0">
                <a:solidFill>
                  <a:schemeClr val="bg1"/>
                </a:solidFill>
                <a:latin typeface="Franklin Gothic Book" panose="020B0503020102020204" pitchFamily="34" charset="0"/>
              </a:rPr>
              <a:t>Chatting with them about their day and reminding them how positive behaviour helps them to achieve their very best at school.</a:t>
            </a:r>
          </a:p>
          <a:p>
            <a:pPr marL="0" indent="0" algn="ctr">
              <a:buNone/>
            </a:pPr>
            <a:endParaRPr lang="en-GB" sz="4000" b="1" dirty="0">
              <a:solidFill>
                <a:schemeClr val="bg1"/>
              </a:solidFill>
              <a:latin typeface="Franklin Gothic Book" panose="020B0503020102020204" pitchFamily="34" charset="0"/>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430918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251520" y="2780928"/>
            <a:ext cx="8435280" cy="3345235"/>
          </a:xfrm>
        </p:spPr>
        <p:txBody>
          <a:bodyPr>
            <a:normAutofit/>
          </a:bodyPr>
          <a:lstStyle/>
          <a:p>
            <a:pPr marL="0" indent="0">
              <a:buNone/>
            </a:pPr>
            <a:endParaRPr lang="en-GB" sz="1600" b="1" i="1" spc="-50" dirty="0">
              <a:solidFill>
                <a:srgbClr val="000000">
                  <a:lumMod val="85000"/>
                  <a:lumOff val="15000"/>
                </a:srgbClr>
              </a:solidFill>
              <a:latin typeface="Maiandra GD" panose="020E0502030308020204" pitchFamily="34" charset="0"/>
              <a:ea typeface="+mj-ea"/>
              <a:cs typeface="+mj-cs"/>
            </a:endParaRPr>
          </a:p>
          <a:p>
            <a:pPr>
              <a:buFont typeface="Arial" panose="020B0604020202020204" pitchFamily="34" charset="0"/>
              <a:buChar char="•"/>
            </a:pPr>
            <a:r>
              <a:rPr lang="en-GB" sz="2000" b="1" dirty="0">
                <a:solidFill>
                  <a:schemeClr val="bg1"/>
                </a:solidFill>
                <a:latin typeface="Franklin Gothic Book" panose="020B0503020102020204" pitchFamily="34" charset="0"/>
              </a:rPr>
              <a:t>Arriving in their PE kit on Thursdays and Fridays.</a:t>
            </a:r>
          </a:p>
          <a:p>
            <a:pPr>
              <a:buFont typeface="Arial" panose="020B0604020202020204" pitchFamily="34" charset="0"/>
              <a:buChar char="•"/>
            </a:pPr>
            <a:r>
              <a:rPr lang="en-GB" sz="2000" b="1" dirty="0">
                <a:solidFill>
                  <a:schemeClr val="bg1"/>
                </a:solidFill>
                <a:latin typeface="Franklin Gothic Book" panose="020B0503020102020204" pitchFamily="34" charset="0"/>
              </a:rPr>
              <a:t>Bringing a pencil case with essential items, including a glue stick.</a:t>
            </a:r>
          </a:p>
          <a:p>
            <a:pPr>
              <a:buFont typeface="Arial" panose="020B0604020202020204" pitchFamily="34" charset="0"/>
              <a:buChar char="•"/>
            </a:pPr>
            <a:r>
              <a:rPr lang="en-GB" sz="2000" b="1" dirty="0">
                <a:solidFill>
                  <a:schemeClr val="bg1"/>
                </a:solidFill>
                <a:latin typeface="Franklin Gothic Book" panose="020B0503020102020204" pitchFamily="34" charset="0"/>
              </a:rPr>
              <a:t>Having a lunchbox filled with foods they can open independently, and including any necessary cutlery (e.g. spoons or forks).</a:t>
            </a:r>
          </a:p>
          <a:p>
            <a:pPr>
              <a:buFont typeface="Arial" panose="020B0604020202020204" pitchFamily="34" charset="0"/>
              <a:buChar char="•"/>
            </a:pPr>
            <a:r>
              <a:rPr lang="en-GB" sz="2000" b="1" dirty="0">
                <a:solidFill>
                  <a:schemeClr val="bg1"/>
                </a:solidFill>
                <a:latin typeface="Franklin Gothic Book" panose="020B0503020102020204" pitchFamily="34" charset="0"/>
              </a:rPr>
              <a:t>Remembering that we are a nut-free school when packing snacks and lunches.</a:t>
            </a:r>
          </a:p>
          <a:p>
            <a:pPr>
              <a:buFont typeface="Arial" panose="020B0604020202020204" pitchFamily="34" charset="0"/>
              <a:buChar char="•"/>
            </a:pPr>
            <a:r>
              <a:rPr lang="en-GB" sz="2000" b="1" dirty="0">
                <a:solidFill>
                  <a:schemeClr val="bg1"/>
                </a:solidFill>
                <a:latin typeface="Franklin Gothic Book" panose="020B0503020102020204" pitchFamily="34" charset="0"/>
              </a:rPr>
              <a:t>Bringing a full water bottle each day.</a:t>
            </a:r>
          </a:p>
          <a:p>
            <a:pPr marL="0" indent="0">
              <a:buNone/>
            </a:pPr>
            <a:endParaRPr lang="en-GB" sz="2200" b="1" dirty="0">
              <a:solidFill>
                <a:srgbClr val="7030A0"/>
              </a:solidFill>
              <a:latin typeface="Franklin Gothic Book" panose="020B0503020102020204" pitchFamily="34" charset="0"/>
            </a:endParaRPr>
          </a:p>
          <a:p>
            <a:endParaRPr lang="en-GB" sz="2200" b="1" dirty="0">
              <a:solidFill>
                <a:srgbClr val="002060"/>
              </a:solidFill>
              <a:latin typeface="Franklin Gothic Book" panose="020B0503020102020204" pitchFamily="34" charset="0"/>
            </a:endParaRPr>
          </a:p>
          <a:p>
            <a:pPr marL="0" indent="0">
              <a:buNone/>
            </a:pPr>
            <a:endParaRPr lang="en-GB" sz="2200" b="1" dirty="0">
              <a:solidFill>
                <a:srgbClr val="002060"/>
              </a:solidFill>
              <a:latin typeface="Franklin Gothic Book" panose="020B0503020102020204" pitchFamily="34" charset="0"/>
            </a:endParaRPr>
          </a:p>
          <a:p>
            <a:pPr marL="0" indent="0" algn="ctr">
              <a:buNone/>
            </a:pPr>
            <a:endParaRPr lang="en-GB" sz="1600" dirty="0"/>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8B972F8-AE61-4403-AD11-32C17CEC2986}"/>
              </a:ext>
            </a:extLst>
          </p:cNvPr>
          <p:cNvSpPr txBox="1"/>
          <p:nvPr/>
        </p:nvSpPr>
        <p:spPr>
          <a:xfrm>
            <a:off x="457200" y="1231367"/>
            <a:ext cx="8075240" cy="1384995"/>
          </a:xfrm>
          <a:prstGeom prst="rect">
            <a:avLst/>
          </a:prstGeom>
          <a:noFill/>
        </p:spPr>
        <p:txBody>
          <a:bodyPr wrap="square">
            <a:spAutoFit/>
          </a:bodyPr>
          <a:lstStyle/>
          <a:p>
            <a:pPr algn="ctr"/>
            <a:r>
              <a:rPr lang="en-GB" sz="2800" b="1" dirty="0">
                <a:solidFill>
                  <a:schemeClr val="bg1"/>
                </a:solidFill>
                <a:latin typeface="Franklin Gothic Book" panose="020B0503020102020204" pitchFamily="34" charset="0"/>
              </a:rPr>
              <a:t>We kindly ask that you support your child each day by helping them come to school fully prepared and ready to learn. </a:t>
            </a:r>
          </a:p>
        </p:txBody>
      </p:sp>
    </p:spTree>
    <p:extLst>
      <p:ext uri="{BB962C8B-B14F-4D97-AF65-F5344CB8AC3E}">
        <p14:creationId xmlns:p14="http://schemas.microsoft.com/office/powerpoint/2010/main" val="120997245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8B972F8-AE61-4403-AD11-32C17CEC2986}"/>
              </a:ext>
            </a:extLst>
          </p:cNvPr>
          <p:cNvSpPr txBox="1"/>
          <p:nvPr/>
        </p:nvSpPr>
        <p:spPr>
          <a:xfrm>
            <a:off x="754082" y="1172887"/>
            <a:ext cx="7850365" cy="523220"/>
          </a:xfrm>
          <a:prstGeom prst="rect">
            <a:avLst/>
          </a:prstGeom>
          <a:noFill/>
        </p:spPr>
        <p:txBody>
          <a:bodyPr wrap="square">
            <a:spAutoFit/>
          </a:bodyPr>
          <a:lstStyle/>
          <a:p>
            <a:pPr algn="ctr"/>
            <a:r>
              <a:rPr lang="en-GB" sz="2800" b="1" dirty="0">
                <a:solidFill>
                  <a:srgbClr val="002060"/>
                </a:solidFill>
                <a:latin typeface="Franklin Gothic Book" panose="020B0503020102020204" pitchFamily="34" charset="0"/>
              </a:rPr>
              <a:t>Topics for the Autumn Term. </a:t>
            </a:r>
            <a:endParaRPr lang="en-GB" sz="2800" b="1" cap="none" spc="0" dirty="0">
              <a:ln w="12700" cmpd="sng">
                <a:solidFill>
                  <a:schemeClr val="accent4"/>
                </a:solidFill>
                <a:prstDash val="solid"/>
              </a:ln>
              <a:solidFill>
                <a:schemeClr val="bg1"/>
              </a:solidFill>
              <a:effectLst/>
              <a:latin typeface="Franklin Gothic Book" panose="020B0503020102020204" pitchFamily="34" charset="0"/>
            </a:endParaRPr>
          </a:p>
        </p:txBody>
      </p:sp>
      <p:sp>
        <p:nvSpPr>
          <p:cNvPr id="4" name="Content Placeholder 3">
            <a:extLst>
              <a:ext uri="{FF2B5EF4-FFF2-40B4-BE49-F238E27FC236}">
                <a16:creationId xmlns:a16="http://schemas.microsoft.com/office/drawing/2014/main" id="{FE197E5F-2C49-49A1-B8F2-14A508D2C1F0}"/>
              </a:ext>
            </a:extLst>
          </p:cNvPr>
          <p:cNvSpPr>
            <a:spLocks noGrp="1"/>
          </p:cNvSpPr>
          <p:nvPr>
            <p:ph idx="1"/>
          </p:nvPr>
        </p:nvSpPr>
        <p:spPr>
          <a:xfrm>
            <a:off x="188488" y="1647170"/>
            <a:ext cx="8856984" cy="4017986"/>
          </a:xfrm>
        </p:spPr>
        <p:txBody>
          <a:bodyPr>
            <a:normAutofit fontScale="25000" lnSpcReduction="20000"/>
          </a:bodyPr>
          <a:lstStyle/>
          <a:p>
            <a:r>
              <a:rPr lang="en-GB" sz="7200" b="1" dirty="0">
                <a:solidFill>
                  <a:srgbClr val="002060"/>
                </a:solidFill>
                <a:latin typeface="Franklin Gothic Book" panose="020B0503020102020204" pitchFamily="34" charset="0"/>
              </a:rPr>
              <a:t>Writing–</a:t>
            </a:r>
            <a:r>
              <a:rPr lang="en-GB" sz="6400" b="1" dirty="0">
                <a:solidFill>
                  <a:srgbClr val="7030A0"/>
                </a:solidFill>
                <a:latin typeface="Franklin Gothic Book" panose="020B0503020102020204" pitchFamily="34" charset="0"/>
              </a:rPr>
              <a:t>We have a new and exciting writing approach that we are implementing this academic year, called ‘I Am A Clever Writer’. Writing skills will be taught alongside a wide variety of text genres. Sparrows will begin with an Aesop’s Fable called ‘The Ant and the Grasshopper’. </a:t>
            </a:r>
          </a:p>
          <a:p>
            <a:r>
              <a:rPr lang="en-GB" sz="7200" b="1" dirty="0">
                <a:solidFill>
                  <a:srgbClr val="002060"/>
                </a:solidFill>
                <a:latin typeface="Franklin Gothic Book" panose="020B0503020102020204" pitchFamily="34" charset="0"/>
              </a:rPr>
              <a:t>Reading – </a:t>
            </a:r>
            <a:r>
              <a:rPr lang="en-GB" sz="6400" b="1" dirty="0">
                <a:solidFill>
                  <a:srgbClr val="7030A0"/>
                </a:solidFill>
                <a:latin typeface="Franklin Gothic Book" panose="020B0503020102020204" pitchFamily="34" charset="0"/>
              </a:rPr>
              <a:t>Sparrows will be introduced to many exciting stories during new our daily whole class reading. Please encourage your child to bring their copy of our class reader to enjoy reading along with me. We are currently reading ‘The Queen’s Nose’ by Dick King-Smith. </a:t>
            </a:r>
          </a:p>
          <a:p>
            <a:r>
              <a:rPr lang="en-GB" sz="7200" b="1" dirty="0">
                <a:solidFill>
                  <a:srgbClr val="002060"/>
                </a:solidFill>
                <a:latin typeface="Franklin Gothic Book" panose="020B0503020102020204" pitchFamily="34" charset="0"/>
              </a:rPr>
              <a:t>Maths –Place value to 1000. Times Tables focussing upon accuracy and speed of recall in preparation for the MTC in year 4. </a:t>
            </a:r>
          </a:p>
          <a:p>
            <a:r>
              <a:rPr lang="en-GB" sz="7200" b="1" dirty="0">
                <a:solidFill>
                  <a:srgbClr val="002060"/>
                </a:solidFill>
                <a:latin typeface="Franklin Gothic Book" panose="020B0503020102020204" pitchFamily="34" charset="0"/>
              </a:rPr>
              <a:t>Science – Light. Skeletons and Eating. </a:t>
            </a:r>
          </a:p>
          <a:p>
            <a:r>
              <a:rPr lang="en-GB" sz="7200" b="1" dirty="0">
                <a:solidFill>
                  <a:srgbClr val="002060"/>
                </a:solidFill>
                <a:latin typeface="Franklin Gothic Book" panose="020B0503020102020204" pitchFamily="34" charset="0"/>
              </a:rPr>
              <a:t>Computing –Computing Systems and Networks. Creating Media. </a:t>
            </a:r>
          </a:p>
          <a:p>
            <a:r>
              <a:rPr lang="en-GB" sz="7200" b="1" dirty="0">
                <a:solidFill>
                  <a:srgbClr val="002060"/>
                </a:solidFill>
                <a:latin typeface="Franklin Gothic Book" panose="020B0503020102020204" pitchFamily="34" charset="0"/>
              </a:rPr>
              <a:t>History – Stone Age and Bronze Age.         Geography – Water Cycle, Climate Zones and Weather. </a:t>
            </a:r>
          </a:p>
          <a:p>
            <a:r>
              <a:rPr lang="en-GB" sz="7200" b="1" dirty="0">
                <a:solidFill>
                  <a:srgbClr val="002060"/>
                </a:solidFill>
                <a:latin typeface="Franklin Gothic Book" panose="020B0503020102020204" pitchFamily="34" charset="0"/>
              </a:rPr>
              <a:t>Art – Drawing, growing as Artists,                DT – Sandwiches. </a:t>
            </a:r>
          </a:p>
          <a:p>
            <a:r>
              <a:rPr lang="en-GB" sz="7200" b="1" dirty="0">
                <a:solidFill>
                  <a:srgbClr val="002060"/>
                </a:solidFill>
                <a:latin typeface="Franklin Gothic Book" panose="020B0503020102020204" pitchFamily="34" charset="0"/>
              </a:rPr>
              <a:t>RE – Do Christians have to take communion? Is LIGHT  a good symbol for celebration. French – Phonics. </a:t>
            </a:r>
          </a:p>
          <a:p>
            <a:r>
              <a:rPr lang="en-GB" sz="7200" b="1" dirty="0">
                <a:solidFill>
                  <a:srgbClr val="002060"/>
                </a:solidFill>
                <a:latin typeface="Franklin Gothic Book" panose="020B0503020102020204" pitchFamily="34" charset="0"/>
              </a:rPr>
              <a:t>Music -  Ballads. Creating Compositions in response to animation. </a:t>
            </a:r>
          </a:p>
          <a:p>
            <a:r>
              <a:rPr lang="en-GB" sz="7200" b="1" dirty="0">
                <a:solidFill>
                  <a:srgbClr val="002060"/>
                </a:solidFill>
                <a:latin typeface="Franklin Gothic Book" panose="020B0503020102020204" pitchFamily="34" charset="0"/>
              </a:rPr>
              <a:t>PSHE – Being ME in my World. Celebrating Difference. </a:t>
            </a:r>
          </a:p>
          <a:p>
            <a:r>
              <a:rPr lang="en-GB" sz="7200" b="1" dirty="0">
                <a:solidFill>
                  <a:srgbClr val="002060"/>
                </a:solidFill>
                <a:highlight>
                  <a:srgbClr val="FFFF00"/>
                </a:highlight>
                <a:latin typeface="Franklin Gothic Book" panose="020B0503020102020204" pitchFamily="34" charset="0"/>
              </a:rPr>
              <a:t>Sparrows curriculum overview is available on the School Website. </a:t>
            </a:r>
          </a:p>
          <a:p>
            <a:endParaRPr lang="en-GB" sz="1200" dirty="0"/>
          </a:p>
        </p:txBody>
      </p:sp>
    </p:spTree>
    <p:extLst>
      <p:ext uri="{BB962C8B-B14F-4D97-AF65-F5344CB8AC3E}">
        <p14:creationId xmlns:p14="http://schemas.microsoft.com/office/powerpoint/2010/main" val="247860606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340768"/>
            <a:ext cx="8229600" cy="4785395"/>
          </a:xfrm>
        </p:spPr>
        <p:txBody>
          <a:bodyPr>
            <a:normAutofit/>
          </a:bodyPr>
          <a:lstStyle/>
          <a:p>
            <a:pPr marL="0" indent="0">
              <a:buNone/>
            </a:pPr>
            <a:endParaRPr lang="en-GB" sz="1600" b="1" i="1" spc="-50" dirty="0">
              <a:solidFill>
                <a:srgbClr val="000000">
                  <a:lumMod val="85000"/>
                  <a:lumOff val="15000"/>
                </a:srgbClr>
              </a:solidFill>
              <a:latin typeface="Maiandra GD" panose="020E0502030308020204" pitchFamily="34" charset="0"/>
              <a:ea typeface="+mj-ea"/>
              <a:cs typeface="+mj-cs"/>
            </a:endParaRPr>
          </a:p>
          <a:p>
            <a:endParaRPr lang="en-GB" sz="1600" b="1" i="1" spc="-50" dirty="0">
              <a:solidFill>
                <a:srgbClr val="000000">
                  <a:lumMod val="85000"/>
                  <a:lumOff val="15000"/>
                </a:srgbClr>
              </a:solidFill>
              <a:latin typeface="Bookman Old Style" panose="020F0302020204030204"/>
              <a:ea typeface="+mj-ea"/>
              <a:cs typeface="+mj-cs"/>
            </a:endParaRPr>
          </a:p>
          <a:p>
            <a:pPr marL="0" indent="0" algn="ctr">
              <a:buNone/>
            </a:pPr>
            <a:endParaRPr lang="en-GB" sz="1600" dirty="0"/>
          </a:p>
          <a:p>
            <a:pPr marL="0" indent="0" algn="ctr">
              <a:buNone/>
            </a:pPr>
            <a:r>
              <a:rPr lang="en-GB" b="1" dirty="0">
                <a:solidFill>
                  <a:srgbClr val="002060"/>
                </a:solidFill>
                <a:latin typeface="Franklin Gothic Book" panose="020B0503020102020204" pitchFamily="34" charset="0"/>
              </a:rPr>
              <a:t>In the Spring Term, Sparrows can look forward to visiting </a:t>
            </a:r>
          </a:p>
          <a:p>
            <a:pPr marL="0" indent="0" algn="ctr">
              <a:buNone/>
            </a:pPr>
            <a:r>
              <a:rPr lang="en-GB" b="1" dirty="0" err="1">
                <a:solidFill>
                  <a:srgbClr val="002060"/>
                </a:solidFill>
                <a:latin typeface="Franklin Gothic Book" panose="020B0503020102020204" pitchFamily="34" charset="0"/>
              </a:rPr>
              <a:t>Bourne</a:t>
            </a:r>
            <a:r>
              <a:rPr lang="en-GB" b="1" dirty="0">
                <a:solidFill>
                  <a:srgbClr val="002060"/>
                </a:solidFill>
                <a:latin typeface="Franklin Gothic Book" panose="020B0503020102020204" pitchFamily="34" charset="0"/>
              </a:rPr>
              <a:t> End Library,</a:t>
            </a:r>
          </a:p>
          <a:p>
            <a:pPr marL="0" indent="0" algn="ctr">
              <a:buNone/>
            </a:pPr>
            <a:r>
              <a:rPr lang="en-GB" b="1" dirty="0">
                <a:solidFill>
                  <a:srgbClr val="002060"/>
                </a:solidFill>
                <a:latin typeface="Franklin Gothic Book" panose="020B0503020102020204" pitchFamily="34" charset="0"/>
              </a:rPr>
              <a:t>Woolley Firs, an Environmental Educational Centre, where a journey of learning and discovery awaits. </a:t>
            </a:r>
          </a:p>
          <a:p>
            <a:pPr marL="0" indent="0" algn="ctr">
              <a:buNone/>
            </a:pPr>
            <a:endParaRPr lang="en-GB" b="1" dirty="0">
              <a:solidFill>
                <a:srgbClr val="002060"/>
              </a:solidFill>
              <a:latin typeface="Franklin Gothic Book" panose="020B0503020102020204" pitchFamily="34" charset="0"/>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8B972F8-AE61-4403-AD11-32C17CEC2986}"/>
              </a:ext>
            </a:extLst>
          </p:cNvPr>
          <p:cNvSpPr txBox="1"/>
          <p:nvPr/>
        </p:nvSpPr>
        <p:spPr>
          <a:xfrm>
            <a:off x="683568" y="1231367"/>
            <a:ext cx="7848872" cy="646331"/>
          </a:xfrm>
          <a:prstGeom prst="rect">
            <a:avLst/>
          </a:prstGeom>
          <a:noFill/>
        </p:spPr>
        <p:txBody>
          <a:bodyPr wrap="square">
            <a:spAutoFit/>
          </a:bodyPr>
          <a:lstStyle/>
          <a:p>
            <a:pPr algn="ctr"/>
            <a:r>
              <a:rPr lang="en-GB" sz="3600" b="1" cap="none" spc="0" dirty="0">
                <a:ln w="12700" cmpd="sng">
                  <a:solidFill>
                    <a:schemeClr val="accent4"/>
                  </a:solidFill>
                  <a:prstDash val="solid"/>
                </a:ln>
                <a:solidFill>
                  <a:schemeClr val="bg1"/>
                </a:solidFill>
                <a:effectLst/>
              </a:rPr>
              <a:t>Educational Trips</a:t>
            </a:r>
          </a:p>
        </p:txBody>
      </p:sp>
    </p:spTree>
    <p:extLst>
      <p:ext uri="{BB962C8B-B14F-4D97-AF65-F5344CB8AC3E}">
        <p14:creationId xmlns:p14="http://schemas.microsoft.com/office/powerpoint/2010/main" val="249950721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a:extLst>
              <a:ext uri="{FF2B5EF4-FFF2-40B4-BE49-F238E27FC236}">
                <a16:creationId xmlns:a16="http://schemas.microsoft.com/office/drawing/2014/main" id="{C74F8883-293C-41DF-85A1-9BCDC6EC002E}"/>
              </a:ext>
            </a:extLst>
          </p:cNvPr>
          <p:cNvSpPr>
            <a:spLocks noGrp="1"/>
          </p:cNvSpPr>
          <p:nvPr>
            <p:ph idx="1"/>
          </p:nvPr>
        </p:nvSpPr>
        <p:spPr>
          <a:xfrm>
            <a:off x="429840" y="2212937"/>
            <a:ext cx="8229600" cy="4209331"/>
          </a:xfrm>
        </p:spPr>
        <p:txBody>
          <a:bodyPr>
            <a:normAutofit fontScale="70000" lnSpcReduction="20000"/>
          </a:bodyPr>
          <a:lstStyle/>
          <a:p>
            <a:r>
              <a:rPr lang="en-US" dirty="0">
                <a:solidFill>
                  <a:schemeClr val="bg1"/>
                </a:solidFill>
              </a:rPr>
              <a:t>Some children are already on our SEND register and receive additional support in school.  Our system for providing that support has changed this academic year in order to take into account our current staffing and resources.  </a:t>
            </a:r>
          </a:p>
          <a:p>
            <a:r>
              <a:rPr lang="en-US" dirty="0">
                <a:solidFill>
                  <a:schemeClr val="bg1"/>
                </a:solidFill>
              </a:rPr>
              <a:t>We now have a 2-tier approach. Some children who require higher levels of support will receive a </a:t>
            </a:r>
            <a:r>
              <a:rPr lang="en-US" b="1" dirty="0">
                <a:solidFill>
                  <a:schemeClr val="bg1"/>
                </a:solidFill>
              </a:rPr>
              <a:t>SEND Support Plan </a:t>
            </a:r>
            <a:r>
              <a:rPr lang="en-US" dirty="0">
                <a:solidFill>
                  <a:schemeClr val="bg1"/>
                </a:solidFill>
              </a:rPr>
              <a:t>and children whose needs can be generally supported within class with some extra help on a new simplified style of the </a:t>
            </a:r>
            <a:r>
              <a:rPr lang="en-US" b="1" dirty="0">
                <a:solidFill>
                  <a:schemeClr val="bg1"/>
                </a:solidFill>
              </a:rPr>
              <a:t>Pupil Passport.</a:t>
            </a:r>
          </a:p>
          <a:p>
            <a:r>
              <a:rPr lang="en-US" dirty="0">
                <a:solidFill>
                  <a:schemeClr val="bg1"/>
                </a:solidFill>
              </a:rPr>
              <a:t>If you have any concerns about your child’s progress either academically or pastorally, please make an appointment through the office to meet with the class teacher in the first instance.</a:t>
            </a:r>
          </a:p>
          <a:p>
            <a:r>
              <a:rPr lang="en-US" dirty="0">
                <a:solidFill>
                  <a:schemeClr val="bg1"/>
                </a:solidFill>
              </a:rPr>
              <a:t>If further help or guidance is required, our school SENDCo (Mrs Robinson) can also be contacted, via the office, following the initial contact with the class teacher. </a:t>
            </a:r>
          </a:p>
          <a:p>
            <a:endParaRPr lang="en-GB" dirty="0"/>
          </a:p>
        </p:txBody>
      </p:sp>
      <p:sp>
        <p:nvSpPr>
          <p:cNvPr id="6" name="TextBox 5">
            <a:extLst>
              <a:ext uri="{FF2B5EF4-FFF2-40B4-BE49-F238E27FC236}">
                <a16:creationId xmlns:a16="http://schemas.microsoft.com/office/drawing/2014/main" id="{69FC4C9C-8B7D-47A4-BE80-3792BD031650}"/>
              </a:ext>
            </a:extLst>
          </p:cNvPr>
          <p:cNvSpPr txBox="1"/>
          <p:nvPr/>
        </p:nvSpPr>
        <p:spPr>
          <a:xfrm>
            <a:off x="457200" y="1307260"/>
            <a:ext cx="8229600" cy="954107"/>
          </a:xfrm>
          <a:prstGeom prst="rect">
            <a:avLst/>
          </a:prstGeom>
          <a:noFill/>
        </p:spPr>
        <p:txBody>
          <a:bodyPr wrap="square" rtlCol="0">
            <a:spAutoFit/>
          </a:bodyPr>
          <a:lstStyle/>
          <a:p>
            <a:pPr algn="ctr"/>
            <a:r>
              <a:rPr lang="en-US" sz="2800" b="1" dirty="0">
                <a:solidFill>
                  <a:schemeClr val="bg1"/>
                </a:solidFill>
              </a:rPr>
              <a:t>Special Educational and Disabilities Needs (SEND) in school</a:t>
            </a:r>
            <a:endParaRPr lang="en-GB" sz="2800" b="1" dirty="0">
              <a:solidFill>
                <a:schemeClr val="bg1"/>
              </a:solidFill>
            </a:endParaRPr>
          </a:p>
        </p:txBody>
      </p:sp>
    </p:spTree>
    <p:extLst>
      <p:ext uri="{BB962C8B-B14F-4D97-AF65-F5344CB8AC3E}">
        <p14:creationId xmlns:p14="http://schemas.microsoft.com/office/powerpoint/2010/main" val="5634100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5005944"/>
          </a:xfrm>
        </p:spPr>
        <p:txBody>
          <a:bodyPr>
            <a:normAutofit lnSpcReduction="10000"/>
          </a:bodyPr>
          <a:lstStyle/>
          <a:p>
            <a:pPr marL="0" indent="0" algn="ctr">
              <a:spcAft>
                <a:spcPts val="0"/>
              </a:spcAft>
              <a:buNone/>
            </a:pPr>
            <a:r>
              <a:rPr lang="en-GB" sz="3600" b="1" dirty="0">
                <a:ln w="12700">
                  <a:solidFill>
                    <a:schemeClr val="accent3">
                      <a:lumMod val="50000"/>
                    </a:schemeClr>
                  </a:solidFill>
                  <a:prstDash val="solid"/>
                </a:ln>
                <a:solidFill>
                  <a:schemeClr val="bg1"/>
                </a:solidFill>
                <a:effectLst>
                  <a:innerShdw blurRad="177800">
                    <a:schemeClr val="accent3">
                      <a:lumMod val="50000"/>
                    </a:schemeClr>
                  </a:innerShdw>
                </a:effectLst>
                <a:latin typeface="Franklin Gothic Book" panose="020B0503020102020204" pitchFamily="34" charset="0"/>
                <a:ea typeface="Calibri"/>
                <a:cs typeface="Times New Roman"/>
              </a:rPr>
              <a:t>ASSESSMENT AND PROGRESS</a:t>
            </a:r>
          </a:p>
          <a:p>
            <a:pPr marL="342900" lvl="0" indent="-342900" algn="just">
              <a:spcAft>
                <a:spcPts val="0"/>
              </a:spcAft>
              <a:buFont typeface="Arial" panose="020B0604020202020204" pitchFamily="34" charset="0"/>
              <a:buChar char="•"/>
              <a:tabLst>
                <a:tab pos="457200" algn="l"/>
              </a:tabLst>
            </a:pPr>
            <a:r>
              <a:rPr lang="en-GB" sz="1800" dirty="0">
                <a:solidFill>
                  <a:schemeClr val="bg1"/>
                </a:solidFill>
                <a:effectLst/>
                <a:latin typeface="Franklin Gothic Book" panose="020B0503020102020204" pitchFamily="34" charset="0"/>
                <a:ea typeface="Calibri" panose="020F0502020204030204" pitchFamily="34" charset="0"/>
                <a:cs typeface="Arial" panose="020B0604020202020204" pitchFamily="34" charset="0"/>
              </a:rPr>
              <a:t>Progress will be reported to you in Progress Charts, three points in the year. These will be sent home at Christmas, given to parents prior to the March parents’ evening and sent home with the final end of year report. </a:t>
            </a:r>
          </a:p>
          <a:p>
            <a:pPr marL="342900" lvl="0" indent="-342900" algn="just">
              <a:spcAft>
                <a:spcPts val="0"/>
              </a:spcAft>
              <a:buFont typeface="Arial" panose="020B0604020202020204" pitchFamily="34" charset="0"/>
              <a:buChar char="•"/>
              <a:tabLst>
                <a:tab pos="457200" algn="l"/>
              </a:tabLst>
            </a:pPr>
            <a:endParaRPr lang="en-GB" sz="1800" dirty="0">
              <a:solidFill>
                <a:schemeClr val="bg1"/>
              </a:solidFill>
              <a:effectLst/>
              <a:latin typeface="Franklin Gothic Book" panose="020B050302010202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Arial" panose="020B0604020202020204" pitchFamily="34" charset="0"/>
              <a:buChar char="•"/>
              <a:tabLst>
                <a:tab pos="457200" algn="l"/>
              </a:tabLst>
            </a:pPr>
            <a:r>
              <a:rPr lang="en-GB" sz="1800" dirty="0">
                <a:solidFill>
                  <a:schemeClr val="bg1"/>
                </a:solidFill>
                <a:effectLst/>
                <a:latin typeface="Franklin Gothic Book" panose="020B0503020102020204" pitchFamily="34" charset="0"/>
                <a:ea typeface="Calibri" panose="020F0502020204030204" pitchFamily="34" charset="0"/>
                <a:cs typeface="Arial" panose="020B0604020202020204" pitchFamily="34" charset="0"/>
              </a:rPr>
              <a:t>Each child will receive a final end of year report which will celebrate your child’s personal achievements and summarise their progress and attainment. </a:t>
            </a:r>
          </a:p>
          <a:p>
            <a:pPr marL="342900" lvl="0" indent="-342900" algn="just">
              <a:spcAft>
                <a:spcPts val="0"/>
              </a:spcAft>
              <a:buFont typeface="Arial" panose="020B0604020202020204" pitchFamily="34" charset="0"/>
              <a:buChar char="•"/>
              <a:tabLst>
                <a:tab pos="457200" algn="l"/>
              </a:tabLst>
            </a:pPr>
            <a:endParaRPr lang="en-GB" sz="1800" dirty="0">
              <a:solidFill>
                <a:schemeClr val="bg1"/>
              </a:solidFill>
              <a:effectLst/>
              <a:latin typeface="Franklin Gothic Book" panose="020B050302010202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Arial" panose="020B0604020202020204" pitchFamily="34" charset="0"/>
              <a:buChar char="•"/>
              <a:tabLst>
                <a:tab pos="457200" algn="l"/>
              </a:tabLst>
            </a:pPr>
            <a:r>
              <a:rPr lang="en-GB" sz="2000" b="1" dirty="0">
                <a:solidFill>
                  <a:srgbClr val="7030A0"/>
                </a:solidFill>
                <a:effectLst/>
                <a:latin typeface="Franklin Gothic Book" panose="020B0503020102020204" pitchFamily="34" charset="0"/>
                <a:ea typeface="Calibri" panose="020F0502020204030204" pitchFamily="34" charset="0"/>
                <a:cs typeface="Arial" panose="020B0604020202020204" pitchFamily="34" charset="0"/>
              </a:rPr>
              <a:t>There will be three parents’ evenings/consultations throughout the year, in November (4</a:t>
            </a:r>
            <a:r>
              <a:rPr lang="en-GB" sz="2000" b="1" baseline="30000" dirty="0">
                <a:solidFill>
                  <a:srgbClr val="7030A0"/>
                </a:solidFill>
                <a:effectLst/>
                <a:latin typeface="Franklin Gothic Book" panose="020B0503020102020204" pitchFamily="34" charset="0"/>
                <a:ea typeface="Calibri" panose="020F0502020204030204" pitchFamily="34" charset="0"/>
                <a:cs typeface="Arial" panose="020B0604020202020204" pitchFamily="34" charset="0"/>
              </a:rPr>
              <a:t>th</a:t>
            </a:r>
            <a:r>
              <a:rPr lang="en-GB" sz="2000" b="1" dirty="0">
                <a:solidFill>
                  <a:srgbClr val="7030A0"/>
                </a:solidFill>
                <a:effectLst/>
                <a:latin typeface="Franklin Gothic Book" panose="020B0503020102020204" pitchFamily="34" charset="0"/>
                <a:ea typeface="Calibri" panose="020F0502020204030204" pitchFamily="34" charset="0"/>
                <a:cs typeface="Arial" panose="020B0604020202020204" pitchFamily="34" charset="0"/>
              </a:rPr>
              <a:t>&amp;5</a:t>
            </a:r>
            <a:r>
              <a:rPr lang="en-GB" sz="2000" b="1" baseline="30000" dirty="0">
                <a:solidFill>
                  <a:srgbClr val="7030A0"/>
                </a:solidFill>
                <a:effectLst/>
                <a:latin typeface="Franklin Gothic Book" panose="020B0503020102020204" pitchFamily="34" charset="0"/>
                <a:ea typeface="Calibri" panose="020F0502020204030204" pitchFamily="34" charset="0"/>
                <a:cs typeface="Arial" panose="020B0604020202020204" pitchFamily="34" charset="0"/>
              </a:rPr>
              <a:t>th</a:t>
            </a:r>
            <a:r>
              <a:rPr lang="en-GB" sz="2000" b="1" dirty="0">
                <a:solidFill>
                  <a:srgbClr val="7030A0"/>
                </a:solidFill>
                <a:effectLst/>
                <a:latin typeface="Franklin Gothic Book" panose="020B0503020102020204" pitchFamily="34" charset="0"/>
                <a:ea typeface="Calibri" panose="020F0502020204030204" pitchFamily="34" charset="0"/>
                <a:cs typeface="Arial" panose="020B0604020202020204" pitchFamily="34" charset="0"/>
              </a:rPr>
              <a:t>), March (24</a:t>
            </a:r>
            <a:r>
              <a:rPr lang="en-GB" sz="2000" b="1" baseline="30000" dirty="0">
                <a:solidFill>
                  <a:srgbClr val="7030A0"/>
                </a:solidFill>
                <a:effectLst/>
                <a:latin typeface="Franklin Gothic Book" panose="020B0503020102020204" pitchFamily="34" charset="0"/>
                <a:ea typeface="Calibri" panose="020F0502020204030204" pitchFamily="34" charset="0"/>
                <a:cs typeface="Arial" panose="020B0604020202020204" pitchFamily="34" charset="0"/>
              </a:rPr>
              <a:t>th</a:t>
            </a:r>
            <a:r>
              <a:rPr lang="en-GB" sz="2000" b="1" dirty="0">
                <a:solidFill>
                  <a:srgbClr val="7030A0"/>
                </a:solidFill>
                <a:effectLst/>
                <a:latin typeface="Franklin Gothic Book" panose="020B0503020102020204" pitchFamily="34" charset="0"/>
                <a:ea typeface="Calibri" panose="020F0502020204030204" pitchFamily="34" charset="0"/>
                <a:cs typeface="Arial" panose="020B0604020202020204" pitchFamily="34" charset="0"/>
              </a:rPr>
              <a:t>&amp;25</a:t>
            </a:r>
            <a:r>
              <a:rPr lang="en-GB" sz="2000" b="1" baseline="30000" dirty="0">
                <a:solidFill>
                  <a:srgbClr val="7030A0"/>
                </a:solidFill>
                <a:effectLst/>
                <a:latin typeface="Franklin Gothic Book" panose="020B0503020102020204" pitchFamily="34" charset="0"/>
                <a:ea typeface="Calibri" panose="020F0502020204030204" pitchFamily="34" charset="0"/>
                <a:cs typeface="Arial" panose="020B0604020202020204" pitchFamily="34" charset="0"/>
              </a:rPr>
              <a:t>th</a:t>
            </a:r>
            <a:r>
              <a:rPr lang="en-GB" sz="2000" b="1" dirty="0">
                <a:solidFill>
                  <a:srgbClr val="7030A0"/>
                </a:solidFill>
                <a:effectLst/>
                <a:latin typeface="Franklin Gothic Book" panose="020B0503020102020204" pitchFamily="34" charset="0"/>
                <a:ea typeface="Calibri" panose="020F0502020204030204" pitchFamily="34" charset="0"/>
                <a:cs typeface="Arial" panose="020B0604020202020204" pitchFamily="34" charset="0"/>
              </a:rPr>
              <a:t>) and July 15</a:t>
            </a:r>
            <a:r>
              <a:rPr lang="en-GB" sz="2000" b="1" baseline="30000" dirty="0">
                <a:solidFill>
                  <a:srgbClr val="7030A0"/>
                </a:solidFill>
                <a:effectLst/>
                <a:latin typeface="Franklin Gothic Book" panose="020B0503020102020204" pitchFamily="34" charset="0"/>
                <a:ea typeface="Calibri" panose="020F0502020204030204" pitchFamily="34" charset="0"/>
                <a:cs typeface="Arial" panose="020B0604020202020204" pitchFamily="34" charset="0"/>
              </a:rPr>
              <a:t>th</a:t>
            </a:r>
            <a:r>
              <a:rPr lang="en-GB" sz="2000" b="1" dirty="0">
                <a:solidFill>
                  <a:srgbClr val="7030A0"/>
                </a:solidFill>
                <a:effectLst/>
                <a:latin typeface="Franklin Gothic Book" panose="020B0503020102020204" pitchFamily="34" charset="0"/>
                <a:ea typeface="Calibri" panose="020F0502020204030204" pitchFamily="34" charset="0"/>
                <a:cs typeface="Arial" panose="020B0604020202020204" pitchFamily="34" charset="0"/>
              </a:rPr>
              <a:t> (day-time). </a:t>
            </a:r>
          </a:p>
          <a:p>
            <a:pPr marL="342900" lvl="0" indent="-342900" algn="just">
              <a:spcAft>
                <a:spcPts val="0"/>
              </a:spcAft>
              <a:buFont typeface="Arial" panose="020B0604020202020204" pitchFamily="34" charset="0"/>
              <a:buChar char="•"/>
              <a:tabLst>
                <a:tab pos="457200" algn="l"/>
              </a:tabLst>
            </a:pPr>
            <a:endParaRPr lang="en-GB" sz="1800" dirty="0">
              <a:solidFill>
                <a:schemeClr val="bg1"/>
              </a:solidFill>
              <a:latin typeface="Franklin Gothic Book" panose="020B0503020102020204" pitchFamily="34" charset="0"/>
              <a:ea typeface="Calibri" panose="020F0502020204030204" pitchFamily="34" charset="0"/>
              <a:cs typeface="Arial" panose="020B0604020202020204" pitchFamily="34" charset="0"/>
            </a:endParaRPr>
          </a:p>
          <a:p>
            <a:pPr marL="342900" lvl="0" indent="-342900" algn="just">
              <a:spcAft>
                <a:spcPts val="0"/>
              </a:spcAft>
              <a:buFont typeface="Arial" panose="020B0604020202020204" pitchFamily="34" charset="0"/>
              <a:buChar char="•"/>
              <a:tabLst>
                <a:tab pos="457200" algn="l"/>
              </a:tabLst>
            </a:pPr>
            <a:r>
              <a:rPr lang="en-GB" sz="1800" dirty="0">
                <a:solidFill>
                  <a:schemeClr val="bg1"/>
                </a:solidFill>
                <a:effectLst/>
                <a:latin typeface="Franklin Gothic Book" panose="020B0503020102020204" pitchFamily="34" charset="0"/>
                <a:ea typeface="Calibri" panose="020F0502020204030204" pitchFamily="34" charset="0"/>
                <a:cs typeface="Arial" panose="020B0604020202020204" pitchFamily="34" charset="0"/>
              </a:rPr>
              <a:t>The November meeting will have a pastoral focus, while the March </a:t>
            </a:r>
            <a:r>
              <a:rPr lang="en-GB" sz="1800" dirty="0">
                <a:solidFill>
                  <a:schemeClr val="bg1"/>
                </a:solidFill>
                <a:latin typeface="Franklin Gothic Book" panose="020B0503020102020204" pitchFamily="34" charset="0"/>
                <a:ea typeface="Calibri" panose="020F0502020204030204" pitchFamily="34" charset="0"/>
                <a:cs typeface="Arial" panose="020B0604020202020204" pitchFamily="34" charset="0"/>
              </a:rPr>
              <a:t>meeting</a:t>
            </a:r>
            <a:r>
              <a:rPr lang="en-GB" sz="1800" dirty="0">
                <a:solidFill>
                  <a:schemeClr val="bg1"/>
                </a:solidFill>
                <a:effectLst/>
                <a:latin typeface="Franklin Gothic Book" panose="020B0503020102020204" pitchFamily="34" charset="0"/>
                <a:ea typeface="Calibri" panose="020F0502020204030204" pitchFamily="34" charset="0"/>
                <a:cs typeface="Arial" panose="020B0604020202020204" pitchFamily="34" charset="0"/>
              </a:rPr>
              <a:t> will </a:t>
            </a:r>
            <a:r>
              <a:rPr lang="en-GB" sz="1800" dirty="0">
                <a:solidFill>
                  <a:schemeClr val="bg1"/>
                </a:solidFill>
                <a:latin typeface="Franklin Gothic Book" panose="020B0503020102020204" pitchFamily="34" charset="0"/>
                <a:ea typeface="Calibri" panose="020F0502020204030204" pitchFamily="34" charset="0"/>
                <a:cs typeface="Arial" panose="020B0604020202020204" pitchFamily="34" charset="0"/>
              </a:rPr>
              <a:t>provide an update</a:t>
            </a:r>
            <a:r>
              <a:rPr lang="en-GB" sz="1800" dirty="0">
                <a:solidFill>
                  <a:schemeClr val="bg1"/>
                </a:solidFill>
                <a:effectLst/>
                <a:latin typeface="Franklin Gothic Book" panose="020B0503020102020204" pitchFamily="34" charset="0"/>
                <a:ea typeface="Calibri" panose="020F0502020204030204" pitchFamily="34" charset="0"/>
                <a:cs typeface="Arial" panose="020B0604020202020204" pitchFamily="34" charset="0"/>
              </a:rPr>
              <a:t> on academic progress and attainment. Finally, the July ‘optional’ meeting will be an opportunity to discuss your child’s overall progress across the entire </a:t>
            </a:r>
            <a:r>
              <a:rPr lang="en-GB" sz="1800" dirty="0">
                <a:solidFill>
                  <a:schemeClr val="bg1"/>
                </a:solidFill>
                <a:latin typeface="Franklin Gothic Book" panose="020B0503020102020204" pitchFamily="34" charset="0"/>
                <a:ea typeface="Calibri" panose="020F0502020204030204" pitchFamily="34" charset="0"/>
                <a:cs typeface="Arial" panose="020B0604020202020204" pitchFamily="34" charset="0"/>
              </a:rPr>
              <a:t>y</a:t>
            </a:r>
            <a:r>
              <a:rPr lang="en-GB" sz="1800" dirty="0">
                <a:solidFill>
                  <a:schemeClr val="bg1"/>
                </a:solidFill>
                <a:effectLst/>
                <a:latin typeface="Franklin Gothic Book" panose="020B0503020102020204" pitchFamily="34" charset="0"/>
                <a:ea typeface="Calibri" panose="020F0502020204030204" pitchFamily="34" charset="0"/>
                <a:cs typeface="Arial" panose="020B0604020202020204" pitchFamily="34" charset="0"/>
              </a:rPr>
              <a:t>ear.</a:t>
            </a:r>
            <a:endParaRPr lang="en-GB" sz="1800" dirty="0">
              <a:solidFill>
                <a:schemeClr val="bg1"/>
              </a:solidFill>
              <a:effectLst/>
              <a:latin typeface="Franklin Gothic Book" panose="020B0503020102020204" pitchFamily="34" charset="0"/>
              <a:ea typeface="Calibri" panose="020F0502020204030204" pitchFamily="34" charset="0"/>
              <a:cs typeface="Times New Roman" panose="02020603050405020304" pitchFamily="18" charset="0"/>
            </a:endParaRPr>
          </a:p>
          <a:p>
            <a:pPr algn="just">
              <a:spcAft>
                <a:spcPts val="0"/>
              </a:spcAft>
            </a:pPr>
            <a:r>
              <a:rPr lang="en-GB" sz="1800" dirty="0">
                <a:effectLst/>
                <a:latin typeface="Franklin Gothic Book" panose="020B0503020102020204" pitchFamily="34" charset="0"/>
                <a:ea typeface="Calibri" panose="020F0502020204030204" pitchFamily="34" charset="0"/>
                <a:cs typeface="Arial" panose="020B0604020202020204" pitchFamily="34" charset="0"/>
              </a:rPr>
              <a:t> </a:t>
            </a:r>
            <a:endParaRPr lang="en-GB" sz="1800" dirty="0">
              <a:effectLst/>
              <a:latin typeface="Franklin Gothic Book" panose="020B0503020102020204" pitchFamily="34" charset="0"/>
              <a:ea typeface="Calibri" panose="020F0502020204030204" pitchFamily="34" charset="0"/>
              <a:cs typeface="Times New Roman" panose="02020603050405020304" pitchFamily="18" charset="0"/>
            </a:endParaRPr>
          </a:p>
          <a:p>
            <a:endParaRPr lang="en-GB" sz="4000" b="1" dirty="0">
              <a:solidFill>
                <a:schemeClr val="bg1"/>
              </a:solidFill>
              <a:latin typeface="Franklin Gothic Book" panose="020B0503020102020204" pitchFamily="34" charset="0"/>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509069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7" name="TextBox 6"/>
          <p:cNvSpPr txBox="1"/>
          <p:nvPr/>
        </p:nvSpPr>
        <p:spPr>
          <a:xfrm>
            <a:off x="719572" y="1489348"/>
            <a:ext cx="7740860" cy="800219"/>
          </a:xfrm>
          <a:prstGeom prst="rect">
            <a:avLst/>
          </a:prstGeom>
          <a:noFill/>
        </p:spPr>
        <p:txBody>
          <a:bodyPr wrap="square" rtlCol="0">
            <a:spAutoFit/>
          </a:bodyPr>
          <a:lstStyle/>
          <a:p>
            <a:pPr marL="571500" indent="-571500">
              <a:buFont typeface="Arial" panose="020B0604020202020204" pitchFamily="34" charset="0"/>
              <a:buChar char="•"/>
            </a:pPr>
            <a:r>
              <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Attendance – YOUR role </a:t>
            </a:r>
          </a:p>
          <a:p>
            <a:pPr algn="ctr"/>
            <a:endParaRPr lang="en-GB" dirty="0"/>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buNone/>
            </a:pPr>
            <a:endParaRPr lang="en-GB" sz="1600" i="1" spc="-50" dirty="0">
              <a:solidFill>
                <a:srgbClr val="000000">
                  <a:lumMod val="85000"/>
                  <a:lumOff val="15000"/>
                </a:srgbClr>
              </a:solidFill>
              <a:latin typeface="Maiandra GD" panose="020E0502030308020204" pitchFamily="34" charset="0"/>
              <a:ea typeface="+mj-ea"/>
              <a:cs typeface="+mj-cs"/>
            </a:endParaRPr>
          </a:p>
          <a:p>
            <a:pPr marL="0" indent="0">
              <a:buNone/>
            </a:pPr>
            <a:endParaRPr lang="en-GB" sz="1600" i="1" spc="-50" dirty="0">
              <a:solidFill>
                <a:srgbClr val="000000">
                  <a:lumMod val="85000"/>
                  <a:lumOff val="15000"/>
                </a:srgbClr>
              </a:solidFill>
              <a:latin typeface="Maiandra GD" panose="020E0502030308020204" pitchFamily="34" charset="0"/>
              <a:ea typeface="+mj-ea"/>
              <a:cs typeface="+mj-cs"/>
            </a:endParaRPr>
          </a:p>
          <a:p>
            <a:pPr marL="0" indent="0">
              <a:buNone/>
            </a:pPr>
            <a:endParaRPr lang="en-GB" sz="1600" b="1" i="1" spc="-50" dirty="0">
              <a:solidFill>
                <a:srgbClr val="000000">
                  <a:lumMod val="85000"/>
                  <a:lumOff val="15000"/>
                </a:srgbClr>
              </a:solidFill>
              <a:latin typeface="Maiandra GD" panose="020E0502030308020204" pitchFamily="34" charset="0"/>
              <a:ea typeface="+mj-ea"/>
              <a:cs typeface="+mj-cs"/>
            </a:endParaRPr>
          </a:p>
          <a:p>
            <a:endParaRPr lang="en-GB" sz="1600" b="1" i="1" spc="-50" dirty="0">
              <a:solidFill>
                <a:srgbClr val="000000">
                  <a:lumMod val="85000"/>
                  <a:lumOff val="15000"/>
                </a:srgbClr>
              </a:solidFill>
              <a:latin typeface="Bookman Old Style" panose="020F0302020204030204"/>
              <a:ea typeface="+mj-ea"/>
              <a:cs typeface="+mj-cs"/>
            </a:endParaRPr>
          </a:p>
          <a:p>
            <a:pPr marL="0" indent="0">
              <a:buNone/>
            </a:pPr>
            <a:endParaRPr lang="en-GB" sz="1600" dirty="0"/>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arrogateHighSchool on X: &quot;Attendance and punctuality are so important -  Missing out on lessons leaves children vulnerable to falling behind. HHS  seeks to ensure that all its students receive a full-time education">
            <a:extLst>
              <a:ext uri="{FF2B5EF4-FFF2-40B4-BE49-F238E27FC236}">
                <a16:creationId xmlns:a16="http://schemas.microsoft.com/office/drawing/2014/main" id="{948B0918-44B3-4FB5-B38A-97184478A6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5519" y="2062596"/>
            <a:ext cx="5903539" cy="4174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67505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340768"/>
            <a:ext cx="8229600" cy="4785395"/>
          </a:xfrm>
        </p:spPr>
        <p:txBody>
          <a:bodyPr>
            <a:normAutofit lnSpcReduction="10000"/>
          </a:bodyPr>
          <a:lstStyle/>
          <a:p>
            <a:pPr marL="0" indent="0">
              <a:buNone/>
            </a:pPr>
            <a:endParaRPr lang="en-GB" sz="1600" b="1" i="1" spc="-50" dirty="0">
              <a:solidFill>
                <a:srgbClr val="000000">
                  <a:lumMod val="85000"/>
                  <a:lumOff val="15000"/>
                </a:srgbClr>
              </a:solidFill>
              <a:latin typeface="Maiandra GD" panose="020E0502030308020204" pitchFamily="34" charset="0"/>
              <a:ea typeface="+mj-ea"/>
              <a:cs typeface="+mj-cs"/>
            </a:endParaRPr>
          </a:p>
          <a:p>
            <a:endParaRPr lang="en-GB" sz="1600" b="1" i="1" spc="-50" dirty="0">
              <a:solidFill>
                <a:srgbClr val="000000">
                  <a:lumMod val="85000"/>
                  <a:lumOff val="15000"/>
                </a:srgbClr>
              </a:solidFill>
              <a:latin typeface="Bookman Old Style" panose="020F0302020204030204"/>
              <a:ea typeface="+mj-ea"/>
              <a:cs typeface="+mj-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3020102020204" pitchFamily="34" charset="0"/>
              </a:rPr>
              <a:t>Medicines: Please fill in the relevant forms for prescription and non-prescription medication (this includes inhalers).  The medication has to be in the original packaging with the prescribed label on from the GP.  We are allowed to administer antibiotics if prescribed 4 times a day.</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30201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3020102020204" pitchFamily="34" charset="0"/>
              </a:rPr>
              <a:t>Health care plans MUST be updated annually, please ensure we have the most recent copy.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30201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3020102020204" pitchFamily="34" charset="0"/>
              </a:rPr>
              <a:t>Please let us know if there is any change in your child’s medical needs.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30201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3020102020204" pitchFamily="34" charset="0"/>
              </a:rPr>
              <a:t>Please ensure that your child comes to school having had breakfast and that any food brought into school does not contain nuts.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30201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3020102020204" pitchFamily="34" charset="0"/>
              </a:rPr>
              <a:t>We encourage children to stay hydrated so please ensure they have a water bottle.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30201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3020102020204" pitchFamily="34" charset="0"/>
              </a:rPr>
              <a:t>Many also benefit from having a healthy snack at morning break. </a:t>
            </a:r>
          </a:p>
          <a:p>
            <a:pPr marL="0" indent="0" algn="ctr">
              <a:buNone/>
            </a:pPr>
            <a:endParaRPr lang="en-GB" sz="1600" dirty="0"/>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8B972F8-AE61-4403-AD11-32C17CEC2986}"/>
              </a:ext>
            </a:extLst>
          </p:cNvPr>
          <p:cNvSpPr txBox="1"/>
          <p:nvPr/>
        </p:nvSpPr>
        <p:spPr>
          <a:xfrm>
            <a:off x="683568" y="1231367"/>
            <a:ext cx="7848872" cy="646331"/>
          </a:xfrm>
          <a:prstGeom prst="rect">
            <a:avLst/>
          </a:prstGeom>
          <a:noFill/>
        </p:spPr>
        <p:txBody>
          <a:bodyPr wrap="square">
            <a:spAutoFit/>
          </a:bodyPr>
          <a:lstStyle/>
          <a:p>
            <a:pPr algn="ctr"/>
            <a:r>
              <a:rPr lang="en-GB" sz="3600" b="1" dirty="0">
                <a:ln w="12700">
                  <a:solidFill>
                    <a:schemeClr val="accent3">
                      <a:lumMod val="50000"/>
                    </a:schemeClr>
                  </a:solidFill>
                  <a:prstDash val="solid"/>
                </a:ln>
                <a:solidFill>
                  <a:schemeClr val="bg1"/>
                </a:solidFill>
                <a:effectLst>
                  <a:innerShdw blurRad="177800">
                    <a:schemeClr val="accent3">
                      <a:lumMod val="50000"/>
                    </a:schemeClr>
                  </a:innerShdw>
                </a:effectLst>
                <a:latin typeface="Franklin Gothic Book" panose="020B0503020102020204" pitchFamily="34" charset="0"/>
                <a:ea typeface="Calibri"/>
                <a:cs typeface="Times New Roman"/>
              </a:rPr>
              <a:t>Medical</a:t>
            </a:r>
            <a:r>
              <a:rPr lang="en-GB" sz="3600" b="1" cap="none" spc="0" dirty="0">
                <a:ln w="12700" cmpd="sng">
                  <a:solidFill>
                    <a:schemeClr val="accent4"/>
                  </a:solidFill>
                  <a:prstDash val="solid"/>
                </a:ln>
                <a:solidFill>
                  <a:schemeClr val="bg1"/>
                </a:solidFill>
                <a:effectLst/>
                <a:latin typeface="Franklin Gothic Book" panose="020B0503020102020204" pitchFamily="34" charset="0"/>
                <a:ea typeface="Calibri"/>
                <a:cs typeface="Times New Roman"/>
              </a:rPr>
              <a:t> </a:t>
            </a:r>
            <a:r>
              <a:rPr lang="en-GB" sz="3600" b="1" dirty="0">
                <a:ln w="12700">
                  <a:solidFill>
                    <a:schemeClr val="accent3">
                      <a:lumMod val="50000"/>
                    </a:schemeClr>
                  </a:solidFill>
                  <a:prstDash val="solid"/>
                </a:ln>
                <a:solidFill>
                  <a:schemeClr val="bg1"/>
                </a:solidFill>
                <a:effectLst>
                  <a:innerShdw blurRad="177800">
                    <a:schemeClr val="accent3">
                      <a:lumMod val="50000"/>
                    </a:schemeClr>
                  </a:innerShdw>
                </a:effectLst>
                <a:latin typeface="Franklin Gothic Book" panose="020B0503020102020204" pitchFamily="34" charset="0"/>
                <a:ea typeface="Calibri"/>
                <a:cs typeface="Times New Roman"/>
              </a:rPr>
              <a:t>Information</a:t>
            </a:r>
            <a:endParaRPr lang="en-GB" sz="3600" b="1" cap="none" spc="0" dirty="0">
              <a:ln w="12700" cmpd="sng">
                <a:solidFill>
                  <a:schemeClr val="accent4"/>
                </a:solidFill>
                <a:prstDash val="solid"/>
              </a:ln>
              <a:solidFill>
                <a:schemeClr val="bg1"/>
              </a:solidFill>
              <a:effectLst/>
            </a:endParaRPr>
          </a:p>
        </p:txBody>
      </p:sp>
    </p:spTree>
    <p:extLst>
      <p:ext uri="{BB962C8B-B14F-4D97-AF65-F5344CB8AC3E}">
        <p14:creationId xmlns:p14="http://schemas.microsoft.com/office/powerpoint/2010/main" val="9063791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143508" y="2185474"/>
            <a:ext cx="8543292" cy="3940689"/>
          </a:xfrm>
        </p:spPr>
        <p:txBody>
          <a:bodyPr>
            <a:normAutofit lnSpcReduction="10000"/>
          </a:bodyPr>
          <a:lstStyle/>
          <a:p>
            <a:r>
              <a:rPr lang="en-GB" sz="2400" b="1" spc="-50" dirty="0">
                <a:solidFill>
                  <a:srgbClr val="000000">
                    <a:lumMod val="85000"/>
                    <a:lumOff val="15000"/>
                  </a:srgbClr>
                </a:solidFill>
                <a:latin typeface="Franklin Gothic Book" panose="020B0503020102020204" pitchFamily="34" charset="0"/>
                <a:ea typeface="+mj-ea"/>
                <a:cs typeface="+mj-cs"/>
              </a:rPr>
              <a:t>Daily reading –</a:t>
            </a:r>
            <a:r>
              <a:rPr lang="en-GB" sz="2400" b="1" dirty="0">
                <a:solidFill>
                  <a:schemeClr val="bg1"/>
                </a:solidFill>
                <a:latin typeface="Franklin Gothic Book" panose="020B0503020102020204" pitchFamily="34" charset="0"/>
              </a:rPr>
              <a:t>We kindly encourage you to continue reading with your child each day, not only from their school reading book but also from a range of texts that capture their interests, to help foster a lifelong love of language.</a:t>
            </a:r>
          </a:p>
          <a:p>
            <a:r>
              <a:rPr lang="en-GB" sz="2400" b="1" dirty="0" err="1">
                <a:solidFill>
                  <a:schemeClr val="bg1"/>
                </a:solidFill>
                <a:latin typeface="Franklin Gothic Book" panose="020B0503020102020204" pitchFamily="34" charset="0"/>
              </a:rPr>
              <a:t>TTRockStars</a:t>
            </a:r>
            <a:r>
              <a:rPr lang="en-GB" sz="2400" b="1" dirty="0">
                <a:solidFill>
                  <a:schemeClr val="bg1"/>
                </a:solidFill>
                <a:latin typeface="Franklin Gothic Book" panose="020B0503020102020204" pitchFamily="34" charset="0"/>
              </a:rPr>
              <a:t> – We would like to encourage you to allow your child to access Garage the </a:t>
            </a:r>
            <a:r>
              <a:rPr lang="en-GB" sz="2400" b="1" dirty="0" err="1">
                <a:solidFill>
                  <a:schemeClr val="bg1"/>
                </a:solidFill>
                <a:latin typeface="Franklin Gothic Book" panose="020B0503020102020204" pitchFamily="34" charset="0"/>
              </a:rPr>
              <a:t>TTRockStars</a:t>
            </a:r>
            <a:r>
              <a:rPr lang="en-GB" sz="2400" b="1" dirty="0">
                <a:solidFill>
                  <a:schemeClr val="bg1"/>
                </a:solidFill>
                <a:latin typeface="Franklin Gothic Book" panose="020B0503020102020204" pitchFamily="34" charset="0"/>
              </a:rPr>
              <a:t> </a:t>
            </a:r>
            <a:r>
              <a:rPr lang="en-GB" sz="2400" b="1">
                <a:solidFill>
                  <a:schemeClr val="bg1"/>
                </a:solidFill>
                <a:latin typeface="Franklin Gothic Book" panose="020B0503020102020204" pitchFamily="34" charset="0"/>
              </a:rPr>
              <a:t>for 30 </a:t>
            </a:r>
            <a:r>
              <a:rPr lang="en-GB" sz="2400" b="1" dirty="0">
                <a:solidFill>
                  <a:schemeClr val="bg1"/>
                </a:solidFill>
                <a:latin typeface="Franklin Gothic Book" panose="020B0503020102020204" pitchFamily="34" charset="0"/>
              </a:rPr>
              <a:t>minutes </a:t>
            </a:r>
            <a:r>
              <a:rPr lang="en-GB" sz="2400" b="1">
                <a:solidFill>
                  <a:schemeClr val="bg1"/>
                </a:solidFill>
                <a:latin typeface="Franklin Gothic Book" panose="020B0503020102020204" pitchFamily="34" charset="0"/>
              </a:rPr>
              <a:t>a week</a:t>
            </a:r>
            <a:endParaRPr lang="en-GB" sz="2400" b="1" dirty="0">
              <a:solidFill>
                <a:schemeClr val="bg1"/>
              </a:solidFill>
              <a:latin typeface="Franklin Gothic Book" panose="020B0503020102020204" pitchFamily="34" charset="0"/>
            </a:endParaRPr>
          </a:p>
          <a:p>
            <a:r>
              <a:rPr lang="en-GB" sz="2400" b="1" dirty="0">
                <a:solidFill>
                  <a:schemeClr val="bg1"/>
                </a:solidFill>
                <a:latin typeface="Franklin Gothic Book" panose="020B0503020102020204" pitchFamily="34" charset="0"/>
              </a:rPr>
              <a:t>A half-termly spelling grid is available on the Sparrows Class page of the school website. While there will no longer be a formal spelling test in class, we strongly encourage you to support your child in learning these spellings at home. </a:t>
            </a:r>
            <a:endParaRPr lang="en-GB" sz="2400" b="1" spc="-50" dirty="0">
              <a:solidFill>
                <a:schemeClr val="bg1"/>
              </a:solidFill>
              <a:latin typeface="Franklin Gothic Book" panose="020B0503020102020204" pitchFamily="34" charset="0"/>
              <a:ea typeface="+mj-ea"/>
              <a:cs typeface="+mj-cs"/>
            </a:endParaRPr>
          </a:p>
          <a:p>
            <a:endParaRPr lang="en-GB" sz="2400" b="1" spc="-50" dirty="0">
              <a:solidFill>
                <a:srgbClr val="000000">
                  <a:lumMod val="85000"/>
                  <a:lumOff val="15000"/>
                </a:srgbClr>
              </a:solidFill>
              <a:latin typeface="Franklin Gothic Book" panose="020B0503020102020204" pitchFamily="34" charset="0"/>
              <a:ea typeface="+mj-ea"/>
              <a:cs typeface="+mj-cs"/>
            </a:endParaRPr>
          </a:p>
          <a:p>
            <a:pPr marL="0" indent="0">
              <a:buNone/>
            </a:pPr>
            <a:endParaRPr lang="en-GB" sz="2200" b="1" dirty="0">
              <a:solidFill>
                <a:srgbClr val="7030A0"/>
              </a:solidFill>
              <a:latin typeface="Franklin Gothic Book" panose="020B0503020102020204" pitchFamily="34" charset="0"/>
            </a:endParaRPr>
          </a:p>
          <a:p>
            <a:endParaRPr lang="en-GB" sz="2200" b="1" dirty="0">
              <a:solidFill>
                <a:srgbClr val="002060"/>
              </a:solidFill>
              <a:latin typeface="Franklin Gothic Book" panose="020B0503020102020204" pitchFamily="34" charset="0"/>
            </a:endParaRPr>
          </a:p>
          <a:p>
            <a:pPr marL="0" indent="0">
              <a:buNone/>
            </a:pPr>
            <a:endParaRPr lang="en-GB" sz="2200" b="1" dirty="0">
              <a:solidFill>
                <a:srgbClr val="002060"/>
              </a:solidFill>
              <a:latin typeface="Franklin Gothic Book" panose="020B0503020102020204" pitchFamily="34" charset="0"/>
            </a:endParaRPr>
          </a:p>
          <a:p>
            <a:pPr marL="0" indent="0" algn="ctr">
              <a:buNone/>
            </a:pPr>
            <a:endParaRPr lang="en-GB" sz="1600" dirty="0"/>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8B972F8-AE61-4403-AD11-32C17CEC2986}"/>
              </a:ext>
            </a:extLst>
          </p:cNvPr>
          <p:cNvSpPr txBox="1"/>
          <p:nvPr/>
        </p:nvSpPr>
        <p:spPr>
          <a:xfrm>
            <a:off x="323528" y="1231367"/>
            <a:ext cx="8208912" cy="769441"/>
          </a:xfrm>
          <a:prstGeom prst="rect">
            <a:avLst/>
          </a:prstGeom>
          <a:noFill/>
        </p:spPr>
        <p:txBody>
          <a:bodyPr wrap="square">
            <a:spAutoFit/>
          </a:bodyPr>
          <a:lstStyle/>
          <a:p>
            <a:pPr algn="ctr"/>
            <a:r>
              <a:rPr lang="en-GB" sz="4400" b="1" cap="none" spc="0" dirty="0">
                <a:ln w="12700" cmpd="sng">
                  <a:solidFill>
                    <a:schemeClr val="accent4"/>
                  </a:solidFill>
                  <a:prstDash val="solid"/>
                </a:ln>
                <a:solidFill>
                  <a:schemeClr val="bg1"/>
                </a:solidFill>
                <a:effectLst/>
                <a:latin typeface="Franklin Gothic Book" panose="020B0503020102020204" pitchFamily="34" charset="0"/>
              </a:rPr>
              <a:t>Home learning with a difference!</a:t>
            </a:r>
          </a:p>
        </p:txBody>
      </p:sp>
    </p:spTree>
    <p:extLst>
      <p:ext uri="{BB962C8B-B14F-4D97-AF65-F5344CB8AC3E}">
        <p14:creationId xmlns:p14="http://schemas.microsoft.com/office/powerpoint/2010/main" val="26452459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143508" y="2185474"/>
            <a:ext cx="8543292" cy="3940689"/>
          </a:xfrm>
        </p:spPr>
        <p:txBody>
          <a:bodyPr>
            <a:normAutofit/>
          </a:bodyPr>
          <a:lstStyle/>
          <a:p>
            <a:endParaRPr lang="en-GB" sz="2400" b="1" spc="-50" dirty="0">
              <a:solidFill>
                <a:srgbClr val="000000">
                  <a:lumMod val="85000"/>
                  <a:lumOff val="15000"/>
                </a:srgbClr>
              </a:solidFill>
              <a:latin typeface="Franklin Gothic Book" panose="020B0503020102020204" pitchFamily="34" charset="0"/>
              <a:ea typeface="+mj-ea"/>
              <a:cs typeface="+mj-cs"/>
            </a:endParaRPr>
          </a:p>
          <a:p>
            <a:pPr marL="0" indent="0">
              <a:buNone/>
            </a:pPr>
            <a:endParaRPr lang="en-GB" sz="2200" b="1" dirty="0">
              <a:solidFill>
                <a:srgbClr val="7030A0"/>
              </a:solidFill>
              <a:latin typeface="Franklin Gothic Book" panose="020B0503020102020204" pitchFamily="34" charset="0"/>
            </a:endParaRPr>
          </a:p>
          <a:p>
            <a:endParaRPr lang="en-GB" sz="2200" b="1" dirty="0">
              <a:solidFill>
                <a:srgbClr val="002060"/>
              </a:solidFill>
              <a:latin typeface="Franklin Gothic Book" panose="020B0503020102020204" pitchFamily="34" charset="0"/>
            </a:endParaRPr>
          </a:p>
          <a:p>
            <a:pPr marL="0" indent="0">
              <a:buNone/>
            </a:pPr>
            <a:endParaRPr lang="en-GB" sz="2200" b="1" dirty="0">
              <a:solidFill>
                <a:srgbClr val="002060"/>
              </a:solidFill>
              <a:latin typeface="Franklin Gothic Book" panose="020B0503020102020204" pitchFamily="34" charset="0"/>
            </a:endParaRPr>
          </a:p>
          <a:p>
            <a:pPr marL="0" indent="0" algn="ctr">
              <a:buNone/>
            </a:pPr>
            <a:endParaRPr lang="en-GB" sz="1600" dirty="0"/>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8B972F8-AE61-4403-AD11-32C17CEC2986}"/>
              </a:ext>
            </a:extLst>
          </p:cNvPr>
          <p:cNvSpPr txBox="1"/>
          <p:nvPr/>
        </p:nvSpPr>
        <p:spPr>
          <a:xfrm>
            <a:off x="323528" y="1231367"/>
            <a:ext cx="8208912" cy="5201424"/>
          </a:xfrm>
          <a:prstGeom prst="rect">
            <a:avLst/>
          </a:prstGeom>
          <a:noFill/>
        </p:spPr>
        <p:txBody>
          <a:bodyPr wrap="square">
            <a:spAutoFit/>
          </a:bodyPr>
          <a:lstStyle/>
          <a:p>
            <a:pPr algn="ctr"/>
            <a:r>
              <a:rPr lang="en-GB" sz="4400" b="1" dirty="0">
                <a:ln w="12700" cmpd="sng">
                  <a:solidFill>
                    <a:schemeClr val="accent4"/>
                  </a:solidFill>
                  <a:prstDash val="solid"/>
                </a:ln>
                <a:solidFill>
                  <a:schemeClr val="bg1"/>
                </a:solidFill>
                <a:latin typeface="Franklin Gothic Book" panose="020B0503020102020204" pitchFamily="34" charset="0"/>
              </a:rPr>
              <a:t>A couple of changes. </a:t>
            </a:r>
          </a:p>
          <a:p>
            <a:r>
              <a:rPr lang="en-GB" sz="3200" b="1" u="sng" cap="none" spc="0" dirty="0">
                <a:ln w="12700" cmpd="sng">
                  <a:solidFill>
                    <a:schemeClr val="accent4"/>
                  </a:solidFill>
                  <a:prstDash val="solid"/>
                </a:ln>
                <a:solidFill>
                  <a:schemeClr val="bg1"/>
                </a:solidFill>
                <a:effectLst/>
                <a:latin typeface="Franklin Gothic Book" panose="020B0503020102020204" pitchFamily="34" charset="0"/>
              </a:rPr>
              <a:t>Lunches:</a:t>
            </a:r>
          </a:p>
          <a:p>
            <a:r>
              <a:rPr lang="en-GB" sz="3200" b="1" cap="none" spc="0" dirty="0">
                <a:ln w="12700" cmpd="sng">
                  <a:solidFill>
                    <a:schemeClr val="accent4"/>
                  </a:solidFill>
                  <a:prstDash val="solid"/>
                </a:ln>
                <a:solidFill>
                  <a:schemeClr val="bg1"/>
                </a:solidFill>
                <a:effectLst/>
                <a:latin typeface="Franklin Gothic Book" panose="020B0503020102020204" pitchFamily="34" charset="0"/>
              </a:rPr>
              <a:t>If your child arrives without a lunch or a hot lunch hasn’t been ordered, we will order them a jacket potato with a choice of filling. </a:t>
            </a:r>
          </a:p>
          <a:p>
            <a:r>
              <a:rPr lang="en-GB" sz="3200" b="1" dirty="0">
                <a:ln w="12700" cmpd="sng">
                  <a:solidFill>
                    <a:schemeClr val="accent4"/>
                  </a:solidFill>
                  <a:prstDash val="solid"/>
                </a:ln>
                <a:solidFill>
                  <a:schemeClr val="bg1"/>
                </a:solidFill>
                <a:latin typeface="Franklin Gothic Book" panose="020B0503020102020204" pitchFamily="34" charset="0"/>
              </a:rPr>
              <a:t>You will be asked to pay for the meal. </a:t>
            </a:r>
          </a:p>
          <a:p>
            <a:endParaRPr lang="en-GB" sz="3200" b="1" dirty="0">
              <a:ln w="12700" cmpd="sng">
                <a:solidFill>
                  <a:schemeClr val="accent4"/>
                </a:solidFill>
                <a:prstDash val="solid"/>
              </a:ln>
              <a:solidFill>
                <a:schemeClr val="bg1"/>
              </a:solidFill>
              <a:latin typeface="Franklin Gothic Book" panose="020B0503020102020204" pitchFamily="34" charset="0"/>
            </a:endParaRPr>
          </a:p>
          <a:p>
            <a:r>
              <a:rPr lang="en-GB" sz="3200" b="1" u="sng" dirty="0">
                <a:ln w="12700" cmpd="sng">
                  <a:solidFill>
                    <a:schemeClr val="accent4"/>
                  </a:solidFill>
                  <a:prstDash val="solid"/>
                </a:ln>
                <a:solidFill>
                  <a:schemeClr val="bg1"/>
                </a:solidFill>
                <a:latin typeface="Franklin Gothic Book" panose="020B0503020102020204" pitchFamily="34" charset="0"/>
              </a:rPr>
              <a:t>Collective morning worship:</a:t>
            </a:r>
          </a:p>
          <a:p>
            <a:r>
              <a:rPr lang="en-GB" sz="3200" b="1" dirty="0">
                <a:ln w="12700" cmpd="sng">
                  <a:solidFill>
                    <a:schemeClr val="accent4"/>
                  </a:solidFill>
                  <a:prstDash val="solid"/>
                </a:ln>
                <a:solidFill>
                  <a:schemeClr val="bg1"/>
                </a:solidFill>
                <a:latin typeface="Franklin Gothic Book" panose="020B0503020102020204" pitchFamily="34" charset="0"/>
              </a:rPr>
              <a:t>Collective worship is now at 9am. </a:t>
            </a:r>
          </a:p>
          <a:p>
            <a:pPr marL="514350" indent="-514350" algn="ctr">
              <a:buAutoNum type="arabicPeriod"/>
            </a:pPr>
            <a:endParaRPr lang="en-GB" sz="3200" b="1" cap="none" spc="0" dirty="0">
              <a:ln w="12700" cmpd="sng">
                <a:solidFill>
                  <a:schemeClr val="accent4"/>
                </a:solidFill>
                <a:prstDash val="solid"/>
              </a:ln>
              <a:solidFill>
                <a:schemeClr val="bg1"/>
              </a:solidFill>
              <a:effectLst/>
              <a:latin typeface="Franklin Gothic Book" panose="020B0503020102020204" pitchFamily="34" charset="0"/>
            </a:endParaRPr>
          </a:p>
        </p:txBody>
      </p:sp>
    </p:spTree>
    <p:extLst>
      <p:ext uri="{BB962C8B-B14F-4D97-AF65-F5344CB8AC3E}">
        <p14:creationId xmlns:p14="http://schemas.microsoft.com/office/powerpoint/2010/main" val="311106096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980728"/>
            <a:ext cx="8229600" cy="5145436"/>
          </a:xfrm>
        </p:spPr>
        <p:txBody>
          <a:bodyPr>
            <a:normAutofit/>
          </a:bodyP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indent="0" algn="ctr">
              <a:spcBef>
                <a:spcPts val="0"/>
              </a:spcBef>
              <a:buNone/>
              <a:defRPr/>
            </a:pPr>
            <a:r>
              <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OUR SAFEGUARDING TEAM</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endParaRPr lang="en-GB" sz="1600" b="1" i="1" spc="-50" dirty="0">
              <a:solidFill>
                <a:srgbClr val="000000">
                  <a:lumMod val="85000"/>
                  <a:lumOff val="15000"/>
                </a:srgbClr>
              </a:solidFill>
              <a:latin typeface="Bookman Old Style" panose="020F0302020204030204"/>
              <a:ea typeface="+mj-ea"/>
              <a:cs typeface="+mj-cs"/>
            </a:endParaRPr>
          </a:p>
          <a:p>
            <a:pPr marL="0" indent="0" algn="ctr">
              <a:buNone/>
            </a:pPr>
            <a:endParaRPr lang="en-GB" sz="1600" dirty="0"/>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E5CF48E-EA8D-4F10-B57B-F5E44554593C}"/>
              </a:ext>
            </a:extLst>
          </p:cNvPr>
          <p:cNvPicPr>
            <a:picLocks noChangeAspect="1"/>
          </p:cNvPicPr>
          <p:nvPr/>
        </p:nvPicPr>
        <p:blipFill>
          <a:blip r:embed="rId4"/>
          <a:stretch>
            <a:fillRect/>
          </a:stretch>
        </p:blipFill>
        <p:spPr>
          <a:xfrm>
            <a:off x="2915816" y="1866704"/>
            <a:ext cx="2880320" cy="4011112"/>
          </a:xfrm>
          <a:prstGeom prst="rect">
            <a:avLst/>
          </a:prstGeom>
        </p:spPr>
      </p:pic>
    </p:spTree>
    <p:extLst>
      <p:ext uri="{BB962C8B-B14F-4D97-AF65-F5344CB8AC3E}">
        <p14:creationId xmlns:p14="http://schemas.microsoft.com/office/powerpoint/2010/main" val="34006925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980728"/>
            <a:ext cx="8229600" cy="5145436"/>
          </a:xfrm>
        </p:spPr>
        <p:txBody>
          <a:bodyPr>
            <a:normAutofit lnSpcReduction="1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w="12700">
                  <a:solidFill>
                    <a:srgbClr val="9BBB59">
                      <a:lumMod val="50000"/>
                    </a:srgbClr>
                  </a:solidFill>
                  <a:prstDash val="solid"/>
                </a:ln>
                <a:solidFill>
                  <a:prstClr val="black"/>
                </a:solidFill>
                <a:effectLst>
                  <a:innerShdw blurRad="177800">
                    <a:srgbClr val="9BBB59">
                      <a:lumMod val="50000"/>
                    </a:srgbClr>
                  </a:innerShdw>
                </a:effectLst>
                <a:uLnTx/>
                <a:uFillTx/>
                <a:latin typeface="Calibri"/>
                <a:ea typeface="+mn-ea"/>
                <a:cs typeface="+mn-cs"/>
              </a:rPr>
              <a:t>Safeguarding is everyone’s responsibility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St Paul’s is committed to ensuring the welfare and safety of all our children in school. We believe that pupils have a right to learn in a supportive, caring and safe environment which includes the right to protection from all types of abuse; where staff are vigilant for signs of any pupil in distress and are confident about applying the safeguarding processes to avert and alleviate any such problems.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If you are ever concerned about the safety or well‐being of someone at our school, please talk to one of the school’s Designated Safeguarding Leads (DSLs). See below for information.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St Paul’s expects all staff, parents and volunteers to share this commitment. This means that we have a Child Protection Policy and procedures in place which can be found on our school website.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Sometimes we may need to share information and work in partnership with other agencies when there are concerns about a child’s welfare. We will ensure that our concerns about our pupils are discussed with his/her parents/carers first unless we have reason to believe that such a move would be contrary to the child’s welfare. If a member of staff is concerned about a child’s welfare, they will record their concern, and any observations or conversation heard, and report to one of the DSLs as soon as possible the same day.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If a member of staff has concerns which relate to the actions or behaviour of another member of staff (which could suggest that s/he is unsuitable to work with children) then this will be reported to the Headteacher (or the Chair of Governors if the concern relates to the Headteacher themselves) who will consider what action to take.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rPr>
              <a:t>OUR DESIGNATED SAFEGUARDING LEADS (DSLs) ARE:</a:t>
            </a:r>
          </a:p>
          <a:p>
            <a:pPr marL="0" marR="0" lvl="0" indent="0" defTabSz="914400" rtl="0" eaLnBrk="1" fontAlgn="auto" latinLnBrk="0" hangingPunct="1">
              <a:lnSpc>
                <a:spcPct val="100000"/>
              </a:lnSpc>
              <a:spcBef>
                <a:spcPts val="0"/>
              </a:spcBef>
              <a:spcAft>
                <a:spcPts val="0"/>
              </a:spcAft>
              <a:buClrTx/>
              <a:buSzTx/>
              <a:buFontTx/>
              <a:buNone/>
              <a:tabLst/>
              <a:defRPr/>
            </a:pPr>
            <a:r>
              <a:rPr lang="en-GB" sz="1800" b="1" dirty="0">
                <a:solidFill>
                  <a:prstClr val="black"/>
                </a:solidFill>
                <a:latin typeface="Franklin Gothic Book" panose="020B0503020102020204" pitchFamily="34" charset="0"/>
              </a:rPr>
              <a:t>Mrs C Dennis - DSL            Mrs K Robinson -  DDSL               Mrs K </a:t>
            </a:r>
            <a:r>
              <a:rPr lang="en-GB" sz="1800" b="1" dirty="0" err="1">
                <a:solidFill>
                  <a:prstClr val="black"/>
                </a:solidFill>
                <a:latin typeface="Franklin Gothic Book" panose="020B0503020102020204" pitchFamily="34" charset="0"/>
              </a:rPr>
              <a:t>Wingrove</a:t>
            </a:r>
            <a:r>
              <a:rPr lang="en-GB" sz="1800" b="1" dirty="0">
                <a:solidFill>
                  <a:prstClr val="black"/>
                </a:solidFill>
                <a:latin typeface="Franklin Gothic Book" panose="020B0503020102020204" pitchFamily="34" charset="0"/>
              </a:rPr>
              <a:t> - DDSL</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a:p>
            <a:endParaRPr lang="en-GB" sz="1600" b="1" i="1" spc="-50" dirty="0">
              <a:solidFill>
                <a:srgbClr val="000000">
                  <a:lumMod val="85000"/>
                  <a:lumOff val="15000"/>
                </a:srgbClr>
              </a:solidFill>
              <a:latin typeface="Bookman Old Style" panose="020F0302020204030204"/>
              <a:ea typeface="+mj-ea"/>
              <a:cs typeface="+mj-cs"/>
            </a:endParaRPr>
          </a:p>
          <a:p>
            <a:pPr marL="0" indent="0" algn="ctr">
              <a:buNone/>
            </a:pPr>
            <a:endParaRPr lang="en-GB" sz="1600" dirty="0"/>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3384379"/>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spcBef>
                <a:spcPts val="0"/>
              </a:spcBef>
              <a:buNone/>
              <a:defRPr/>
            </a:pPr>
            <a:r>
              <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E-Safety and Social Media</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Ashton Primary School - Staying Safe Online">
            <a:extLst>
              <a:ext uri="{FF2B5EF4-FFF2-40B4-BE49-F238E27FC236}">
                <a16:creationId xmlns:a16="http://schemas.microsoft.com/office/drawing/2014/main" id="{370823EA-B4B3-4DEB-BAD3-FE341845A3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5" y="1916832"/>
            <a:ext cx="7706216" cy="433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535508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spcBef>
                <a:spcPts val="0"/>
              </a:spcBef>
              <a:buNone/>
              <a:defRPr/>
            </a:pPr>
            <a:r>
              <a:rPr lang="en-US"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E-Safety &amp; Social Media Safety</a:t>
            </a: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2000" b="0" i="1" u="none" strike="noStrike" kern="1200" cap="none" spc="0" normalizeH="0" baseline="0" noProof="0" dirty="0">
                <a:ln>
                  <a:noFill/>
                </a:ln>
                <a:solidFill>
                  <a:prstClr val="black"/>
                </a:solidFill>
                <a:effectLst/>
                <a:uLnTx/>
                <a:uFillTx/>
                <a:latin typeface="Calibri"/>
                <a:ea typeface="Calibri"/>
                <a:cs typeface="Times New Roman"/>
              </a:rPr>
              <a:t>What can the school do to support with this?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0" u="none" strike="noStrike" kern="1200" cap="none" spc="0" normalizeH="0" baseline="0" noProof="0" dirty="0">
                <a:ln>
                  <a:noFill/>
                </a:ln>
                <a:solidFill>
                  <a:prstClr val="black"/>
                </a:solidFill>
                <a:effectLst/>
                <a:uLnTx/>
                <a:uFillTx/>
                <a:latin typeface="Calibri"/>
                <a:ea typeface="Calibri"/>
                <a:cs typeface="Times New Roman"/>
              </a:rPr>
              <a:t>All pupils complete comprehensive and age appropriate e-safety lessons each and every year. These lessons will cover wide-ranging curriculum areas to help keep children safe both in and out of school including providing guidance and advice on cyber bullying and social media safety.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0" u="none" strike="noStrike" kern="1200" cap="none" spc="0" normalizeH="0" baseline="0" noProof="0" dirty="0">
                <a:ln>
                  <a:noFill/>
                </a:ln>
                <a:solidFill>
                  <a:prstClr val="black"/>
                </a:solidFill>
                <a:effectLst/>
                <a:uLnTx/>
                <a:uFillTx/>
                <a:latin typeface="Calibri"/>
                <a:ea typeface="Calibri"/>
                <a:cs typeface="Times New Roman"/>
              </a:rPr>
              <a:t>As a school we wish to support you as much as possible.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1" i="0" u="none" strike="noStrike" kern="1200" cap="none" spc="0" normalizeH="0" baseline="0" noProof="0" dirty="0">
                <a:ln>
                  <a:noFill/>
                </a:ln>
                <a:solidFill>
                  <a:prstClr val="black"/>
                </a:solidFill>
                <a:effectLst/>
                <a:uLnTx/>
                <a:uFillTx/>
                <a:latin typeface="Calibri"/>
                <a:ea typeface="Calibri"/>
                <a:cs typeface="Times New Roman"/>
              </a:rPr>
              <a:t>If inappropriate messaging occurs outside of school but between children at this school, then we do want to know about it – particularly if the messages are of a nature that could be viewed as bullying.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2000" b="0" i="0" u="none" strike="noStrike" kern="1200" cap="none" spc="0" normalizeH="0" baseline="0" noProof="0" dirty="0">
                <a:ln>
                  <a:noFill/>
                </a:ln>
                <a:solidFill>
                  <a:prstClr val="black"/>
                </a:solidFill>
                <a:effectLst/>
                <a:uLnTx/>
                <a:uFillTx/>
                <a:latin typeface="Calibri"/>
                <a:ea typeface="Calibri"/>
                <a:cs typeface="Times New Roman"/>
              </a:rPr>
              <a:t>While it would not be appropriate for the school to sanction pupils for inappropriate conduct outside of school – </a:t>
            </a:r>
            <a:r>
              <a:rPr kumimoji="0" lang="en-GB" sz="2000" b="1" i="0" u="none" strike="noStrike" kern="1200" cap="none" spc="0" normalizeH="0" baseline="0" noProof="0" dirty="0">
                <a:ln>
                  <a:noFill/>
                </a:ln>
                <a:solidFill>
                  <a:prstClr val="black"/>
                </a:solidFill>
                <a:effectLst/>
                <a:uLnTx/>
                <a:uFillTx/>
                <a:latin typeface="Calibri"/>
                <a:ea typeface="Calibri"/>
                <a:cs typeface="Times New Roman"/>
              </a:rPr>
              <a:t>it will likely be important that staff know about any such conflict in order to ensure that it does not affect their learning or playtime in school</a:t>
            </a:r>
            <a:r>
              <a:rPr kumimoji="0" lang="en-GB" sz="2000" b="0" i="0" u="none" strike="noStrike" kern="1200" cap="none" spc="0" normalizeH="0" baseline="0" noProof="0" dirty="0">
                <a:ln>
                  <a:noFill/>
                </a:ln>
                <a:solidFill>
                  <a:prstClr val="black"/>
                </a:solidFill>
                <a:effectLst/>
                <a:uLnTx/>
                <a:uFillTx/>
                <a:latin typeface="Calibri"/>
                <a:ea typeface="Calibri"/>
                <a:cs typeface="Times New Roman"/>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079733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spcBef>
                <a:spcPts val="0"/>
              </a:spcBef>
              <a:buNone/>
              <a:defRPr/>
            </a:pPr>
            <a:r>
              <a:rPr lang="en-US"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E-Safety &amp; Social Media Safety</a:t>
            </a:r>
          </a:p>
          <a:p>
            <a:pPr marL="0" marR="0" lvl="0" indent="0" algn="l"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1600" b="0" i="1" u="none" strike="noStrike" kern="1200" cap="none" spc="0" normalizeH="0" baseline="0" noProof="0" dirty="0">
                <a:ln>
                  <a:noFill/>
                </a:ln>
                <a:solidFill>
                  <a:prstClr val="black"/>
                </a:solidFill>
                <a:effectLst/>
                <a:uLnTx/>
                <a:uFillTx/>
                <a:latin typeface="Calibri"/>
                <a:ea typeface="Calibri"/>
                <a:cs typeface="Times New Roman"/>
              </a:rPr>
              <a:t>What can you do to support with this at home?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600" b="0" i="0" u="none" strike="noStrike" kern="1200" cap="none" spc="0" normalizeH="0" baseline="0" noProof="0" dirty="0">
                <a:ln>
                  <a:noFill/>
                </a:ln>
                <a:solidFill>
                  <a:prstClr val="black"/>
                </a:solidFill>
                <a:effectLst/>
                <a:uLnTx/>
                <a:uFillTx/>
                <a:latin typeface="Calibri"/>
                <a:ea typeface="Calibri"/>
                <a:cs typeface="Times New Roman"/>
              </a:rPr>
              <a:t>Understand the risks – use the weblinks on the next page to educate yourself on the apps and websites your children wish to visit and be aware of the risks.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600" b="0" i="0" u="none" strike="noStrike" kern="1200" cap="none" spc="0" normalizeH="0" baseline="0" noProof="0" dirty="0">
                <a:ln>
                  <a:noFill/>
                </a:ln>
                <a:solidFill>
                  <a:prstClr val="black"/>
                </a:solidFill>
                <a:effectLst/>
                <a:uLnTx/>
                <a:uFillTx/>
                <a:latin typeface="Calibri"/>
                <a:ea typeface="Calibri"/>
                <a:cs typeface="Times New Roman"/>
              </a:rPr>
              <a:t>Communicate regularly – with your children (regarding what they are doing online and on their phone) and with school (if you have any concerns regarding your child’s use of apps or inappropriate messaging that could affect their wellbeing in school).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600" b="0" i="0" u="none" strike="noStrike" kern="1200" cap="none" spc="0" normalizeH="0" baseline="0" noProof="0" dirty="0">
                <a:ln>
                  <a:noFill/>
                </a:ln>
                <a:solidFill>
                  <a:prstClr val="black"/>
                </a:solidFill>
                <a:effectLst/>
                <a:uLnTx/>
                <a:uFillTx/>
                <a:latin typeface="Calibri"/>
                <a:ea typeface="Calibri"/>
                <a:cs typeface="Times New Roman"/>
              </a:rPr>
              <a:t>Keep the risks in proportion – </a:t>
            </a:r>
            <a:r>
              <a:rPr kumimoji="0" lang="en-GB" sz="1600" b="1" i="0" u="none" strike="noStrike" kern="1200" cap="none" spc="0" normalizeH="0" baseline="0" noProof="0" dirty="0">
                <a:ln>
                  <a:noFill/>
                </a:ln>
                <a:solidFill>
                  <a:prstClr val="black"/>
                </a:solidFill>
                <a:effectLst/>
                <a:uLnTx/>
                <a:uFillTx/>
                <a:latin typeface="Calibri"/>
                <a:ea typeface="Calibri"/>
                <a:cs typeface="Times New Roman"/>
              </a:rPr>
              <a:t>be mindful of age restrictions on certain apps and messaging services. If they’re not old enough for the app’s terms of service then there is probably good reason why they should not be on it.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600" b="0" i="0" u="none" strike="noStrike" kern="1200" cap="none" spc="0" normalizeH="0" baseline="0" noProof="0" dirty="0">
                <a:ln>
                  <a:noFill/>
                </a:ln>
                <a:solidFill>
                  <a:prstClr val="black"/>
                </a:solidFill>
                <a:effectLst/>
                <a:uLnTx/>
                <a:uFillTx/>
                <a:latin typeface="Calibri"/>
                <a:ea typeface="Calibri"/>
                <a:cs typeface="Times New Roman"/>
              </a:rPr>
              <a:t>Agree helpful mediation strategies – banning a child from a device might stop the concern temporarily but is unlikely to educate them to protect themselves or resolve concerns in the future.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endParaRPr kumimoji="0" lang="en-GB" sz="1600" b="0" i="0" u="none" strike="noStrike" kern="1200" cap="none" spc="0" normalizeH="0" baseline="0" noProof="0" dirty="0">
              <a:ln>
                <a:noFill/>
              </a:ln>
              <a:solidFill>
                <a:prstClr val="black"/>
              </a:solidFill>
              <a:effectLst/>
              <a:uLnTx/>
              <a:uFillTx/>
              <a:latin typeface="Calibri"/>
              <a:ea typeface="Calibri"/>
              <a:cs typeface="Times New Roman"/>
            </a:endParaRP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1600" b="1" i="0" u="none" strike="noStrike" kern="1200" cap="none" spc="0" normalizeH="0" baseline="0" noProof="0" dirty="0">
                <a:ln>
                  <a:noFill/>
                </a:ln>
                <a:solidFill>
                  <a:prstClr val="black"/>
                </a:solidFill>
                <a:effectLst/>
                <a:uLnTx/>
                <a:uFillTx/>
                <a:latin typeface="Calibri"/>
                <a:ea typeface="Calibri"/>
                <a:cs typeface="Times New Roman"/>
              </a:rPr>
              <a:t>Finally we would politely ask that parents be considerate of their own social media use</a:t>
            </a:r>
            <a:r>
              <a:rPr kumimoji="0" lang="en-GB" sz="1600" b="0" i="0" u="none" strike="noStrike" kern="1200" cap="none" spc="0" normalizeH="0" baseline="0" noProof="0" dirty="0">
                <a:ln>
                  <a:noFill/>
                </a:ln>
                <a:solidFill>
                  <a:prstClr val="black"/>
                </a:solidFill>
                <a:effectLst/>
                <a:uLnTx/>
                <a:uFillTx/>
                <a:latin typeface="Calibri"/>
                <a:ea typeface="Calibri"/>
                <a:cs typeface="Times New Roman"/>
              </a:rPr>
              <a:t>. Twitter, Facebook and other such websites/apps are powerful tools for communication. If however, any concerns or questions regarding school arise, contacting school staff via the office or a note on your child’s homework diary will always be the best way to resolve this.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390286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spcBef>
                <a:spcPts val="0"/>
              </a:spcBef>
              <a:buNone/>
              <a:defRPr/>
            </a:pPr>
            <a:r>
              <a:rPr lang="en-US"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E-Safety &amp; Social Media Safety</a:t>
            </a:r>
          </a:p>
          <a:p>
            <a:pPr marL="0" marR="0" lvl="0" indent="0" algn="l"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1800" b="0" i="1" u="none" strike="noStrike" kern="1200" cap="none" spc="0" normalizeH="0" baseline="0" noProof="0" dirty="0">
                <a:ln>
                  <a:noFill/>
                </a:ln>
                <a:solidFill>
                  <a:prstClr val="black"/>
                </a:solidFill>
                <a:effectLst/>
                <a:uLnTx/>
                <a:uFillTx/>
                <a:latin typeface="Calibri"/>
                <a:ea typeface="Calibri"/>
                <a:cs typeface="Times New Roman"/>
              </a:rPr>
              <a:t>Key websites that can support in developing better understanding of E-safety for parents: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800" b="0" i="1" u="none" strike="noStrike" kern="1200" cap="none" spc="0" normalizeH="0" baseline="0" noProof="0" dirty="0">
                <a:ln>
                  <a:noFill/>
                </a:ln>
                <a:solidFill>
                  <a:prstClr val="black"/>
                </a:solidFill>
                <a:effectLst/>
                <a:uLnTx/>
                <a:uFillTx/>
                <a:latin typeface="Calibri"/>
                <a:ea typeface="Calibri"/>
                <a:cs typeface="Times New Roman"/>
                <a:hlinkClick r:id="rId3"/>
              </a:rPr>
              <a:t>https://www.saferinternet.org.uk/advice-centre/parents-and-carers</a:t>
            </a:r>
            <a:endParaRPr kumimoji="0" lang="en-GB" sz="1800" b="0" i="1" u="none" strike="noStrike" kern="1200" cap="none" spc="0" normalizeH="0" baseline="0" noProof="0" dirty="0">
              <a:ln>
                <a:noFill/>
              </a:ln>
              <a:solidFill>
                <a:prstClr val="black"/>
              </a:solidFill>
              <a:effectLst/>
              <a:uLnTx/>
              <a:uFillTx/>
              <a:latin typeface="Calibri"/>
              <a:ea typeface="Calibri"/>
              <a:cs typeface="Times New Roman"/>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800" b="0" i="1" u="none" strike="noStrike" kern="1200" cap="none" spc="0" normalizeH="0" baseline="0" noProof="0" dirty="0">
                <a:ln>
                  <a:noFill/>
                </a:ln>
                <a:solidFill>
                  <a:prstClr val="black"/>
                </a:solidFill>
                <a:effectLst/>
                <a:uLnTx/>
                <a:uFillTx/>
                <a:latin typeface="Calibri"/>
                <a:ea typeface="Calibri"/>
                <a:cs typeface="Times New Roman"/>
                <a:hlinkClick r:id="rId4"/>
              </a:rPr>
              <a:t>https://www.internetmatters.org/schools-esafety/parent-online-support-pack-teachers/</a:t>
            </a:r>
            <a:endParaRPr kumimoji="0" lang="en-GB" sz="1800" b="0" i="1" u="none" strike="noStrike" kern="1200" cap="none" spc="0" normalizeH="0" baseline="0" noProof="0" dirty="0">
              <a:ln>
                <a:noFill/>
              </a:ln>
              <a:solidFill>
                <a:prstClr val="black"/>
              </a:solidFill>
              <a:effectLst/>
              <a:uLnTx/>
              <a:uFillTx/>
              <a:latin typeface="Calibri"/>
              <a:ea typeface="Calibri"/>
              <a:cs typeface="Times New Roman"/>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800" b="0" i="1" u="none" strike="noStrike" kern="1200" cap="none" spc="0" normalizeH="0" baseline="0" noProof="0" dirty="0">
                <a:ln>
                  <a:noFill/>
                </a:ln>
                <a:solidFill>
                  <a:prstClr val="black"/>
                </a:solidFill>
                <a:effectLst/>
                <a:uLnTx/>
                <a:uFillTx/>
                <a:latin typeface="Calibri"/>
                <a:ea typeface="Calibri"/>
                <a:cs typeface="Times New Roman"/>
                <a:hlinkClick r:id="rId5"/>
              </a:rPr>
              <a:t>https://www.nspcc.org.uk/keeping-children-safe/online-safety/</a:t>
            </a:r>
            <a:endParaRPr kumimoji="0" lang="en-GB" sz="1800" b="0" i="1" u="none" strike="noStrike" kern="1200" cap="none" spc="0" normalizeH="0" baseline="0" noProof="0" dirty="0">
              <a:ln>
                <a:noFill/>
              </a:ln>
              <a:solidFill>
                <a:prstClr val="black"/>
              </a:solidFill>
              <a:effectLst/>
              <a:uLnTx/>
              <a:uFillTx/>
              <a:latin typeface="Calibri"/>
              <a:ea typeface="Calibri"/>
              <a:cs typeface="Times New Roman"/>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800" b="0" i="1" u="none" strike="noStrike" kern="1200" cap="none" spc="0" normalizeH="0" baseline="0" noProof="0" dirty="0">
                <a:ln>
                  <a:noFill/>
                </a:ln>
                <a:solidFill>
                  <a:prstClr val="black"/>
                </a:solidFill>
                <a:effectLst/>
                <a:uLnTx/>
                <a:uFillTx/>
                <a:latin typeface="Calibri"/>
                <a:ea typeface="Calibri"/>
                <a:cs typeface="Times New Roman"/>
                <a:hlinkClick r:id="rId6"/>
              </a:rPr>
              <a:t>https://www.thinkuknow.co.uk/parents/</a:t>
            </a:r>
            <a:endParaRPr kumimoji="0" lang="en-GB" sz="1800" b="0" i="1" u="none" strike="noStrike" kern="1200" cap="none" spc="0" normalizeH="0" baseline="0" noProof="0" dirty="0">
              <a:ln>
                <a:noFill/>
              </a:ln>
              <a:solidFill>
                <a:prstClr val="black"/>
              </a:solidFill>
              <a:effectLst/>
              <a:uLnTx/>
              <a:uFillTx/>
              <a:latin typeface="Calibri"/>
              <a:ea typeface="Calibri"/>
              <a:cs typeface="Times New Roman"/>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865755" algn="ctr"/>
                <a:tab pos="5731510" algn="r"/>
                <a:tab pos="2877185" algn="ctr"/>
                <a:tab pos="5754370" algn="r"/>
              </a:tabLst>
              <a:defRPr/>
            </a:pPr>
            <a:r>
              <a:rPr kumimoji="0" lang="en-GB" sz="1800" b="0" i="1" u="none" strike="noStrike" kern="1200" cap="none" spc="0" normalizeH="0" baseline="0" noProof="0" dirty="0">
                <a:ln>
                  <a:noFill/>
                </a:ln>
                <a:solidFill>
                  <a:prstClr val="black"/>
                </a:solidFill>
                <a:effectLst/>
                <a:uLnTx/>
                <a:uFillTx/>
                <a:latin typeface="Calibri"/>
                <a:ea typeface="Calibri"/>
                <a:cs typeface="Times New Roman"/>
                <a:hlinkClick r:id="rId7"/>
              </a:rPr>
              <a:t>https://www.childnet.com/parents-and-carers</a:t>
            </a:r>
            <a:endParaRPr kumimoji="0" lang="en-GB" sz="1800" b="0" i="1" u="none" strike="noStrike" kern="1200" cap="none" spc="0" normalizeH="0" baseline="0" noProof="0" dirty="0">
              <a:ln>
                <a:noFill/>
              </a:ln>
              <a:solidFill>
                <a:prstClr val="black"/>
              </a:solidFill>
              <a:effectLst/>
              <a:uLnTx/>
              <a:uFillTx/>
              <a:latin typeface="Calibri"/>
              <a:ea typeface="Calibri"/>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endParaRPr kumimoji="0" lang="en-GB" sz="1800" b="0" i="1" u="none" strike="noStrike" kern="1200" cap="none" spc="0" normalizeH="0" baseline="0" noProof="0" dirty="0">
              <a:ln>
                <a:noFill/>
              </a:ln>
              <a:solidFill>
                <a:prstClr val="black"/>
              </a:solidFill>
              <a:effectLst/>
              <a:uLnTx/>
              <a:uFillTx/>
              <a:latin typeface="Calibri"/>
              <a:ea typeface="Calibri"/>
              <a:cs typeface="Times New Roman"/>
            </a:endParaRP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 pos="2877185" algn="ctr"/>
                <a:tab pos="5754370" algn="r"/>
              </a:tabLst>
              <a:defRPr/>
            </a:pPr>
            <a:r>
              <a:rPr kumimoji="0" lang="en-GB" sz="2400" b="0" i="0" u="none" strike="noStrike" kern="1200" cap="none" spc="0" normalizeH="0" baseline="0" noProof="0" dirty="0">
                <a:ln>
                  <a:noFill/>
                </a:ln>
                <a:solidFill>
                  <a:prstClr val="black"/>
                </a:solidFill>
                <a:effectLst/>
                <a:uLnTx/>
                <a:uFillTx/>
                <a:latin typeface="Calibri"/>
                <a:ea typeface="Calibri"/>
                <a:cs typeface="Times New Roman"/>
              </a:rPr>
              <a:t>If you have additional questions regarding specific websites or apps then please check their guidance and terms of service. If you remain unsure then please contact the school and staff will help where they can!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36013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spcBef>
                <a:spcPts val="0"/>
              </a:spcBef>
              <a:buNone/>
              <a:defRPr/>
            </a:pPr>
            <a:r>
              <a:rPr lang="en-US"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E-Safety &amp; Social Media Safety</a:t>
            </a:r>
          </a:p>
          <a:p>
            <a:pPr marL="0" indent="0">
              <a:spcBef>
                <a:spcPts val="0"/>
              </a:spcBef>
              <a:buNone/>
              <a:defRPr/>
            </a:pPr>
            <a:r>
              <a:rPr lang="en-US"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How can you help?</a:t>
            </a:r>
          </a:p>
          <a:p>
            <a:pPr marL="514350" marR="0" lvl="0" indent="-514350" algn="l" defTabSz="914400" rtl="0" eaLnBrk="1" fontAlgn="auto" latinLnBrk="0" hangingPunct="1">
              <a:lnSpc>
                <a:spcPct val="80000"/>
              </a:lnSpc>
              <a:spcBef>
                <a:spcPts val="0"/>
              </a:spcBef>
              <a:spcAft>
                <a:spcPts val="0"/>
              </a:spcAft>
              <a:buClrTx/>
              <a:buSzTx/>
              <a:buFont typeface="Wingdings" pitchFamily="2" charset="2"/>
              <a:buAutoNum type="arabicPeriod"/>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Monitor use of electronic devices</a:t>
            </a:r>
          </a:p>
          <a:p>
            <a:pPr marL="971550" marR="0" lvl="1" indent="-51435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Check recommended age restrictions of apps and games</a:t>
            </a:r>
          </a:p>
          <a:p>
            <a:pPr marL="971550" marR="0" lvl="1" indent="-51435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Set a curfew before bedtime</a:t>
            </a:r>
          </a:p>
          <a:p>
            <a:pPr marL="971550" marR="0" lvl="1" indent="-51435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Monitor WhatsApp groups and other group chats</a:t>
            </a:r>
          </a:p>
          <a:p>
            <a:pPr marL="971550" marR="0" lvl="1" indent="-51435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endParaRPr lang="en-GB" sz="1700" dirty="0">
              <a:solidFill>
                <a:prstClr val="black"/>
              </a:solidFill>
              <a:latin typeface="Calibri"/>
            </a:endParaRPr>
          </a:p>
          <a:p>
            <a:pPr marL="457200" marR="0" lvl="1" indent="0" algn="l" defTabSz="914400" rtl="0" eaLnBrk="1" fontAlgn="auto" latinLnBrk="0" hangingPunct="1">
              <a:lnSpc>
                <a:spcPct val="80000"/>
              </a:lnSpc>
              <a:spcBef>
                <a:spcPts val="0"/>
              </a:spcBef>
              <a:spcAft>
                <a:spcPts val="0"/>
              </a:spcAft>
              <a:buClrTx/>
              <a:buSzTx/>
              <a:buNone/>
              <a:tabLst/>
              <a:defRPr/>
            </a:pPr>
            <a:endParaRPr kumimoji="0" lang="en-GB" sz="17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2. Sleep and breakfast</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Switch off devices well before bedtime</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Share a book in bed</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Share best parts of the day</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Wake up with plenty of time for breakfast</a:t>
            </a:r>
          </a:p>
          <a:p>
            <a:pPr marL="914400" marR="0" lvl="1" indent="-4572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a:ea typeface="+mn-ea"/>
                <a:cs typeface="+mn-cs"/>
              </a:rPr>
              <a:t>Healthy snack for breaktime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D960D88-B92D-4303-8322-A1A47AA0FFFB}"/>
              </a:ext>
            </a:extLst>
          </p:cNvPr>
          <p:cNvPicPr>
            <a:picLocks noChangeAspect="1"/>
          </p:cNvPicPr>
          <p:nvPr/>
        </p:nvPicPr>
        <p:blipFill>
          <a:blip r:embed="rId4"/>
          <a:stretch>
            <a:fillRect/>
          </a:stretch>
        </p:blipFill>
        <p:spPr>
          <a:xfrm>
            <a:off x="5501840" y="3645024"/>
            <a:ext cx="2892859" cy="2376264"/>
          </a:xfrm>
          <a:prstGeom prst="rect">
            <a:avLst/>
          </a:prstGeom>
        </p:spPr>
      </p:pic>
    </p:spTree>
    <p:extLst>
      <p:ext uri="{BB962C8B-B14F-4D97-AF65-F5344CB8AC3E}">
        <p14:creationId xmlns:p14="http://schemas.microsoft.com/office/powerpoint/2010/main" val="22704711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fontScale="92500" lnSpcReduction="20000"/>
          </a:bodyPr>
          <a:lstStyle/>
          <a:p>
            <a:pPr marL="0" indent="0" algn="ctr">
              <a:spcBef>
                <a:spcPts val="0"/>
              </a:spcBef>
              <a:buNone/>
              <a:defRPr/>
            </a:pPr>
            <a:r>
              <a:rPr lang="en-US"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RACISM</a:t>
            </a:r>
          </a:p>
          <a:p>
            <a:pPr marL="0" indent="0" algn="ctr">
              <a:buNone/>
            </a:pPr>
            <a:r>
              <a:rPr lang="en-GB" b="1" i="0" dirty="0">
                <a:solidFill>
                  <a:srgbClr val="001D35"/>
                </a:solidFill>
                <a:effectLst/>
                <a:latin typeface="Franklin Gothic Book" panose="020B0503020102020204" pitchFamily="34" charset="0"/>
              </a:rPr>
              <a:t>What is racism? </a:t>
            </a:r>
          </a:p>
          <a:p>
            <a:pPr marL="0" indent="0" algn="ctr">
              <a:buNone/>
            </a:pPr>
            <a:endParaRPr lang="en-GB" b="1" i="0" dirty="0">
              <a:solidFill>
                <a:srgbClr val="001D35"/>
              </a:solidFill>
              <a:effectLst/>
              <a:latin typeface="Franklin Gothic Book" panose="020B0503020102020204" pitchFamily="34" charset="0"/>
            </a:endParaRPr>
          </a:p>
          <a:p>
            <a:r>
              <a:rPr lang="en-GB" sz="2000" b="0" i="0" dirty="0">
                <a:solidFill>
                  <a:srgbClr val="001D35"/>
                </a:solidFill>
                <a:effectLst/>
                <a:latin typeface="Franklin Gothic Book" panose="020B0503020102020204" pitchFamily="34" charset="0"/>
              </a:rPr>
              <a:t>Racism is when someone is discriminated against (singled out) because of their race, the colour of their skin, their nationality, their accent or first language, or their ethnic or national origin. Other examples of racism include: Making fun of someone's name.</a:t>
            </a:r>
          </a:p>
          <a:p>
            <a:endParaRPr lang="en-GB" sz="2000" b="0" i="0" dirty="0">
              <a:solidFill>
                <a:srgbClr val="001D35"/>
              </a:solidFill>
              <a:effectLst/>
              <a:latin typeface="Franklin Gothic Book" panose="020B0503020102020204" pitchFamily="34" charset="0"/>
            </a:endParaRPr>
          </a:p>
          <a:p>
            <a:r>
              <a:rPr lang="en-GB" sz="2000" dirty="0">
                <a:solidFill>
                  <a:srgbClr val="001D35"/>
                </a:solidFill>
                <a:latin typeface="Franklin Gothic Book" panose="020B0503020102020204" pitchFamily="34" charset="0"/>
              </a:rPr>
              <a:t>Racism is when someone is treated unfairly or unkindly just because of the colour of their skin, where they come from, or what they look like.</a:t>
            </a:r>
          </a:p>
          <a:p>
            <a:endParaRPr lang="en-US" sz="1600" b="1" dirty="0">
              <a:solidFill>
                <a:schemeClr val="bg1"/>
              </a:solidFill>
              <a:latin typeface="Franklin Gothic Book" panose="020B0503020102020204" pitchFamily="34" charset="0"/>
            </a:endParaRPr>
          </a:p>
          <a:p>
            <a:endParaRPr lang="en-US" sz="1600" b="1" dirty="0">
              <a:solidFill>
                <a:schemeClr val="bg1"/>
              </a:solidFill>
              <a:latin typeface="Franklin Gothic Book" panose="020B0503020102020204" pitchFamily="34" charset="0"/>
            </a:endParaRPr>
          </a:p>
          <a:p>
            <a:endParaRPr lang="en-US" sz="1600" b="1" dirty="0">
              <a:solidFill>
                <a:schemeClr val="bg1"/>
              </a:solidFill>
              <a:latin typeface="Franklin Gothic Book" panose="020B0503020102020204" pitchFamily="34" charset="0"/>
            </a:endParaRPr>
          </a:p>
          <a:p>
            <a:endParaRPr lang="en-US" sz="1600" b="1" dirty="0">
              <a:solidFill>
                <a:schemeClr val="bg1"/>
              </a:solidFill>
              <a:latin typeface="Franklin Gothic Book" panose="020B0503020102020204" pitchFamily="34" charset="0"/>
            </a:endParaRPr>
          </a:p>
          <a:p>
            <a:endParaRPr lang="en-US" sz="1600" b="1" dirty="0">
              <a:solidFill>
                <a:schemeClr val="bg1"/>
              </a:solidFill>
              <a:latin typeface="Franklin Gothic Book" panose="020B0503020102020204" pitchFamily="34" charset="0"/>
            </a:endParaRPr>
          </a:p>
          <a:p>
            <a:pPr marL="0" indent="0" algn="ctr">
              <a:buNone/>
            </a:pPr>
            <a:r>
              <a:rPr lang="en-US" b="1" dirty="0">
                <a:solidFill>
                  <a:schemeClr val="bg1"/>
                </a:solidFill>
                <a:latin typeface="Franklin Gothic Book" panose="020B0503020102020204" pitchFamily="34" charset="0"/>
              </a:rPr>
              <a:t>St Paul’s has </a:t>
            </a:r>
            <a:r>
              <a:rPr lang="en-GB" b="1" dirty="0">
                <a:solidFill>
                  <a:schemeClr val="bg1"/>
                </a:solidFill>
                <a:latin typeface="Franklin Gothic Book" panose="020B0503020102020204" pitchFamily="34" charset="0"/>
              </a:rPr>
              <a:t>Zero Tolerance for Racism</a:t>
            </a:r>
          </a:p>
          <a:p>
            <a:endParaRPr lang="en-GB" sz="1600" dirty="0">
              <a:solidFill>
                <a:srgbClr val="001D35"/>
              </a:solidFill>
              <a:latin typeface="Google Sans"/>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03971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lnSpcReduction="10000"/>
          </a:bodyPr>
          <a:lstStyle/>
          <a:p>
            <a:pPr marL="0" indent="0" algn="ctr">
              <a:spcBef>
                <a:spcPts val="0"/>
              </a:spcBef>
              <a:buNone/>
              <a:defRPr/>
            </a:pPr>
            <a:r>
              <a:rPr lang="en-US"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RACISM</a:t>
            </a:r>
          </a:p>
          <a:p>
            <a:pPr marL="0" indent="0" algn="ctr">
              <a:buNone/>
            </a:pPr>
            <a:r>
              <a:rPr lang="en-US" sz="2400" b="1" dirty="0">
                <a:solidFill>
                  <a:schemeClr val="bg1"/>
                </a:solidFill>
                <a:latin typeface="Franklin Gothic Book" panose="020B0503020102020204" pitchFamily="34" charset="0"/>
              </a:rPr>
              <a:t>St Paul’s has </a:t>
            </a:r>
            <a:r>
              <a:rPr lang="en-GB" sz="2400" b="1" dirty="0">
                <a:solidFill>
                  <a:schemeClr val="bg1"/>
                </a:solidFill>
                <a:latin typeface="Franklin Gothic Book" panose="020B0503020102020204" pitchFamily="34" charset="0"/>
              </a:rPr>
              <a:t>Zero Tolerance for Racism</a:t>
            </a:r>
          </a:p>
          <a:p>
            <a:pPr marL="0" indent="0">
              <a:buNone/>
            </a:pPr>
            <a:r>
              <a:rPr lang="en-GB" sz="1600" dirty="0"/>
              <a:t> </a:t>
            </a:r>
            <a:r>
              <a:rPr lang="en-GB" sz="1600" b="1" dirty="0">
                <a:solidFill>
                  <a:schemeClr val="bg1"/>
                </a:solidFill>
                <a:latin typeface="Franklin Gothic Book" panose="020B0503020102020204" pitchFamily="34" charset="0"/>
              </a:rPr>
              <a:t>Clear Stance</a:t>
            </a:r>
            <a:endParaRPr lang="en-GB" sz="1600" dirty="0">
              <a:solidFill>
                <a:schemeClr val="bg1"/>
              </a:solidFill>
              <a:latin typeface="Franklin Gothic Book" panose="020B0503020102020204" pitchFamily="34" charset="0"/>
            </a:endParaRPr>
          </a:p>
          <a:p>
            <a:pPr>
              <a:buFont typeface="Arial" panose="020B0604020202020204" pitchFamily="34" charset="0"/>
              <a:buChar char="•"/>
            </a:pPr>
            <a:r>
              <a:rPr lang="en-GB" sz="1600" dirty="0">
                <a:solidFill>
                  <a:schemeClr val="bg1"/>
                </a:solidFill>
                <a:latin typeface="Franklin Gothic Book" panose="020B0503020102020204" pitchFamily="34" charset="0"/>
              </a:rPr>
              <a:t>Our school has a </a:t>
            </a:r>
            <a:r>
              <a:rPr lang="en-GB" sz="1600" b="1" dirty="0">
                <a:solidFill>
                  <a:schemeClr val="bg1"/>
                </a:solidFill>
                <a:latin typeface="Franklin Gothic Book" panose="020B0503020102020204" pitchFamily="34" charset="0"/>
              </a:rPr>
              <a:t>zero-tolerance policy towards racism</a:t>
            </a:r>
            <a:r>
              <a:rPr lang="en-GB" sz="1600" dirty="0">
                <a:solidFill>
                  <a:schemeClr val="bg1"/>
                </a:solidFill>
                <a:latin typeface="Franklin Gothic Book" panose="020B0503020102020204" pitchFamily="34" charset="0"/>
              </a:rPr>
              <a:t> – no exceptions.</a:t>
            </a:r>
          </a:p>
          <a:p>
            <a:pPr>
              <a:buFont typeface="Arial" panose="020B0604020202020204" pitchFamily="34" charset="0"/>
              <a:buChar char="•"/>
            </a:pPr>
            <a:endParaRPr lang="en-GB" sz="1600" dirty="0">
              <a:solidFill>
                <a:schemeClr val="bg1"/>
              </a:solidFill>
              <a:latin typeface="Franklin Gothic Book" panose="020B0503020102020204" pitchFamily="34" charset="0"/>
            </a:endParaRPr>
          </a:p>
          <a:p>
            <a:pPr marL="0" indent="0">
              <a:buNone/>
            </a:pPr>
            <a:r>
              <a:rPr lang="en-GB" sz="1600" b="1" dirty="0">
                <a:solidFill>
                  <a:schemeClr val="bg1"/>
                </a:solidFill>
                <a:latin typeface="Franklin Gothic Book" panose="020B0503020102020204" pitchFamily="34" charset="0"/>
              </a:rPr>
              <a:t>Leadership Commitment</a:t>
            </a:r>
            <a:endParaRPr lang="en-GB" sz="1600" dirty="0">
              <a:solidFill>
                <a:schemeClr val="bg1"/>
              </a:solidFill>
              <a:latin typeface="Franklin Gothic Book" panose="020B0503020102020204" pitchFamily="34" charset="0"/>
            </a:endParaRPr>
          </a:p>
          <a:p>
            <a:pPr>
              <a:buFont typeface="Arial" panose="020B0604020202020204" pitchFamily="34" charset="0"/>
              <a:buChar char="•"/>
            </a:pPr>
            <a:r>
              <a:rPr lang="en-GB" sz="1600" dirty="0">
                <a:solidFill>
                  <a:schemeClr val="bg1"/>
                </a:solidFill>
                <a:latin typeface="Franklin Gothic Book" panose="020B0503020102020204" pitchFamily="34" charset="0"/>
              </a:rPr>
              <a:t>Senior leaders </a:t>
            </a:r>
            <a:r>
              <a:rPr lang="en-GB" sz="1600" b="1" dirty="0">
                <a:solidFill>
                  <a:schemeClr val="bg1"/>
                </a:solidFill>
                <a:latin typeface="Franklin Gothic Book" panose="020B0503020102020204" pitchFamily="34" charset="0"/>
              </a:rPr>
              <a:t>model this policy</a:t>
            </a:r>
            <a:r>
              <a:rPr lang="en-GB" sz="1600" dirty="0">
                <a:solidFill>
                  <a:schemeClr val="bg1"/>
                </a:solidFill>
                <a:latin typeface="Franklin Gothic Book" panose="020B0503020102020204" pitchFamily="34" charset="0"/>
              </a:rPr>
              <a:t> and </a:t>
            </a:r>
            <a:r>
              <a:rPr lang="en-GB" sz="1600" b="1" dirty="0">
                <a:solidFill>
                  <a:schemeClr val="bg1"/>
                </a:solidFill>
                <a:latin typeface="Franklin Gothic Book" panose="020B0503020102020204" pitchFamily="34" charset="0"/>
              </a:rPr>
              <a:t>call out racism clearly and firmly</a:t>
            </a:r>
            <a:r>
              <a:rPr lang="en-GB" sz="1600" dirty="0">
                <a:solidFill>
                  <a:schemeClr val="bg1"/>
                </a:solidFill>
                <a:latin typeface="Franklin Gothic Book" panose="020B0503020102020204" pitchFamily="34" charset="0"/>
              </a:rPr>
              <a:t>.</a:t>
            </a:r>
          </a:p>
          <a:p>
            <a:pPr>
              <a:buFont typeface="Arial" panose="020B0604020202020204" pitchFamily="34" charset="0"/>
              <a:buChar char="•"/>
            </a:pPr>
            <a:r>
              <a:rPr lang="en-GB" sz="1600" dirty="0">
                <a:solidFill>
                  <a:schemeClr val="bg1"/>
                </a:solidFill>
                <a:latin typeface="Franklin Gothic Book" panose="020B0503020102020204" pitchFamily="34" charset="0"/>
              </a:rPr>
              <a:t>We use the word </a:t>
            </a:r>
            <a:r>
              <a:rPr lang="en-GB" sz="1600" b="1" dirty="0">
                <a:solidFill>
                  <a:schemeClr val="bg1"/>
                </a:solidFill>
                <a:latin typeface="Franklin Gothic Book" panose="020B0503020102020204" pitchFamily="34" charset="0"/>
              </a:rPr>
              <a:t>racism</a:t>
            </a:r>
            <a:r>
              <a:rPr lang="en-GB" sz="1600" dirty="0">
                <a:solidFill>
                  <a:schemeClr val="bg1"/>
                </a:solidFill>
                <a:latin typeface="Franklin Gothic Book" panose="020B0503020102020204" pitchFamily="34" charset="0"/>
              </a:rPr>
              <a:t> directly, not softer language.</a:t>
            </a:r>
          </a:p>
          <a:p>
            <a:pPr marL="0" indent="0">
              <a:buNone/>
            </a:pPr>
            <a:r>
              <a:rPr lang="en-GB" sz="1600" dirty="0">
                <a:latin typeface="Franklin Gothic Book" panose="020B0503020102020204" pitchFamily="34" charset="0"/>
              </a:rPr>
              <a:t> </a:t>
            </a:r>
            <a:r>
              <a:rPr lang="en-GB" sz="1600" b="1" dirty="0">
                <a:solidFill>
                  <a:schemeClr val="bg1"/>
                </a:solidFill>
                <a:latin typeface="Franklin Gothic Book" panose="020B0503020102020204" pitchFamily="34" charset="0"/>
              </a:rPr>
              <a:t>Inclusive Culture</a:t>
            </a:r>
            <a:endParaRPr lang="en-GB" sz="1600" dirty="0">
              <a:solidFill>
                <a:schemeClr val="bg1"/>
              </a:solidFill>
              <a:latin typeface="Franklin Gothic Book" panose="020B0503020102020204" pitchFamily="34" charset="0"/>
            </a:endParaRPr>
          </a:p>
          <a:p>
            <a:pPr>
              <a:buFont typeface="Arial" panose="020B0604020202020204" pitchFamily="34" charset="0"/>
              <a:buChar char="•"/>
            </a:pPr>
            <a:r>
              <a:rPr lang="en-GB" sz="1600" dirty="0">
                <a:solidFill>
                  <a:schemeClr val="bg1"/>
                </a:solidFill>
                <a:latin typeface="Franklin Gothic Book" panose="020B0503020102020204" pitchFamily="34" charset="0"/>
              </a:rPr>
              <a:t>We reflect on and strengthen our school culture to ensure </a:t>
            </a:r>
            <a:r>
              <a:rPr lang="en-GB" sz="1600" b="1" dirty="0">
                <a:solidFill>
                  <a:schemeClr val="bg1"/>
                </a:solidFill>
                <a:latin typeface="Franklin Gothic Book" panose="020B0503020102020204" pitchFamily="34" charset="0"/>
              </a:rPr>
              <a:t>every child feels safe, respected, and included</a:t>
            </a:r>
            <a:r>
              <a:rPr lang="en-GB" sz="1600" dirty="0">
                <a:solidFill>
                  <a:schemeClr val="bg1"/>
                </a:solidFill>
                <a:latin typeface="Franklin Gothic Book" panose="020B0503020102020204" pitchFamily="34" charset="0"/>
              </a:rPr>
              <a:t>.</a:t>
            </a:r>
          </a:p>
          <a:p>
            <a:pPr>
              <a:buFont typeface="Arial" panose="020B0604020202020204" pitchFamily="34" charset="0"/>
              <a:buChar char="•"/>
            </a:pPr>
            <a:r>
              <a:rPr lang="en-GB" sz="1600" dirty="0">
                <a:solidFill>
                  <a:schemeClr val="bg1"/>
                </a:solidFill>
                <a:latin typeface="Franklin Gothic Book" panose="020B0503020102020204" pitchFamily="34" charset="0"/>
              </a:rPr>
              <a:t>We actively celebrate </a:t>
            </a:r>
            <a:r>
              <a:rPr lang="en-GB" sz="1600" b="1" dirty="0">
                <a:solidFill>
                  <a:schemeClr val="bg1"/>
                </a:solidFill>
                <a:latin typeface="Franklin Gothic Book" panose="020B0503020102020204" pitchFamily="34" charset="0"/>
              </a:rPr>
              <a:t>diversity, equity, and inclusion</a:t>
            </a:r>
            <a:r>
              <a:rPr lang="en-GB" sz="1600" dirty="0">
                <a:solidFill>
                  <a:schemeClr val="bg1"/>
                </a:solidFill>
                <a:latin typeface="Franklin Gothic Book" panose="020B0503020102020204" pitchFamily="34" charset="0"/>
              </a:rPr>
              <a:t> in our classrooms and community.</a:t>
            </a:r>
          </a:p>
          <a:p>
            <a:pPr marL="0" indent="0">
              <a:buNone/>
            </a:pPr>
            <a:br>
              <a:rPr lang="en-GB" sz="1600" dirty="0">
                <a:latin typeface="Franklin Gothic Book" panose="020B0503020102020204" pitchFamily="34" charset="0"/>
              </a:rPr>
            </a:br>
            <a:endParaRPr lang="en-GB" sz="1600" dirty="0">
              <a:latin typeface="Franklin Gothic Book" panose="020B0503020102020204" pitchFamily="34" charset="0"/>
            </a:endParaRPr>
          </a:p>
          <a:p>
            <a:pPr marL="0" indent="0" algn="ctr">
              <a:buNone/>
            </a:pPr>
            <a:r>
              <a:rPr lang="en-GB" sz="1800" b="1" dirty="0">
                <a:solidFill>
                  <a:schemeClr val="bg1"/>
                </a:solidFill>
                <a:latin typeface="Franklin Gothic Book" panose="020B0503020102020204" pitchFamily="34" charset="0"/>
              </a:rPr>
              <a:t>RACISM WILL NEVER BE IGNORED, MINIMISED, OR TOLERATED IN OUR SCHOOL.</a:t>
            </a:r>
          </a:p>
          <a:p>
            <a:pPr marL="0" indent="0" algn="ctr">
              <a:buNone/>
            </a:pPr>
            <a:r>
              <a:rPr lang="en-GB" sz="1800" b="1" dirty="0">
                <a:solidFill>
                  <a:schemeClr val="bg1"/>
                </a:solidFill>
                <a:latin typeface="Franklin Gothic Book" panose="020B0503020102020204" pitchFamily="34" charset="0"/>
              </a:rPr>
              <a:t> TOGETHER, WE FOSTER A SAFE AND INCLUSIVE ENVIRONMENT FOR ALL.</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389135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spcBef>
                <a:spcPts val="0"/>
              </a:spcBef>
              <a:buNone/>
              <a:defRPr/>
            </a:pPr>
            <a:r>
              <a:rPr lang="en-US"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rPr>
              <a:t>RACISM</a:t>
            </a:r>
          </a:p>
          <a:p>
            <a:r>
              <a:rPr lang="en-GB" sz="1600" b="1" dirty="0">
                <a:solidFill>
                  <a:schemeClr val="bg1"/>
                </a:solidFill>
              </a:rPr>
              <a:t>Not wanting to play with someone because of skin colour or hair type. Example</a:t>
            </a:r>
            <a:r>
              <a:rPr lang="en-GB" sz="1600" dirty="0">
                <a:solidFill>
                  <a:schemeClr val="bg1"/>
                </a:solidFill>
              </a:rPr>
              <a:t>: A child says, “I don’t want to play with her, her skin is too dark,” without understanding why that’s hurtful.</a:t>
            </a:r>
          </a:p>
          <a:p>
            <a:endParaRPr lang="en-GB" sz="1600" dirty="0">
              <a:solidFill>
                <a:schemeClr val="bg1"/>
              </a:solidFill>
            </a:endParaRPr>
          </a:p>
          <a:p>
            <a:r>
              <a:rPr lang="en-GB" sz="1600" b="1" dirty="0">
                <a:solidFill>
                  <a:schemeClr val="bg1"/>
                </a:solidFill>
              </a:rPr>
              <a:t>Making fun of someone’s language or accent. Example</a:t>
            </a:r>
            <a:r>
              <a:rPr lang="en-GB" sz="1600" dirty="0">
                <a:solidFill>
                  <a:schemeClr val="bg1"/>
                </a:solidFill>
              </a:rPr>
              <a:t>: A child laughs when a classmate speaks English differently, thinking it’s just funny, not knowing it can make the other child feel excluded</a:t>
            </a:r>
          </a:p>
          <a:p>
            <a:r>
              <a:rPr lang="en-GB" sz="1600" b="1" dirty="0">
                <a:solidFill>
                  <a:schemeClr val="bg1"/>
                </a:solidFill>
              </a:rPr>
              <a:t>Commenting negatively about food from another culture. Example</a:t>
            </a:r>
            <a:r>
              <a:rPr lang="en-GB" sz="1600" dirty="0">
                <a:solidFill>
                  <a:schemeClr val="bg1"/>
                </a:solidFill>
              </a:rPr>
              <a:t>: Saying, “</a:t>
            </a:r>
            <a:r>
              <a:rPr lang="en-GB" sz="1600" dirty="0" err="1">
                <a:solidFill>
                  <a:schemeClr val="bg1"/>
                </a:solidFill>
              </a:rPr>
              <a:t>Ew</a:t>
            </a:r>
            <a:r>
              <a:rPr lang="en-GB" sz="1600" dirty="0">
                <a:solidFill>
                  <a:schemeClr val="bg1"/>
                </a:solidFill>
              </a:rPr>
              <a:t>, that food looks weird,” when a friend brings a meal from their culture.</a:t>
            </a:r>
          </a:p>
          <a:p>
            <a:endParaRPr lang="en-GB" sz="1600" dirty="0">
              <a:solidFill>
                <a:schemeClr val="bg1"/>
              </a:solidFill>
            </a:endParaRPr>
          </a:p>
          <a:p>
            <a:r>
              <a:rPr lang="en-GB" sz="1600" b="1" dirty="0">
                <a:solidFill>
                  <a:schemeClr val="bg1"/>
                </a:solidFill>
              </a:rPr>
              <a:t>Assuming someone can’t do something because of how they look. Example</a:t>
            </a:r>
            <a:r>
              <a:rPr lang="en-GB" sz="1600" dirty="0">
                <a:solidFill>
                  <a:schemeClr val="bg1"/>
                </a:solidFill>
              </a:rPr>
              <a:t>: Saying, “You can’t be the princess in our game because princesses have blonde hair,” without realising that’s based on stereotypes.</a:t>
            </a:r>
          </a:p>
          <a:p>
            <a:endParaRPr lang="en-GB" sz="1600" dirty="0">
              <a:solidFill>
                <a:schemeClr val="bg1"/>
              </a:solidFill>
            </a:endParaRPr>
          </a:p>
          <a:p>
            <a:r>
              <a:rPr lang="en-GB" sz="1600" b="1" dirty="0">
                <a:solidFill>
                  <a:schemeClr val="bg1"/>
                </a:solidFill>
              </a:rPr>
              <a:t>Repeating things they hear from adults or media. Example</a:t>
            </a:r>
            <a:r>
              <a:rPr lang="en-GB" sz="1600" dirty="0">
                <a:solidFill>
                  <a:schemeClr val="bg1"/>
                </a:solidFill>
              </a:rPr>
              <a:t>: A child overhears a biased comment at home and repeats it at school, not knowing it’s discriminatory.</a:t>
            </a:r>
            <a:endParaRPr lang="en-GB" sz="1600" dirty="0">
              <a:solidFill>
                <a:schemeClr val="bg1"/>
              </a:solidFill>
              <a:latin typeface="Google Sans"/>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0797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51000">
              <a:schemeClr val="bg2">
                <a:lumMod val="20000"/>
                <a:lumOff val="80000"/>
              </a:schemeClr>
            </a:gs>
            <a:gs pos="100000">
              <a:schemeClr val="accent1"/>
            </a:gs>
          </a:gsLst>
          <a:lin ang="5400000" scaled="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785519" y="365745"/>
            <a:ext cx="5572962" cy="865622"/>
          </a:xfrm>
        </p:spPr>
        <p:txBody>
          <a:bodyPr>
            <a:normAutofit fontScale="90000"/>
          </a:bodyPr>
          <a:lstStyle/>
          <a:p>
            <a:r>
              <a:rPr lang="en-GB" sz="2800" b="1" dirty="0">
                <a:solidFill>
                  <a:srgbClr val="002060"/>
                </a:solidFill>
                <a:latin typeface="Maiandra GD" panose="020E0502030308020204" pitchFamily="34" charset="0"/>
                <a:sym typeface="Wingdings" panose="05000000000000000000" pitchFamily="2" charset="2"/>
              </a:rPr>
              <a:t>St Paul’s Church of England Combined School</a:t>
            </a:r>
            <a:endParaRPr lang="en-GB" sz="2800" b="1" dirty="0">
              <a:solidFill>
                <a:srgbClr val="002060"/>
              </a:solidFill>
              <a:latin typeface="Maiandra GD" panose="020E0502030308020204" pitchFamily="34" charset="0"/>
            </a:endParaRPr>
          </a:p>
        </p:txBody>
      </p:sp>
      <p:sp>
        <p:nvSpPr>
          <p:cNvPr id="9" name="TextBox 8"/>
          <p:cNvSpPr txBox="1"/>
          <p:nvPr/>
        </p:nvSpPr>
        <p:spPr>
          <a:xfrm>
            <a:off x="143508" y="6237312"/>
            <a:ext cx="8856984" cy="346249"/>
          </a:xfrm>
          <a:prstGeom prst="rect">
            <a:avLst/>
          </a:prstGeom>
          <a:noFill/>
        </p:spPr>
        <p:txBody>
          <a:bodyPr wrap="square" rtlCol="0">
            <a:spAutoFit/>
          </a:bodyPr>
          <a:lstStyle/>
          <a:p>
            <a:pPr algn="ctr"/>
            <a:r>
              <a:rPr lang="en-GB" sz="1650" dirty="0">
                <a:solidFill>
                  <a:srgbClr val="0070C0"/>
                </a:solidFill>
              </a:rPr>
              <a:t>COURAGE</a:t>
            </a:r>
            <a:r>
              <a:rPr lang="en-GB" sz="1650" dirty="0"/>
              <a:t> </a:t>
            </a:r>
            <a:r>
              <a:rPr lang="en-GB" sz="1650" dirty="0">
                <a:solidFill>
                  <a:schemeClr val="bg2">
                    <a:lumMod val="20000"/>
                    <a:lumOff val="80000"/>
                  </a:schemeClr>
                </a:solidFill>
              </a:rPr>
              <a:t>RESPECT</a:t>
            </a:r>
            <a:r>
              <a:rPr lang="en-GB" sz="1650" dirty="0"/>
              <a:t> </a:t>
            </a:r>
            <a:r>
              <a:rPr lang="en-GB" sz="1650" dirty="0">
                <a:solidFill>
                  <a:srgbClr val="0070C0"/>
                </a:solidFill>
              </a:rPr>
              <a:t>HOPE</a:t>
            </a:r>
            <a:r>
              <a:rPr lang="en-GB" sz="1650" dirty="0"/>
              <a:t> </a:t>
            </a:r>
            <a:r>
              <a:rPr lang="en-GB" sz="1650" dirty="0">
                <a:solidFill>
                  <a:schemeClr val="bg2">
                    <a:lumMod val="20000"/>
                    <a:lumOff val="80000"/>
                  </a:schemeClr>
                </a:solidFill>
              </a:rPr>
              <a:t>ENJOYMENT</a:t>
            </a:r>
            <a:r>
              <a:rPr lang="en-GB" sz="1650" dirty="0"/>
              <a:t> </a:t>
            </a:r>
            <a:r>
              <a:rPr lang="en-GB" sz="1650" dirty="0">
                <a:solidFill>
                  <a:srgbClr val="0070C0"/>
                </a:solidFill>
              </a:rPr>
              <a:t>COMMUNITY</a:t>
            </a:r>
            <a:r>
              <a:rPr lang="en-GB" sz="1650" dirty="0"/>
              <a:t> </a:t>
            </a:r>
            <a:endParaRPr lang="en-GB" sz="1650" dirty="0">
              <a:solidFill>
                <a:schemeClr val="bg2">
                  <a:lumMod val="20000"/>
                  <a:lumOff val="80000"/>
                </a:schemeClr>
              </a:solidFill>
            </a:endParaRPr>
          </a:p>
        </p:txBody>
      </p:sp>
      <p:sp>
        <p:nvSpPr>
          <p:cNvPr id="5" name="Content Placeholder 4">
            <a:extLst>
              <a:ext uri="{FF2B5EF4-FFF2-40B4-BE49-F238E27FC236}">
                <a16:creationId xmlns:a16="http://schemas.microsoft.com/office/drawing/2014/main" id="{B21CFD16-55F2-47F2-B0B8-65CD2A7113F0}"/>
              </a:ext>
            </a:extLst>
          </p:cNvPr>
          <p:cNvSpPr>
            <a:spLocks noGrp="1"/>
          </p:cNvSpPr>
          <p:nvPr>
            <p:ph idx="1"/>
          </p:nvPr>
        </p:nvSpPr>
        <p:spPr>
          <a:xfrm>
            <a:off x="457200" y="1231368"/>
            <a:ext cx="8229600" cy="4894796"/>
          </a:xfrm>
        </p:spPr>
        <p:txBody>
          <a:bodyPr>
            <a:normAutofit/>
          </a:bodyPr>
          <a:lstStyle/>
          <a:p>
            <a:pPr marL="0" indent="0" algn="ctr">
              <a:buNone/>
            </a:pPr>
            <a:r>
              <a:rPr lang="en-GB" sz="2800" b="1" dirty="0">
                <a:solidFill>
                  <a:srgbClr val="002060"/>
                </a:solidFill>
                <a:latin typeface="Franklin Gothic Book" panose="020B0503020102020204" pitchFamily="34" charset="0"/>
              </a:rPr>
              <a:t>Finally thank you ever so much for your time this evening, it has been lovely to meet you all. </a:t>
            </a:r>
          </a:p>
          <a:p>
            <a:pPr marL="0" indent="0" algn="ctr">
              <a:buNone/>
            </a:pPr>
            <a:r>
              <a:rPr lang="en-GB" sz="2800" b="1" dirty="0">
                <a:solidFill>
                  <a:srgbClr val="002060"/>
                </a:solidFill>
                <a:latin typeface="Franklin Gothic Book" panose="020B0503020102020204" pitchFamily="34" charset="0"/>
              </a:rPr>
              <a:t>Please contact the class team via the School Office, if we can be of any help to you in any way.  </a:t>
            </a:r>
          </a:p>
          <a:p>
            <a:pPr marL="0" indent="0" algn="ctr">
              <a:buNone/>
            </a:pPr>
            <a:r>
              <a:rPr lang="en-GB" sz="2800" b="1" dirty="0">
                <a:solidFill>
                  <a:srgbClr val="002060"/>
                </a:solidFill>
                <a:latin typeface="Franklin Gothic Book" panose="020B0503020102020204" pitchFamily="34" charset="0"/>
              </a:rPr>
              <a:t>We very much look forward to a happy and successful academic year, supporting and encouraging your children to flourish and shine.</a:t>
            </a:r>
          </a:p>
          <a:p>
            <a:pPr marL="0" indent="0" algn="ctr">
              <a:spcBef>
                <a:spcPts val="0"/>
              </a:spcBef>
              <a:buNone/>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dirty="0">
              <a:ln w="12700">
                <a:solidFill>
                  <a:srgbClr val="9BBB59">
                    <a:lumMod val="50000"/>
                  </a:srgbClr>
                </a:solidFill>
                <a:prstDash val="solid"/>
              </a:ln>
              <a:solidFill>
                <a:prstClr val="black"/>
              </a:solidFill>
              <a:effectLst>
                <a:innerShdw blurRad="177800">
                  <a:srgbClr val="9BBB59">
                    <a:lumMod val="50000"/>
                  </a:srgbClr>
                </a:innerShdw>
              </a:effectLst>
              <a:latin typeface="Calibri"/>
            </a:endParaRPr>
          </a:p>
        </p:txBody>
      </p:sp>
      <p:pic>
        <p:nvPicPr>
          <p:cNvPr id="1026" name="Picture 2" descr="St Paul's Church of England Combined School, Wooburn - Profile">
            <a:extLst>
              <a:ext uri="{FF2B5EF4-FFF2-40B4-BE49-F238E27FC236}">
                <a16:creationId xmlns:a16="http://schemas.microsoft.com/office/drawing/2014/main" id="{2C2DF54E-C635-4280-88BB-F0A52C0F7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038" y="274439"/>
            <a:ext cx="556045" cy="55604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Bird,sparrow,feathers,close-up,details ...">
            <a:extLst>
              <a:ext uri="{FF2B5EF4-FFF2-40B4-BE49-F238E27FC236}">
                <a16:creationId xmlns:a16="http://schemas.microsoft.com/office/drawing/2014/main" id="{72C9EFB2-C071-4B40-8E01-509B3CE063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8751" y="4725144"/>
            <a:ext cx="1746498" cy="1164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254504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95a418f-dd07-4f13-a428-c9596bf08348" xsi:nil="true"/>
    <lcf76f155ced4ddcb4097134ff3c332f xmlns="00ce4390-531d-433d-9710-ec558ab12692">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A6D98215B24D341AB768DCDA7CB4058" ma:contentTypeVersion="23" ma:contentTypeDescription="Create a new document." ma:contentTypeScope="" ma:versionID="082b6404fa1d6bc4df6868c43cf585d9">
  <xsd:schema xmlns:xsd="http://www.w3.org/2001/XMLSchema" xmlns:xs="http://www.w3.org/2001/XMLSchema" xmlns:p="http://schemas.microsoft.com/office/2006/metadata/properties" xmlns:ns2="00ce4390-531d-433d-9710-ec558ab12692" xmlns:ns3="a95a418f-dd07-4f13-a428-c9596bf08348" targetNamespace="http://schemas.microsoft.com/office/2006/metadata/properties" ma:root="true" ma:fieldsID="36b03f9f6d314daf307077cad64ef0c8" ns2:_="" ns3:_="">
    <xsd:import namespace="00ce4390-531d-433d-9710-ec558ab12692"/>
    <xsd:import namespace="a95a418f-dd07-4f13-a428-c9596bf0834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3:SharedWithUsers" minOccurs="0"/>
                <xsd:element ref="ns3:SharedWithDetails" minOccurs="0"/>
                <xsd:element ref="ns2:MediaServiceOCR" minOccurs="0"/>
                <xsd:element ref="ns2:MediaServiceLocation"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ce4390-531d-433d-9710-ec558ab126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LengthInSeconds" ma:index="16" nillable="true" ma:displayName="Length (seconds)"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27e5ceb4-494c-4bf8-8871-c5038d7ac8a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95a418f-dd07-4f13-a428-c9596bf08348"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d5a372b5-db34-4ee6-be00-7c7dcdc6d974}" ma:internalName="TaxCatchAll" ma:showField="CatchAllData" ma:web="a95a418f-dd07-4f13-a428-c9596bf08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96B897-7228-4D10-95E6-1A3C8FB953FD}">
  <ds:schemaRefs>
    <ds:schemaRef ds:uri="http://purl.org/dc/dcmitype/"/>
    <ds:schemaRef ds:uri="0a2e7441-7519-40f4-a0b6-03158f488d94"/>
    <ds:schemaRef ds:uri="http://purl.org/dc/terms/"/>
    <ds:schemaRef ds:uri="http://schemas.microsoft.com/office/2006/documentManagement/types"/>
    <ds:schemaRef ds:uri="http://schemas.microsoft.com/office/infopath/2007/PartnerControls"/>
    <ds:schemaRef ds:uri="http://www.w3.org/XML/1998/namespace"/>
    <ds:schemaRef ds:uri="http://schemas.openxmlformats.org/package/2006/metadata/core-properties"/>
    <ds:schemaRef ds:uri="feb38d2a-82c6-4d2f-bc94-6f47654d540d"/>
    <ds:schemaRef ds:uri="http://schemas.microsoft.com/office/2006/metadata/properties"/>
    <ds:schemaRef ds:uri="http://purl.org/dc/elements/1.1/"/>
    <ds:schemaRef ds:uri="a95a418f-dd07-4f13-a428-c9596bf08348"/>
    <ds:schemaRef ds:uri="00ce4390-531d-433d-9710-ec558ab12692"/>
  </ds:schemaRefs>
</ds:datastoreItem>
</file>

<file path=customXml/itemProps2.xml><?xml version="1.0" encoding="utf-8"?>
<ds:datastoreItem xmlns:ds="http://schemas.openxmlformats.org/officeDocument/2006/customXml" ds:itemID="{DAF4274D-4547-4C08-B09E-E42E24EDA7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ce4390-531d-433d-9710-ec558ab12692"/>
    <ds:schemaRef ds:uri="a95a418f-dd07-4f13-a428-c9596bf08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D11312F-99DB-4CA5-B5CC-7543D35D61A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Austin</Template>
  <TotalTime>12578</TotalTime>
  <Words>2773</Words>
  <Application>Microsoft Office PowerPoint</Application>
  <PresentationFormat>On-screen Show (4:3)</PresentationFormat>
  <Paragraphs>260</Paragraphs>
  <Slides>22</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Bookman Old Style</vt:lpstr>
      <vt:lpstr>Calibri</vt:lpstr>
      <vt:lpstr>Franklin Gothic Book</vt:lpstr>
      <vt:lpstr>Google Sans</vt:lpstr>
      <vt:lpstr>Maiandra GD</vt:lpstr>
      <vt:lpstr>Wingdings</vt:lpstr>
      <vt:lpstr>4_Office Theme</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lpstr>St Paul’s Church of England Combined School</vt:lpstr>
    </vt:vector>
  </TitlesOfParts>
  <Company>Little Ealing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Lauren Porter</dc:creator>
  <cp:lastModifiedBy>Mrs S Burgess</cp:lastModifiedBy>
  <cp:revision>312</cp:revision>
  <cp:lastPrinted>2019-03-24T14:00:00Z</cp:lastPrinted>
  <dcterms:created xsi:type="dcterms:W3CDTF">2014-05-19T18:16:47Z</dcterms:created>
  <dcterms:modified xsi:type="dcterms:W3CDTF">2025-09-16T15:32:23Z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0x0101008A6D98215B24D341AB768DCDA7CB4058</vt:lpwstr>
  </property>
  <property fmtid="{D5CDD505-2E9C-101B-9397-08002B2CF9AE}" pid="3" name="MediaServiceImageTags">
    <vt:lpwstr/>
  </property>
</Properties>
</file>