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60"/>
  </p:notesMasterIdLst>
  <p:sldIdLst>
    <p:sldId id="256" r:id="rId6"/>
    <p:sldId id="295"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2" r:id="rId22"/>
    <p:sldId id="308" r:id="rId23"/>
    <p:sldId id="310" r:id="rId24"/>
    <p:sldId id="311" r:id="rId25"/>
    <p:sldId id="276" r:id="rId26"/>
    <p:sldId id="281" r:id="rId27"/>
    <p:sldId id="275" r:id="rId28"/>
    <p:sldId id="277" r:id="rId29"/>
    <p:sldId id="303" r:id="rId30"/>
    <p:sldId id="278" r:id="rId31"/>
    <p:sldId id="279" r:id="rId32"/>
    <p:sldId id="304" r:id="rId33"/>
    <p:sldId id="306" r:id="rId34"/>
    <p:sldId id="307" r:id="rId35"/>
    <p:sldId id="312" r:id="rId36"/>
    <p:sldId id="313" r:id="rId37"/>
    <p:sldId id="314" r:id="rId38"/>
    <p:sldId id="316" r:id="rId39"/>
    <p:sldId id="315" r:id="rId40"/>
    <p:sldId id="305" r:id="rId41"/>
    <p:sldId id="282" r:id="rId42"/>
    <p:sldId id="283" r:id="rId43"/>
    <p:sldId id="298" r:id="rId44"/>
    <p:sldId id="296" r:id="rId45"/>
    <p:sldId id="285" r:id="rId46"/>
    <p:sldId id="293" r:id="rId47"/>
    <p:sldId id="286" r:id="rId48"/>
    <p:sldId id="294" r:id="rId49"/>
    <p:sldId id="287" r:id="rId50"/>
    <p:sldId id="288" r:id="rId51"/>
    <p:sldId id="289" r:id="rId52"/>
    <p:sldId id="317" r:id="rId53"/>
    <p:sldId id="318" r:id="rId54"/>
    <p:sldId id="257" r:id="rId55"/>
    <p:sldId id="258" r:id="rId56"/>
    <p:sldId id="319" r:id="rId57"/>
    <p:sldId id="320" r:id="rId58"/>
    <p:sldId id="321" r:id="rId5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04" autoAdjust="0"/>
    <p:restoredTop sz="68891" autoAdjust="0"/>
  </p:normalViewPr>
  <p:slideViewPr>
    <p:cSldViewPr snapToGrid="0">
      <p:cViewPr varScale="1">
        <p:scale>
          <a:sx n="58" d="100"/>
          <a:sy n="58" d="100"/>
        </p:scale>
        <p:origin x="2030" y="58"/>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commentAuthors" Target="commentAuthor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3"/>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50444" y="0"/>
            <a:ext cx="2945659" cy="496332"/>
          </a:xfrm>
          <a:prstGeom prst="rect">
            <a:avLst/>
          </a:prstGeom>
        </p:spPr>
        <p:txBody>
          <a:bodyPr vert="horz" lIns="91432" tIns="45716" rIns="91432" bIns="45716" rtlCol="0"/>
          <a:lstStyle>
            <a:lvl1pPr algn="r">
              <a:defRPr sz="1200"/>
            </a:lvl1pPr>
          </a:lstStyle>
          <a:p>
            <a:fld id="{F455298A-BE3E-4331-8636-8EA6EF79D7BD}" type="datetimeFigureOut">
              <a:rPr lang="en-GB" smtClean="0"/>
              <a:pPr/>
              <a:t>02/06/2026</a:t>
            </a:fld>
            <a:endParaRPr lang="en-GB" dirty="0"/>
          </a:p>
        </p:txBody>
      </p:sp>
      <p:sp>
        <p:nvSpPr>
          <p:cNvPr id="4" name="Slide Image Placeholder 3"/>
          <p:cNvSpPr>
            <a:spLocks noGrp="1" noRot="1" noChangeAspect="1"/>
          </p:cNvSpPr>
          <p:nvPr>
            <p:ph type="sldImg" idx="2"/>
          </p:nvPr>
        </p:nvSpPr>
        <p:spPr>
          <a:xfrm>
            <a:off x="919163" y="744538"/>
            <a:ext cx="4960937" cy="3722687"/>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20</a:t>
            </a:fld>
            <a:endParaRPr lang="en-GB" dirty="0"/>
          </a:p>
        </p:txBody>
      </p:sp>
    </p:spTree>
    <p:extLst>
      <p:ext uri="{BB962C8B-B14F-4D97-AF65-F5344CB8AC3E}">
        <p14:creationId xmlns:p14="http://schemas.microsoft.com/office/powerpoint/2010/main" val="18989838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28</a:t>
            </a:fld>
            <a:endParaRPr lang="en-GB" dirty="0"/>
          </a:p>
        </p:txBody>
      </p:sp>
    </p:spTree>
    <p:extLst>
      <p:ext uri="{BB962C8B-B14F-4D97-AF65-F5344CB8AC3E}">
        <p14:creationId xmlns:p14="http://schemas.microsoft.com/office/powerpoint/2010/main" val="16320549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29</a:t>
            </a:fld>
            <a:endParaRPr lang="en-GB" dirty="0"/>
          </a:p>
        </p:txBody>
      </p:sp>
    </p:spTree>
    <p:extLst>
      <p:ext uri="{BB962C8B-B14F-4D97-AF65-F5344CB8AC3E}">
        <p14:creationId xmlns:p14="http://schemas.microsoft.com/office/powerpoint/2010/main" val="756235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34</a:t>
            </a:fld>
            <a:endParaRPr lang="en-GB" dirty="0"/>
          </a:p>
        </p:txBody>
      </p:sp>
    </p:spTree>
    <p:extLst>
      <p:ext uri="{BB962C8B-B14F-4D97-AF65-F5344CB8AC3E}">
        <p14:creationId xmlns:p14="http://schemas.microsoft.com/office/powerpoint/2010/main" val="18310133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35</a:t>
            </a:fld>
            <a:endParaRPr lang="en-GB" dirty="0"/>
          </a:p>
        </p:txBody>
      </p:sp>
    </p:spTree>
    <p:extLst>
      <p:ext uri="{BB962C8B-B14F-4D97-AF65-F5344CB8AC3E}">
        <p14:creationId xmlns:p14="http://schemas.microsoft.com/office/powerpoint/2010/main" val="13762915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36</a:t>
            </a:fld>
            <a:endParaRPr lang="en-GB" dirty="0"/>
          </a:p>
        </p:txBody>
      </p:sp>
    </p:spTree>
    <p:extLst>
      <p:ext uri="{BB962C8B-B14F-4D97-AF65-F5344CB8AC3E}">
        <p14:creationId xmlns:p14="http://schemas.microsoft.com/office/powerpoint/2010/main" val="39526557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49</a:t>
            </a:fld>
            <a:endParaRPr lang="en-GB" dirty="0"/>
          </a:p>
        </p:txBody>
      </p:sp>
    </p:spTree>
    <p:extLst>
      <p:ext uri="{BB962C8B-B14F-4D97-AF65-F5344CB8AC3E}">
        <p14:creationId xmlns:p14="http://schemas.microsoft.com/office/powerpoint/2010/main" val="19362319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3d88fd944c8_0_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3d88fd944c8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3d88fd944c8_0_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3d88fd944c8_0_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3d88fd944c8_0_1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3d88fd944c8_0_1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3d88fd944c8_0_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3d88fd944c8_0_1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3d88fd944c8_0_2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3d88fd944c8_0_2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6/2/2026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6/2/2026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02/06/2026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02/06/2026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02/06/2026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992767"/>
            <a:ext cx="85206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3778833"/>
            <a:ext cx="85206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354245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867800"/>
            <a:ext cx="85206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78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90439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835842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786650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740800"/>
            <a:ext cx="2808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852800"/>
            <a:ext cx="2808000" cy="4239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160453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600200"/>
            <a:ext cx="63678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73554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37" name="Google Shape;37;p9"/>
          <p:cNvSpPr txBox="1">
            <a:spLocks noGrp="1"/>
          </p:cNvSpPr>
          <p:nvPr>
            <p:ph type="title"/>
          </p:nvPr>
        </p:nvSpPr>
        <p:spPr>
          <a:xfrm>
            <a:off x="265500" y="1644233"/>
            <a:ext cx="40452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3737433"/>
            <a:ext cx="40452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965433"/>
            <a:ext cx="3837000" cy="49268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318862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5640767"/>
            <a:ext cx="5998800" cy="806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90193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474833"/>
            <a:ext cx="8520600" cy="2618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4202967"/>
            <a:ext cx="8520600" cy="17344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713525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77484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6/2/2026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593367"/>
            <a:ext cx="85206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99542041"/>
      </p:ext>
    </p:extLst>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8.xml"/><Relationship Id="rId1" Type="http://schemas.openxmlformats.org/officeDocument/2006/relationships/slideLayout" Target="../slideLayouts/slideLayout13.xml"/><Relationship Id="rId5" Type="http://schemas.openxmlformats.org/officeDocument/2006/relationships/image" Target="../media/image28.svg"/><Relationship Id="rId4" Type="http://schemas.openxmlformats.org/officeDocument/2006/relationships/image" Target="../media/image27.png"/></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9.xml"/><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27.png"/></Relationships>
</file>

<file path=ppt/slides/_rels/slide50.xml.rels><?xml version="1.0" encoding="UTF-8" standalone="yes"?>
<Relationships xmlns="http://schemas.openxmlformats.org/package/2006/relationships"><Relationship Id="rId3" Type="http://schemas.openxmlformats.org/officeDocument/2006/relationships/hyperlink" Target="https://johnhampden.reactfiles.co.uk/uploads/document/Admissions-Policy-2027.docx-2.pdf?t=1768922378?ts=1776862979" TargetMode="External"/><Relationship Id="rId7" Type="http://schemas.openxmlformats.org/officeDocument/2006/relationships/image" Target="../media/image28.svg"/><Relationship Id="rId2" Type="http://schemas.openxmlformats.org/officeDocument/2006/relationships/notesSlide" Target="../notesSlides/notesSlide50.xml"/><Relationship Id="rId1" Type="http://schemas.openxmlformats.org/officeDocument/2006/relationships/slideLayout" Target="../slideLayouts/slideLayout15.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hyperlink" Target="https://www.whs.bucks.sch.uk/admissions/"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6.png"/><Relationship Id="rId2" Type="http://schemas.openxmlformats.org/officeDocument/2006/relationships/notesSlide" Target="../notesSlides/notesSlide51.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8.svg"/><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2.xml"/><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27.png"/></Relationships>
</file>

<file path=ppt/slides/_rels/slide53.xml.rels><?xml version="1.0" encoding="UTF-8" standalone="yes"?>
<Relationships xmlns="http://schemas.openxmlformats.org/package/2006/relationships"><Relationship Id="rId3" Type="http://schemas.openxmlformats.org/officeDocument/2006/relationships/hyperlink" Target="https://11plus.gl-assessment.co.uk/pages/free-materials" TargetMode="External"/><Relationship Id="rId2" Type="http://schemas.openxmlformats.org/officeDocument/2006/relationships/notesSlide" Target="../notesSlides/notesSlide53.xml"/><Relationship Id="rId1" Type="http://schemas.openxmlformats.org/officeDocument/2006/relationships/slideLayout" Target="../slideLayouts/slideLayout15.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png"/></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4.xml"/><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normAutofit fontScale="92500" lnSpcReduction="20000"/>
          </a:bodyPr>
          <a:lstStyle/>
          <a:p>
            <a:r>
              <a:rPr lang="en-GB" altLang="en-US" dirty="0"/>
              <a:t>No, your child does not have to sit the Secondary Transfer Test</a:t>
            </a:r>
          </a:p>
          <a:p>
            <a:r>
              <a:rPr lang="en-GB" altLang="en-US" dirty="0"/>
              <a:t>If you would not expect your child to attend a grammar school they you may wish to consider whether sitting 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692" y="2622551"/>
            <a:ext cx="8520600" cy="2052600"/>
          </a:xfrm>
          <a:prstGeom prst="rect">
            <a:avLst/>
          </a:prstGeom>
        </p:spPr>
        <p:txBody>
          <a:bodyPr spcFirstLastPara="1" wrap="square" lIns="91425" tIns="91425" rIns="91425" bIns="91425" anchor="b" anchorCtr="0">
            <a:normAutofit/>
          </a:bodyPr>
          <a:lstStyle/>
          <a:p>
            <a:r>
              <a:rPr lang="en-GB"/>
              <a:t>The Admissions Process at JHGS and WHS</a:t>
            </a:r>
            <a:endParaRPr/>
          </a:p>
        </p:txBody>
      </p:sp>
      <p:grpSp>
        <p:nvGrpSpPr>
          <p:cNvPr id="5" name="Group 3">
            <a:extLst>
              <a:ext uri="{FF2B5EF4-FFF2-40B4-BE49-F238E27FC236}">
                <a16:creationId xmlns:a16="http://schemas.microsoft.com/office/drawing/2014/main" id="{03925BF1-A3A3-2AE5-470F-1B0C08A5832A}"/>
              </a:ext>
            </a:extLst>
          </p:cNvPr>
          <p:cNvGrpSpPr/>
          <p:nvPr/>
        </p:nvGrpSpPr>
        <p:grpSpPr>
          <a:xfrm>
            <a:off x="6897294" y="1108528"/>
            <a:ext cx="1934999" cy="1354520"/>
            <a:chOff x="0" y="0"/>
            <a:chExt cx="1474028" cy="1040748"/>
          </a:xfrm>
        </p:grpSpPr>
        <p:sp>
          <p:nvSpPr>
            <p:cNvPr id="6" name="Freeform 4">
              <a:extLst>
                <a:ext uri="{FF2B5EF4-FFF2-40B4-BE49-F238E27FC236}">
                  <a16:creationId xmlns:a16="http://schemas.microsoft.com/office/drawing/2014/main" id="{2FC6555C-C932-EFF9-248E-0BE39349F0CB}"/>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3"/>
              <a:stretch>
                <a:fillRect l="-3160" r="-3160"/>
              </a:stretch>
            </a:blipFill>
          </p:spPr>
          <p:txBody>
            <a:bodyPr/>
            <a:lstStyle/>
            <a:p>
              <a:pPr defTabSz="914400"/>
              <a:endParaRPr lang="en-GB">
                <a:solidFill>
                  <a:prstClr val="black"/>
                </a:solidFill>
                <a:latin typeface="Calibri"/>
                <a:cs typeface="Arial"/>
                <a:sym typeface="Arial"/>
              </a:endParaRPr>
            </a:p>
          </p:txBody>
        </p:sp>
      </p:grpSp>
      <p:sp>
        <p:nvSpPr>
          <p:cNvPr id="7" name="Freeform 5">
            <a:extLst>
              <a:ext uri="{FF2B5EF4-FFF2-40B4-BE49-F238E27FC236}">
                <a16:creationId xmlns:a16="http://schemas.microsoft.com/office/drawing/2014/main" id="{BE24E753-81E3-89AC-8E5E-15E998E6CE0D}"/>
              </a:ext>
            </a:extLst>
          </p:cNvPr>
          <p:cNvSpPr/>
          <p:nvPr/>
        </p:nvSpPr>
        <p:spPr>
          <a:xfrm>
            <a:off x="311693" y="1108528"/>
            <a:ext cx="1343931" cy="1247632"/>
          </a:xfrm>
          <a:custGeom>
            <a:avLst/>
            <a:gdLst/>
            <a:ahLst/>
            <a:cxnLst/>
            <a:rect l="l" t="t" r="r" b="b"/>
            <a:pathLst>
              <a:path w="2471469" h="2314193">
                <a:moveTo>
                  <a:pt x="0" y="0"/>
                </a:moveTo>
                <a:lnTo>
                  <a:pt x="2471468" y="0"/>
                </a:lnTo>
                <a:lnTo>
                  <a:pt x="2471468" y="2314193"/>
                </a:lnTo>
                <a:lnTo>
                  <a:pt x="0" y="23141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914400"/>
            <a:endParaRPr lang="en-GB">
              <a:solidFill>
                <a:prstClr val="black"/>
              </a:solidFill>
              <a:latin typeface="Calibri"/>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5">
            <a:extLst>
              <a:ext uri="{FF2B5EF4-FFF2-40B4-BE49-F238E27FC236}">
                <a16:creationId xmlns:a16="http://schemas.microsoft.com/office/drawing/2014/main" id="{98B9BBFF-0B1F-4CD9-D86D-55B8FB289959}"/>
              </a:ext>
            </a:extLst>
          </p:cNvPr>
          <p:cNvGraphicFramePr>
            <a:graphicFrameLocks noGrp="1"/>
          </p:cNvGraphicFramePr>
          <p:nvPr/>
        </p:nvGraphicFramePr>
        <p:xfrm>
          <a:off x="300300" y="1973121"/>
          <a:ext cx="8532000" cy="3931920"/>
        </p:xfrm>
        <a:graphic>
          <a:graphicData uri="http://schemas.openxmlformats.org/drawingml/2006/table">
            <a:tbl>
              <a:tblPr firstRow="1">
                <a:tableStyleId>{616DA210-FB5B-4158-B5E0-FEB733F419BA}</a:tableStyleId>
              </a:tblPr>
              <a:tblGrid>
                <a:gridCol w="1592295">
                  <a:extLst>
                    <a:ext uri="{9D8B030D-6E8A-4147-A177-3AD203B41FA5}">
                      <a16:colId xmlns:a16="http://schemas.microsoft.com/office/drawing/2014/main" val="20000"/>
                    </a:ext>
                  </a:extLst>
                </a:gridCol>
                <a:gridCol w="6939705">
                  <a:extLst>
                    <a:ext uri="{9D8B030D-6E8A-4147-A177-3AD203B41FA5}">
                      <a16:colId xmlns:a16="http://schemas.microsoft.com/office/drawing/2014/main" val="20001"/>
                    </a:ext>
                  </a:extLst>
                </a:gridCol>
              </a:tblGrid>
              <a:tr h="0">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b="1">
                          <a:solidFill>
                            <a:schemeClr val="tx1"/>
                          </a:solidFill>
                          <a:sym typeface="Canva Sans Bold"/>
                        </a:rPr>
                        <a:t>Date</a:t>
                      </a:r>
                      <a:endParaRPr lang="en-US" sz="1400">
                        <a:solidFill>
                          <a:schemeClr val="tx1"/>
                        </a:solidFill>
                      </a:endParaRP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b="1">
                          <a:solidFill>
                            <a:schemeClr val="tx1"/>
                          </a:solidFill>
                          <a:sym typeface="Canva Sans Bold"/>
                        </a:rPr>
                        <a:t>Event</a:t>
                      </a:r>
                      <a:endParaRPr lang="en-US" sz="1400">
                        <a:solidFill>
                          <a:schemeClr val="tx1"/>
                        </a:solidFill>
                      </a:endParaRPr>
                    </a:p>
                  </a:txBody>
                  <a:tcPr marL="45720" marR="45720" anchor="ctr"/>
                </a:tc>
                <a:extLst>
                  <a:ext uri="{0D108BD9-81ED-4DB2-BD59-A6C34878D82A}">
                    <a16:rowId xmlns:a16="http://schemas.microsoft.com/office/drawing/2014/main" val="10000"/>
                  </a:ext>
                </a:extLst>
              </a:tr>
              <a:tr h="474165">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pPr>
                      <a:r>
                        <a:rPr lang="en-US" sz="1400">
                          <a:solidFill>
                            <a:schemeClr val="tx1"/>
                          </a:solidFill>
                        </a:rPr>
                        <a:t> 1 May to 2 June (3pm) 2026</a:t>
                      </a: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Families can register their child for the Secondary Transfer Test. Children who attend a state-funded primary school in Buckinghamshire do not need to register as they are entered for the test automatically.</a:t>
                      </a:r>
                      <a:endParaRPr lang="en-US" sz="1400">
                        <a:solidFill>
                          <a:schemeClr val="tx1"/>
                        </a:solidFill>
                      </a:endParaRPr>
                    </a:p>
                  </a:txBody>
                  <a:tcPr marL="45720" marR="45720" anchor="ctr"/>
                </a:tc>
                <a:extLst>
                  <a:ext uri="{0D108BD9-81ED-4DB2-BD59-A6C34878D82A}">
                    <a16:rowId xmlns:a16="http://schemas.microsoft.com/office/drawing/2014/main" val="10001"/>
                  </a:ext>
                </a:extLst>
              </a:tr>
              <a:tr h="0">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pPr>
                      <a:r>
                        <a:rPr lang="en-US" sz="1400">
                          <a:solidFill>
                            <a:schemeClr val="tx1"/>
                          </a:solidFill>
                        </a:rPr>
                        <a:t>By</a:t>
                      </a:r>
                      <a:r>
                        <a:rPr lang="en-US" sz="1400">
                          <a:solidFill>
                            <a:schemeClr val="tx1"/>
                          </a:solidFill>
                          <a:sym typeface="Canva Sans"/>
                        </a:rPr>
                        <a:t> </a:t>
                      </a:r>
                      <a:r>
                        <a:rPr lang="en-US" sz="1400">
                          <a:solidFill>
                            <a:schemeClr val="tx1"/>
                          </a:solidFill>
                        </a:rPr>
                        <a:t>7 </a:t>
                      </a:r>
                      <a:r>
                        <a:rPr lang="en-US" sz="1400">
                          <a:solidFill>
                            <a:schemeClr val="tx1"/>
                          </a:solidFill>
                          <a:sym typeface="Canva Sans"/>
                        </a:rPr>
                        <a:t>August </a:t>
                      </a:r>
                      <a:r>
                        <a:rPr lang="en-US" sz="1400">
                          <a:solidFill>
                            <a:schemeClr val="tx1"/>
                          </a:solidFill>
                        </a:rPr>
                        <a:t>2026</a:t>
                      </a: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Families who registered for testing will receive a test invitation by email</a:t>
                      </a:r>
                      <a:endParaRPr lang="en-US" sz="1400">
                        <a:solidFill>
                          <a:schemeClr val="tx1"/>
                        </a:solidFill>
                      </a:endParaRPr>
                    </a:p>
                  </a:txBody>
                  <a:tcPr marL="45720" marR="45720" anchor="ctr"/>
                </a:tc>
                <a:extLst>
                  <a:ext uri="{0D108BD9-81ED-4DB2-BD59-A6C34878D82A}">
                    <a16:rowId xmlns:a16="http://schemas.microsoft.com/office/drawing/2014/main" val="10002"/>
                  </a:ext>
                </a:extLst>
              </a:tr>
              <a:tr h="474165">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defRPr/>
                      </a:pPr>
                      <a:r>
                        <a:rPr lang="en-US" sz="1400">
                          <a:solidFill>
                            <a:schemeClr val="tx1"/>
                          </a:solidFill>
                          <a:sym typeface="Canva Sans"/>
                        </a:rPr>
                        <a:t>1 September 2026</a:t>
                      </a:r>
                      <a:endParaRPr lang="en-US" sz="1400">
                        <a:solidFill>
                          <a:schemeClr val="tx1"/>
                        </a:solidFill>
                      </a:endParaRP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For most grammar schools, this is the cut-off date for the home address they’ll use for applicants in their first round of allocations. </a:t>
                      </a:r>
                      <a:endParaRPr lang="en-US" sz="1400">
                        <a:solidFill>
                          <a:schemeClr val="tx1"/>
                        </a:solidFill>
                      </a:endParaRPr>
                    </a:p>
                  </a:txBody>
                  <a:tcPr marL="45720" marR="45720" anchor="ctr"/>
                </a:tc>
                <a:extLst>
                  <a:ext uri="{0D108BD9-81ED-4DB2-BD59-A6C34878D82A}">
                    <a16:rowId xmlns:a16="http://schemas.microsoft.com/office/drawing/2014/main" val="10003"/>
                  </a:ext>
                </a:extLst>
              </a:tr>
              <a:tr h="625173">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defRPr/>
                      </a:pPr>
                      <a:r>
                        <a:rPr lang="en-US" sz="1400">
                          <a:solidFill>
                            <a:schemeClr val="tx1"/>
                          </a:solidFill>
                          <a:sym typeface="Canva Sans"/>
                        </a:rPr>
                        <a:t>8 September 2026</a:t>
                      </a:r>
                      <a:endParaRPr lang="en-US" sz="1400">
                        <a:solidFill>
                          <a:schemeClr val="tx1"/>
                        </a:solidFill>
                      </a:endParaRP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Children who attend a state-funded Buckinghamshire primary school or Partner School will sit the Practice Test in their school. Children who attend any other school will sit the Practice Test at a grammar school test </a:t>
                      </a:r>
                      <a:r>
                        <a:rPr lang="en-US" sz="1400" err="1">
                          <a:solidFill>
                            <a:schemeClr val="tx1"/>
                          </a:solidFill>
                          <a:sym typeface="Canva Sans"/>
                        </a:rPr>
                        <a:t>centre</a:t>
                      </a:r>
                      <a:endParaRPr lang="en-US" sz="1400">
                        <a:solidFill>
                          <a:schemeClr val="tx1"/>
                        </a:solidFill>
                      </a:endParaRPr>
                    </a:p>
                  </a:txBody>
                  <a:tcPr marL="45720" marR="45720" anchor="ctr"/>
                </a:tc>
                <a:extLst>
                  <a:ext uri="{0D108BD9-81ED-4DB2-BD59-A6C34878D82A}">
                    <a16:rowId xmlns:a16="http://schemas.microsoft.com/office/drawing/2014/main" val="10004"/>
                  </a:ext>
                </a:extLst>
              </a:tr>
              <a:tr h="625173">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defRPr/>
                      </a:pPr>
                      <a:r>
                        <a:rPr lang="en-US" sz="1400">
                          <a:solidFill>
                            <a:schemeClr val="tx1"/>
                          </a:solidFill>
                          <a:sym typeface="Canva Sans"/>
                        </a:rPr>
                        <a:t>10 September 2026</a:t>
                      </a:r>
                      <a:endParaRPr lang="en-US" sz="1400">
                        <a:solidFill>
                          <a:schemeClr val="tx1"/>
                        </a:solidFill>
                      </a:endParaRP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Children who attend a state-funded Buckinghamshire primary school or Partner School will sit the Transfer Test in their school. Children who attend any other school will sit the Transfer Test at a grammar school test </a:t>
                      </a:r>
                      <a:r>
                        <a:rPr lang="en-US" sz="1400" err="1">
                          <a:solidFill>
                            <a:schemeClr val="tx1"/>
                          </a:solidFill>
                          <a:sym typeface="Canva Sans"/>
                        </a:rPr>
                        <a:t>centre</a:t>
                      </a:r>
                      <a:endParaRPr lang="en-US" sz="1400">
                        <a:solidFill>
                          <a:schemeClr val="tx1"/>
                        </a:solidFill>
                      </a:endParaRPr>
                    </a:p>
                  </a:txBody>
                  <a:tcPr marL="45720" marR="45720" anchor="ctr"/>
                </a:tc>
                <a:extLst>
                  <a:ext uri="{0D108BD9-81ED-4DB2-BD59-A6C34878D82A}">
                    <a16:rowId xmlns:a16="http://schemas.microsoft.com/office/drawing/2014/main" val="10005"/>
                  </a:ext>
                </a:extLst>
              </a:tr>
              <a:tr h="0">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defRPr/>
                      </a:pPr>
                      <a:r>
                        <a:rPr lang="en-US" sz="1400">
                          <a:solidFill>
                            <a:schemeClr val="tx1"/>
                          </a:solidFill>
                          <a:sym typeface="Canva Sans"/>
                        </a:rPr>
                        <a:t>9 October 2026</a:t>
                      </a:r>
                      <a:endParaRPr lang="en-US" sz="1400">
                        <a:solidFill>
                          <a:schemeClr val="tx1"/>
                        </a:solidFill>
                      </a:endParaRP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Secondary Transfer Test results released</a:t>
                      </a:r>
                      <a:endParaRPr lang="en-US" sz="1400">
                        <a:solidFill>
                          <a:schemeClr val="tx1"/>
                        </a:solidFill>
                      </a:endParaRPr>
                    </a:p>
                  </a:txBody>
                  <a:tcPr marL="45720" marR="45720" anchor="ctr"/>
                </a:tc>
                <a:extLst>
                  <a:ext uri="{0D108BD9-81ED-4DB2-BD59-A6C34878D82A}">
                    <a16:rowId xmlns:a16="http://schemas.microsoft.com/office/drawing/2014/main" val="10006"/>
                  </a:ext>
                </a:extLst>
              </a:tr>
              <a:tr h="0">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l">
                        <a:lnSpc>
                          <a:spcPct val="100000"/>
                        </a:lnSpc>
                        <a:defRPr/>
                      </a:pPr>
                      <a:r>
                        <a:rPr lang="en-US" sz="1400">
                          <a:solidFill>
                            <a:schemeClr val="tx1"/>
                          </a:solidFill>
                          <a:sym typeface="Canva Sans"/>
                        </a:rPr>
                        <a:t>31 October 2026</a:t>
                      </a:r>
                      <a:endParaRPr lang="en-US" sz="1400">
                        <a:solidFill>
                          <a:schemeClr val="tx1"/>
                        </a:solidFill>
                      </a:endParaRPr>
                    </a:p>
                  </a:txBody>
                  <a:tcPr marL="45720" marR="45720" anchor="ct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Calibri"/>
                          <a:sym typeface="Arial"/>
                        </a:defRPr>
                      </a:lvl9pPr>
                    </a:lstStyle>
                    <a:p>
                      <a:pPr algn="ctr">
                        <a:lnSpc>
                          <a:spcPct val="100000"/>
                        </a:lnSpc>
                        <a:defRPr/>
                      </a:pPr>
                      <a:r>
                        <a:rPr lang="en-US" sz="1400">
                          <a:solidFill>
                            <a:schemeClr val="tx1"/>
                          </a:solidFill>
                          <a:sym typeface="Canva Sans"/>
                        </a:rPr>
                        <a:t>The deadline to submit a secondary school application to your home local authority</a:t>
                      </a:r>
                      <a:endParaRPr lang="en-US" sz="1400">
                        <a:solidFill>
                          <a:schemeClr val="tx1"/>
                        </a:solidFill>
                      </a:endParaRPr>
                    </a:p>
                  </a:txBody>
                  <a:tcPr marL="45720" marR="45720" anchor="ctr"/>
                </a:tc>
                <a:extLst>
                  <a:ext uri="{0D108BD9-81ED-4DB2-BD59-A6C34878D82A}">
                    <a16:rowId xmlns:a16="http://schemas.microsoft.com/office/drawing/2014/main" val="10007"/>
                  </a:ext>
                </a:extLst>
              </a:tr>
            </a:tbl>
          </a:graphicData>
        </a:graphic>
      </p:graphicFrame>
      <p:sp>
        <p:nvSpPr>
          <p:cNvPr id="2" name="Title 1">
            <a:extLst>
              <a:ext uri="{FF2B5EF4-FFF2-40B4-BE49-F238E27FC236}">
                <a16:creationId xmlns:a16="http://schemas.microsoft.com/office/drawing/2014/main" id="{EF11824C-26E2-8C7B-754A-DA9A9AB83DD2}"/>
              </a:ext>
            </a:extLst>
          </p:cNvPr>
          <p:cNvSpPr>
            <a:spLocks noGrp="1"/>
          </p:cNvSpPr>
          <p:nvPr>
            <p:ph type="title"/>
          </p:nvPr>
        </p:nvSpPr>
        <p:spPr>
          <a:xfrm>
            <a:off x="311700" y="934671"/>
            <a:ext cx="8520600" cy="572700"/>
          </a:xfrm>
        </p:spPr>
        <p:txBody>
          <a:bodyPr>
            <a:normAutofit fontScale="90000"/>
          </a:bodyPr>
          <a:lstStyle/>
          <a:p>
            <a:r>
              <a:rPr lang="en-GB" b="1"/>
              <a:t>The Admissions Process – key dates</a:t>
            </a:r>
          </a:p>
        </p:txBody>
      </p:sp>
      <p:grpSp>
        <p:nvGrpSpPr>
          <p:cNvPr id="6" name="Group 2">
            <a:extLst>
              <a:ext uri="{FF2B5EF4-FFF2-40B4-BE49-F238E27FC236}">
                <a16:creationId xmlns:a16="http://schemas.microsoft.com/office/drawing/2014/main" id="{E219F172-F2A0-D84B-6694-BE50740CEFF9}"/>
              </a:ext>
            </a:extLst>
          </p:cNvPr>
          <p:cNvGrpSpPr/>
          <p:nvPr/>
        </p:nvGrpSpPr>
        <p:grpSpPr>
          <a:xfrm>
            <a:off x="7466352" y="934672"/>
            <a:ext cx="1377349" cy="948569"/>
            <a:chOff x="0" y="0"/>
            <a:chExt cx="1474028" cy="1040748"/>
          </a:xfrm>
        </p:grpSpPr>
        <p:sp>
          <p:nvSpPr>
            <p:cNvPr id="7" name="Freeform 3">
              <a:extLst>
                <a:ext uri="{FF2B5EF4-FFF2-40B4-BE49-F238E27FC236}">
                  <a16:creationId xmlns:a16="http://schemas.microsoft.com/office/drawing/2014/main" id="{D5DB36F2-BA9C-1BD4-60DC-5141E47B0AB5}"/>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3"/>
              <a:stretch>
                <a:fillRect l="-3160" r="-3160"/>
              </a:stretch>
            </a:blipFill>
          </p:spPr>
          <p:txBody>
            <a:bodyPr/>
            <a:lstStyle/>
            <a:p>
              <a:pPr defTabSz="914400"/>
              <a:endParaRPr lang="en-GB">
                <a:solidFill>
                  <a:prstClr val="black"/>
                </a:solidFill>
                <a:latin typeface="Calibri"/>
                <a:cs typeface="Arial"/>
                <a:sym typeface="Arial"/>
              </a:endParaRPr>
            </a:p>
          </p:txBody>
        </p:sp>
      </p:grpSp>
      <p:sp>
        <p:nvSpPr>
          <p:cNvPr id="8" name="Freeform 4">
            <a:extLst>
              <a:ext uri="{FF2B5EF4-FFF2-40B4-BE49-F238E27FC236}">
                <a16:creationId xmlns:a16="http://schemas.microsoft.com/office/drawing/2014/main" id="{CD23DF3D-775E-06DA-7B76-8B6D297BDE9D}"/>
              </a:ext>
            </a:extLst>
          </p:cNvPr>
          <p:cNvSpPr/>
          <p:nvPr/>
        </p:nvSpPr>
        <p:spPr>
          <a:xfrm>
            <a:off x="6329729" y="934671"/>
            <a:ext cx="921677" cy="841800"/>
          </a:xfrm>
          <a:custGeom>
            <a:avLst/>
            <a:gdLst/>
            <a:ahLst/>
            <a:cxnLst/>
            <a:rect l="l" t="t" r="r" b="b"/>
            <a:pathLst>
              <a:path w="1669399" h="1563165">
                <a:moveTo>
                  <a:pt x="0" y="0"/>
                </a:moveTo>
                <a:lnTo>
                  <a:pt x="1669400" y="0"/>
                </a:lnTo>
                <a:lnTo>
                  <a:pt x="1669400" y="1563164"/>
                </a:lnTo>
                <a:lnTo>
                  <a:pt x="0" y="15631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914400"/>
            <a:endParaRPr lang="en-GB">
              <a:solidFill>
                <a:prstClr val="black"/>
              </a:solidFill>
              <a:latin typeface="Calibri"/>
              <a:cs typeface="Arial"/>
              <a:sym typeface="Arial"/>
            </a:endParaRPr>
          </a:p>
        </p:txBody>
      </p:sp>
    </p:spTree>
    <p:extLst>
      <p:ext uri="{BB962C8B-B14F-4D97-AF65-F5344CB8AC3E}">
        <p14:creationId xmlns:p14="http://schemas.microsoft.com/office/powerpoint/2010/main" val="16830473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1302275"/>
            <a:ext cx="8520600" cy="572700"/>
          </a:xfrm>
          <a:prstGeom prst="rect">
            <a:avLst/>
          </a:prstGeom>
        </p:spPr>
        <p:txBody>
          <a:bodyPr spcFirstLastPara="1" wrap="square" lIns="91425" tIns="91425" rIns="91425" bIns="91425" anchor="t" anchorCtr="0">
            <a:normAutofit fontScale="90000"/>
          </a:bodyPr>
          <a:lstStyle/>
          <a:p>
            <a:r>
              <a:rPr lang="en-GB" b="1"/>
              <a:t>Admissions Policies</a:t>
            </a:r>
            <a:endParaRPr b="1"/>
          </a:p>
        </p:txBody>
      </p:sp>
      <p:sp>
        <p:nvSpPr>
          <p:cNvPr id="61" name="Google Shape;61;p14"/>
          <p:cNvSpPr txBox="1">
            <a:spLocks noGrp="1"/>
          </p:cNvSpPr>
          <p:nvPr>
            <p:ph type="body" idx="1"/>
          </p:nvPr>
        </p:nvSpPr>
        <p:spPr>
          <a:xfrm>
            <a:off x="311700" y="2009725"/>
            <a:ext cx="8520600" cy="2884438"/>
          </a:xfrm>
          <a:prstGeom prst="rect">
            <a:avLst/>
          </a:prstGeom>
        </p:spPr>
        <p:txBody>
          <a:bodyPr spcFirstLastPara="1" wrap="square" lIns="91425" tIns="91425" rIns="91425" bIns="91425" anchor="t" anchorCtr="0">
            <a:normAutofit/>
          </a:bodyPr>
          <a:lstStyle/>
          <a:p>
            <a:pPr marL="0" indent="0">
              <a:buNone/>
            </a:pPr>
            <a:r>
              <a:rPr lang="en-GB" dirty="0"/>
              <a:t>Our admissions policies are available on our website:</a:t>
            </a:r>
            <a:endParaRPr dirty="0"/>
          </a:p>
          <a:p>
            <a:pPr marL="0" indent="0">
              <a:spcBef>
                <a:spcPts val="1200"/>
              </a:spcBef>
              <a:buNone/>
            </a:pPr>
            <a:r>
              <a:rPr lang="en-GB" dirty="0"/>
              <a:t>JHGS: </a:t>
            </a:r>
            <a:r>
              <a:rPr lang="en-US" u="sng" dirty="0">
                <a:solidFill>
                  <a:schemeClr val="hlink"/>
                </a:solidFill>
                <a:hlinkClick r:id="rId3"/>
              </a:rPr>
              <a:t>Admissions - John Hampden Grammar School</a:t>
            </a:r>
            <a:r>
              <a:rPr lang="en-GB" dirty="0"/>
              <a:t> </a:t>
            </a:r>
            <a:endParaRPr dirty="0"/>
          </a:p>
          <a:p>
            <a:pPr marL="0" indent="0">
              <a:spcBef>
                <a:spcPts val="1200"/>
              </a:spcBef>
              <a:buNone/>
            </a:pPr>
            <a:r>
              <a:rPr lang="en-GB" dirty="0"/>
              <a:t>WHS: </a:t>
            </a:r>
            <a:r>
              <a:rPr lang="en-GB" dirty="0">
                <a:hlinkClick r:id="rId4"/>
              </a:rPr>
              <a:t>Admissions - Wycombe High School</a:t>
            </a:r>
            <a:endParaRPr lang="en-GB" dirty="0"/>
          </a:p>
          <a:p>
            <a:pPr marL="0" indent="0">
              <a:spcBef>
                <a:spcPts val="1200"/>
              </a:spcBef>
              <a:buNone/>
            </a:pPr>
            <a:endParaRPr dirty="0"/>
          </a:p>
        </p:txBody>
      </p:sp>
      <p:grpSp>
        <p:nvGrpSpPr>
          <p:cNvPr id="2" name="Group 2">
            <a:extLst>
              <a:ext uri="{FF2B5EF4-FFF2-40B4-BE49-F238E27FC236}">
                <a16:creationId xmlns:a16="http://schemas.microsoft.com/office/drawing/2014/main" id="{49A31749-DAB9-99BA-0508-3B591B10DACF}"/>
              </a:ext>
            </a:extLst>
          </p:cNvPr>
          <p:cNvGrpSpPr/>
          <p:nvPr/>
        </p:nvGrpSpPr>
        <p:grpSpPr>
          <a:xfrm>
            <a:off x="7454952" y="4789944"/>
            <a:ext cx="1377349" cy="948569"/>
            <a:chOff x="0" y="0"/>
            <a:chExt cx="1474028" cy="1040748"/>
          </a:xfrm>
        </p:grpSpPr>
        <p:sp>
          <p:nvSpPr>
            <p:cNvPr id="3" name="Freeform 3">
              <a:extLst>
                <a:ext uri="{FF2B5EF4-FFF2-40B4-BE49-F238E27FC236}">
                  <a16:creationId xmlns:a16="http://schemas.microsoft.com/office/drawing/2014/main" id="{0C224EC0-83EC-02D0-4399-953A52AC7090}"/>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5"/>
              <a:stretch>
                <a:fillRect l="-3160" r="-3160"/>
              </a:stretch>
            </a:blipFill>
          </p:spPr>
          <p:txBody>
            <a:bodyPr/>
            <a:lstStyle/>
            <a:p>
              <a:pPr defTabSz="914400"/>
              <a:endParaRPr lang="en-GB">
                <a:solidFill>
                  <a:prstClr val="black"/>
                </a:solidFill>
                <a:latin typeface="Calibri"/>
                <a:cs typeface="Arial"/>
                <a:sym typeface="Arial"/>
              </a:endParaRPr>
            </a:p>
          </p:txBody>
        </p:sp>
      </p:grpSp>
      <p:sp>
        <p:nvSpPr>
          <p:cNvPr id="4" name="Freeform 4">
            <a:extLst>
              <a:ext uri="{FF2B5EF4-FFF2-40B4-BE49-F238E27FC236}">
                <a16:creationId xmlns:a16="http://schemas.microsoft.com/office/drawing/2014/main" id="{C05143FF-6542-89AB-6BBC-96899FCB70AE}"/>
              </a:ext>
            </a:extLst>
          </p:cNvPr>
          <p:cNvSpPr/>
          <p:nvPr/>
        </p:nvSpPr>
        <p:spPr>
          <a:xfrm>
            <a:off x="311701" y="4894163"/>
            <a:ext cx="921677" cy="841800"/>
          </a:xfrm>
          <a:custGeom>
            <a:avLst/>
            <a:gdLst/>
            <a:ahLst/>
            <a:cxnLst/>
            <a:rect l="l" t="t" r="r" b="b"/>
            <a:pathLst>
              <a:path w="1669399" h="1563165">
                <a:moveTo>
                  <a:pt x="0" y="0"/>
                </a:moveTo>
                <a:lnTo>
                  <a:pt x="1669400" y="0"/>
                </a:lnTo>
                <a:lnTo>
                  <a:pt x="1669400" y="1563164"/>
                </a:lnTo>
                <a:lnTo>
                  <a:pt x="0" y="156316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defTabSz="914400"/>
            <a:endParaRPr lang="en-GB">
              <a:solidFill>
                <a:prstClr val="black"/>
              </a:solidFill>
              <a:latin typeface="Calibri"/>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pic>
        <p:nvPicPr>
          <p:cNvPr id="8" name="Picture 7">
            <a:extLst>
              <a:ext uri="{FF2B5EF4-FFF2-40B4-BE49-F238E27FC236}">
                <a16:creationId xmlns:a16="http://schemas.microsoft.com/office/drawing/2014/main" id="{700C7FD7-E986-FB07-E320-D1889BC0F4A3}"/>
              </a:ext>
            </a:extLst>
          </p:cNvPr>
          <p:cNvPicPr>
            <a:picLocks noChangeAspect="1"/>
          </p:cNvPicPr>
          <p:nvPr/>
        </p:nvPicPr>
        <p:blipFill>
          <a:blip r:embed="rId3"/>
          <a:stretch>
            <a:fillRect/>
          </a:stretch>
        </p:blipFill>
        <p:spPr>
          <a:xfrm>
            <a:off x="5297328" y="1610189"/>
            <a:ext cx="3534972" cy="4125775"/>
          </a:xfrm>
          <a:prstGeom prst="rect">
            <a:avLst/>
          </a:prstGeom>
        </p:spPr>
      </p:pic>
      <p:sp>
        <p:nvSpPr>
          <p:cNvPr id="66" name="Google Shape;66;p15"/>
          <p:cNvSpPr txBox="1">
            <a:spLocks noGrp="1"/>
          </p:cNvSpPr>
          <p:nvPr>
            <p:ph type="title"/>
          </p:nvPr>
        </p:nvSpPr>
        <p:spPr>
          <a:xfrm>
            <a:off x="311700" y="857250"/>
            <a:ext cx="8520600" cy="572700"/>
          </a:xfrm>
          <a:prstGeom prst="rect">
            <a:avLst/>
          </a:prstGeom>
        </p:spPr>
        <p:txBody>
          <a:bodyPr spcFirstLastPara="1" wrap="square" lIns="91425" tIns="91425" rIns="91425" bIns="91425" anchor="t" anchorCtr="0">
            <a:normAutofit fontScale="90000"/>
          </a:bodyPr>
          <a:lstStyle/>
          <a:p>
            <a:pPr algn="ctr"/>
            <a:r>
              <a:rPr lang="en-GB" b="1"/>
              <a:t>Our catchment areas</a:t>
            </a:r>
            <a:endParaRPr b="1"/>
          </a:p>
        </p:txBody>
      </p:sp>
      <p:sp>
        <p:nvSpPr>
          <p:cNvPr id="4" name="Freeform 4">
            <a:extLst>
              <a:ext uri="{FF2B5EF4-FFF2-40B4-BE49-F238E27FC236}">
                <a16:creationId xmlns:a16="http://schemas.microsoft.com/office/drawing/2014/main" id="{D18180EA-06EA-2729-0192-11357DF5D413}"/>
              </a:ext>
            </a:extLst>
          </p:cNvPr>
          <p:cNvSpPr/>
          <p:nvPr/>
        </p:nvSpPr>
        <p:spPr>
          <a:xfrm>
            <a:off x="4879303" y="1429950"/>
            <a:ext cx="921677" cy="841800"/>
          </a:xfrm>
          <a:custGeom>
            <a:avLst/>
            <a:gdLst/>
            <a:ahLst/>
            <a:cxnLst/>
            <a:rect l="l" t="t" r="r" b="b"/>
            <a:pathLst>
              <a:path w="1669399" h="1563165">
                <a:moveTo>
                  <a:pt x="0" y="0"/>
                </a:moveTo>
                <a:lnTo>
                  <a:pt x="1669400" y="0"/>
                </a:lnTo>
                <a:lnTo>
                  <a:pt x="1669400" y="1563164"/>
                </a:lnTo>
                <a:lnTo>
                  <a:pt x="0" y="15631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914400"/>
            <a:endParaRPr lang="en-GB">
              <a:solidFill>
                <a:prstClr val="black"/>
              </a:solidFill>
              <a:latin typeface="Calibri"/>
              <a:cs typeface="Arial"/>
              <a:sym typeface="Arial"/>
            </a:endParaRPr>
          </a:p>
        </p:txBody>
      </p:sp>
      <p:grpSp>
        <p:nvGrpSpPr>
          <p:cNvPr id="13" name="Group 12">
            <a:extLst>
              <a:ext uri="{FF2B5EF4-FFF2-40B4-BE49-F238E27FC236}">
                <a16:creationId xmlns:a16="http://schemas.microsoft.com/office/drawing/2014/main" id="{01236969-4E17-DC32-8A2B-F89BA4B32057}"/>
              </a:ext>
            </a:extLst>
          </p:cNvPr>
          <p:cNvGrpSpPr/>
          <p:nvPr/>
        </p:nvGrpSpPr>
        <p:grpSpPr>
          <a:xfrm>
            <a:off x="1028226" y="1610189"/>
            <a:ext cx="3134552" cy="4125775"/>
            <a:chOff x="1028226" y="752938"/>
            <a:chExt cx="3134552" cy="4125775"/>
          </a:xfrm>
        </p:grpSpPr>
        <p:pic>
          <p:nvPicPr>
            <p:cNvPr id="10" name="Picture 9">
              <a:extLst>
                <a:ext uri="{FF2B5EF4-FFF2-40B4-BE49-F238E27FC236}">
                  <a16:creationId xmlns:a16="http://schemas.microsoft.com/office/drawing/2014/main" id="{BC8B6A3B-D774-9DE9-0941-3FD6FF7D807B}"/>
                </a:ext>
              </a:extLst>
            </p:cNvPr>
            <p:cNvPicPr>
              <a:picLocks noChangeAspect="1"/>
            </p:cNvPicPr>
            <p:nvPr/>
          </p:nvPicPr>
          <p:blipFill>
            <a:blip r:embed="rId6"/>
            <a:stretch>
              <a:fillRect/>
            </a:stretch>
          </p:blipFill>
          <p:spPr>
            <a:xfrm>
              <a:off x="1028226" y="752938"/>
              <a:ext cx="3134551" cy="4125775"/>
            </a:xfrm>
            <a:prstGeom prst="rect">
              <a:avLst/>
            </a:prstGeom>
          </p:spPr>
        </p:pic>
        <p:sp>
          <p:nvSpPr>
            <p:cNvPr id="11" name="Rectangle 10">
              <a:extLst>
                <a:ext uri="{FF2B5EF4-FFF2-40B4-BE49-F238E27FC236}">
                  <a16:creationId xmlns:a16="http://schemas.microsoft.com/office/drawing/2014/main" id="{303803D3-DB14-D0AD-6CF5-26E1024B0977}"/>
                </a:ext>
              </a:extLst>
            </p:cNvPr>
            <p:cNvSpPr/>
            <p:nvPr/>
          </p:nvSpPr>
          <p:spPr>
            <a:xfrm>
              <a:off x="1028226" y="4720856"/>
              <a:ext cx="524127" cy="1578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a:buClr>
                  <a:srgbClr val="000000"/>
                </a:buClr>
              </a:pPr>
              <a:endParaRPr lang="en-GB" sz="1400" kern="0">
                <a:solidFill>
                  <a:srgbClr val="FFFFFF"/>
                </a:solidFill>
                <a:latin typeface="Arial"/>
                <a:sym typeface="Arial"/>
              </a:endParaRPr>
            </a:p>
          </p:txBody>
        </p:sp>
        <p:sp>
          <p:nvSpPr>
            <p:cNvPr id="12" name="Rectangle 11">
              <a:extLst>
                <a:ext uri="{FF2B5EF4-FFF2-40B4-BE49-F238E27FC236}">
                  <a16:creationId xmlns:a16="http://schemas.microsoft.com/office/drawing/2014/main" id="{CB3BDE28-2131-4AF2-C99F-6E6D2E617A4F}"/>
                </a:ext>
              </a:extLst>
            </p:cNvPr>
            <p:cNvSpPr/>
            <p:nvPr/>
          </p:nvSpPr>
          <p:spPr>
            <a:xfrm>
              <a:off x="3693586" y="4720856"/>
              <a:ext cx="469192" cy="1578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a:buClr>
                  <a:srgbClr val="000000"/>
                </a:buClr>
              </a:pPr>
              <a:endParaRPr lang="en-GB" sz="1400" kern="0">
                <a:solidFill>
                  <a:srgbClr val="FFFFFF"/>
                </a:solidFill>
                <a:latin typeface="Arial"/>
                <a:sym typeface="Arial"/>
              </a:endParaRPr>
            </a:p>
          </p:txBody>
        </p:sp>
      </p:grpSp>
      <p:grpSp>
        <p:nvGrpSpPr>
          <p:cNvPr id="2" name="Group 2">
            <a:extLst>
              <a:ext uri="{FF2B5EF4-FFF2-40B4-BE49-F238E27FC236}">
                <a16:creationId xmlns:a16="http://schemas.microsoft.com/office/drawing/2014/main" id="{D48CD21B-172C-3A75-82B4-CEEEF97D757A}"/>
              </a:ext>
            </a:extLst>
          </p:cNvPr>
          <p:cNvGrpSpPr/>
          <p:nvPr/>
        </p:nvGrpSpPr>
        <p:grpSpPr>
          <a:xfrm>
            <a:off x="1028226" y="1271175"/>
            <a:ext cx="1377349" cy="948569"/>
            <a:chOff x="0" y="0"/>
            <a:chExt cx="1474028" cy="1040748"/>
          </a:xfrm>
        </p:grpSpPr>
        <p:sp>
          <p:nvSpPr>
            <p:cNvPr id="3" name="Freeform 3">
              <a:extLst>
                <a:ext uri="{FF2B5EF4-FFF2-40B4-BE49-F238E27FC236}">
                  <a16:creationId xmlns:a16="http://schemas.microsoft.com/office/drawing/2014/main" id="{F4B5B110-EF3F-83E3-BA4A-AE91DCBE3C4F}"/>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7"/>
              <a:stretch>
                <a:fillRect l="-3160" r="-3160"/>
              </a:stretch>
            </a:blipFill>
          </p:spPr>
          <p:txBody>
            <a:bodyPr/>
            <a:lstStyle/>
            <a:p>
              <a:pPr defTabSz="914400"/>
              <a:endParaRPr lang="en-GB">
                <a:solidFill>
                  <a:prstClr val="black"/>
                </a:solidFill>
                <a:latin typeface="Calibri"/>
                <a:cs typeface="Arial"/>
                <a:sym typeface="Arial"/>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311700" y="942699"/>
            <a:ext cx="8520600" cy="572700"/>
          </a:xfrm>
          <a:prstGeom prst="rect">
            <a:avLst/>
          </a:prstGeom>
        </p:spPr>
        <p:txBody>
          <a:bodyPr spcFirstLastPara="1" wrap="square" lIns="91425" tIns="91425" rIns="91425" bIns="91425" anchor="t" anchorCtr="0">
            <a:normAutofit fontScale="90000"/>
          </a:bodyPr>
          <a:lstStyle/>
          <a:p>
            <a:r>
              <a:rPr lang="en-GB" b="1"/>
              <a:t>Qualifying Score and Pupil Premium</a:t>
            </a:r>
            <a:endParaRPr b="1"/>
          </a:p>
        </p:txBody>
      </p:sp>
      <p:sp>
        <p:nvSpPr>
          <p:cNvPr id="73" name="Google Shape;73;p16"/>
          <p:cNvSpPr txBox="1">
            <a:spLocks noGrp="1"/>
          </p:cNvSpPr>
          <p:nvPr>
            <p:ph type="body" idx="1"/>
          </p:nvPr>
        </p:nvSpPr>
        <p:spPr>
          <a:xfrm>
            <a:off x="311700" y="1373544"/>
            <a:ext cx="8520600" cy="948569"/>
          </a:xfrm>
          <a:prstGeom prst="rect">
            <a:avLst/>
          </a:prstGeom>
        </p:spPr>
        <p:txBody>
          <a:bodyPr spcFirstLastPara="1" wrap="square" lIns="91425" tIns="91425" rIns="91425" bIns="91425" anchor="t" anchorCtr="0">
            <a:normAutofit lnSpcReduction="10000"/>
          </a:bodyPr>
          <a:lstStyle/>
          <a:p>
            <a:pPr marL="0" indent="0">
              <a:spcBef>
                <a:spcPts val="1200"/>
              </a:spcBef>
              <a:buNone/>
            </a:pPr>
            <a:r>
              <a:rPr lang="en-GB"/>
              <a:t>Both schools have </a:t>
            </a:r>
            <a:r>
              <a:rPr lang="en-GB" b="1"/>
              <a:t>12 places ringfenced for a qualifying score of 113-120 in the admissions test and you live in the catchment area of the school.</a:t>
            </a:r>
            <a:endParaRPr b="1"/>
          </a:p>
        </p:txBody>
      </p:sp>
      <p:grpSp>
        <p:nvGrpSpPr>
          <p:cNvPr id="2" name="Group 2">
            <a:extLst>
              <a:ext uri="{FF2B5EF4-FFF2-40B4-BE49-F238E27FC236}">
                <a16:creationId xmlns:a16="http://schemas.microsoft.com/office/drawing/2014/main" id="{347181A6-80E1-37EB-A10B-9E9BCE39E838}"/>
              </a:ext>
            </a:extLst>
          </p:cNvPr>
          <p:cNvGrpSpPr/>
          <p:nvPr/>
        </p:nvGrpSpPr>
        <p:grpSpPr>
          <a:xfrm>
            <a:off x="7454952" y="4789944"/>
            <a:ext cx="1377349" cy="948569"/>
            <a:chOff x="0" y="0"/>
            <a:chExt cx="1474028" cy="1040748"/>
          </a:xfrm>
        </p:grpSpPr>
        <p:sp>
          <p:nvSpPr>
            <p:cNvPr id="3" name="Freeform 3">
              <a:extLst>
                <a:ext uri="{FF2B5EF4-FFF2-40B4-BE49-F238E27FC236}">
                  <a16:creationId xmlns:a16="http://schemas.microsoft.com/office/drawing/2014/main" id="{B4406A50-32E9-098A-0E17-D7D96BC556B0}"/>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3"/>
              <a:stretch>
                <a:fillRect l="-3160" r="-3160"/>
              </a:stretch>
            </a:blipFill>
          </p:spPr>
          <p:txBody>
            <a:bodyPr/>
            <a:lstStyle/>
            <a:p>
              <a:pPr defTabSz="914400"/>
              <a:endParaRPr lang="en-GB">
                <a:solidFill>
                  <a:prstClr val="black"/>
                </a:solidFill>
                <a:latin typeface="Calibri"/>
                <a:cs typeface="Arial"/>
                <a:sym typeface="Arial"/>
              </a:endParaRPr>
            </a:p>
          </p:txBody>
        </p:sp>
      </p:grpSp>
      <p:sp>
        <p:nvSpPr>
          <p:cNvPr id="4" name="Freeform 4">
            <a:extLst>
              <a:ext uri="{FF2B5EF4-FFF2-40B4-BE49-F238E27FC236}">
                <a16:creationId xmlns:a16="http://schemas.microsoft.com/office/drawing/2014/main" id="{8AA1A049-4426-4EA8-36F2-49CE75113538}"/>
              </a:ext>
            </a:extLst>
          </p:cNvPr>
          <p:cNvSpPr/>
          <p:nvPr/>
        </p:nvSpPr>
        <p:spPr>
          <a:xfrm>
            <a:off x="311701" y="4894163"/>
            <a:ext cx="921677" cy="841800"/>
          </a:xfrm>
          <a:custGeom>
            <a:avLst/>
            <a:gdLst/>
            <a:ahLst/>
            <a:cxnLst/>
            <a:rect l="l" t="t" r="r" b="b"/>
            <a:pathLst>
              <a:path w="1669399" h="1563165">
                <a:moveTo>
                  <a:pt x="0" y="0"/>
                </a:moveTo>
                <a:lnTo>
                  <a:pt x="1669400" y="0"/>
                </a:lnTo>
                <a:lnTo>
                  <a:pt x="1669400" y="1563164"/>
                </a:lnTo>
                <a:lnTo>
                  <a:pt x="0" y="15631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914400"/>
            <a:endParaRPr lang="en-GB">
              <a:solidFill>
                <a:prstClr val="black"/>
              </a:solidFill>
              <a:latin typeface="Calibri"/>
              <a:cs typeface="Arial"/>
              <a:sym typeface="Arial"/>
            </a:endParaRPr>
          </a:p>
        </p:txBody>
      </p:sp>
      <p:sp>
        <p:nvSpPr>
          <p:cNvPr id="11" name="Rectangle 10">
            <a:extLst>
              <a:ext uri="{FF2B5EF4-FFF2-40B4-BE49-F238E27FC236}">
                <a16:creationId xmlns:a16="http://schemas.microsoft.com/office/drawing/2014/main" id="{159FE224-1308-3824-9864-3E9CA322D20F}"/>
              </a:ext>
            </a:extLst>
          </p:cNvPr>
          <p:cNvSpPr/>
          <p:nvPr/>
        </p:nvSpPr>
        <p:spPr>
          <a:xfrm>
            <a:off x="4201389" y="2371003"/>
            <a:ext cx="4664337" cy="3544298"/>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400">
              <a:buClr>
                <a:srgbClr val="000000"/>
              </a:buClr>
            </a:pPr>
            <a:r>
              <a:rPr lang="en-GB" sz="1300" b="1" kern="0">
                <a:solidFill>
                  <a:srgbClr val="000000"/>
                </a:solidFill>
                <a:latin typeface="Calibri" panose="020F0502020204030204" pitchFamily="34" charset="0"/>
                <a:ea typeface="Arial" panose="020B0604020202020204" pitchFamily="34" charset="0"/>
                <a:sym typeface="Arial"/>
              </a:rPr>
              <a:t>Wycombe High School – Year 7 Admission</a:t>
            </a:r>
            <a:r>
              <a:rPr lang="en-GB" sz="1300" kern="0">
                <a:solidFill>
                  <a:srgbClr val="000000"/>
                </a:solidFill>
                <a:latin typeface="Calibri" panose="020F0502020204030204" pitchFamily="34" charset="0"/>
                <a:ea typeface="Arial" panose="020B0604020202020204" pitchFamily="34" charset="0"/>
                <a:sym typeface="Arial"/>
              </a:rPr>
              <a:t>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There are 12 places ring-fenced for girls in receipt of Pupil Premium (including those who are in receipt of the Services Pupil Premium), or who are LAC/Post-LAC, IAC or IAPLAC at the time of the application, and who have fulfilled the criteria below: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 achieved 113-120 in the Secondary transfer Test (STT); and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 whose normal home address is in the Catchment Area of the School.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Please note that evidence of entitlement to PP, FSM and/or Service Premium and/or LAC/ Post-LAC, IAC or IAPLAC will be required through the completion of the Supplementary Information Form (Appendix 7), which is to be returned directly to Wycombe High School. The Supplementary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Information Form is available on the School website or as a paper copy via the School Office. </a:t>
            </a:r>
            <a:endParaRPr lang="en-GB" sz="1300" kern="0">
              <a:solidFill>
                <a:srgbClr val="000000"/>
              </a:solidFill>
              <a:latin typeface="Arial" panose="020B0604020202020204" pitchFamily="34" charset="0"/>
              <a:ea typeface="Arial" panose="020B0604020202020204" pitchFamily="34" charset="0"/>
              <a:sym typeface="Arial"/>
            </a:endParaRPr>
          </a:p>
          <a:p>
            <a:pPr algn="ctr" defTabSz="914400">
              <a:buClr>
                <a:srgbClr val="000000"/>
              </a:buClr>
            </a:pPr>
            <a:endParaRPr lang="en-GB" sz="1300" kern="0">
              <a:solidFill>
                <a:srgbClr val="000000"/>
              </a:solidFill>
              <a:latin typeface="Arial"/>
              <a:sym typeface="Arial"/>
            </a:endParaRPr>
          </a:p>
        </p:txBody>
      </p:sp>
      <p:sp>
        <p:nvSpPr>
          <p:cNvPr id="12" name="Rectangle 11">
            <a:extLst>
              <a:ext uri="{FF2B5EF4-FFF2-40B4-BE49-F238E27FC236}">
                <a16:creationId xmlns:a16="http://schemas.microsoft.com/office/drawing/2014/main" id="{E88188A0-4EC3-1694-8505-073B5807AEC5}"/>
              </a:ext>
            </a:extLst>
          </p:cNvPr>
          <p:cNvSpPr/>
          <p:nvPr/>
        </p:nvSpPr>
        <p:spPr>
          <a:xfrm>
            <a:off x="311701" y="2371003"/>
            <a:ext cx="3686141" cy="3544298"/>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400">
              <a:buClr>
                <a:srgbClr val="000000"/>
              </a:buClr>
            </a:pPr>
            <a:r>
              <a:rPr lang="en-GB" sz="1300" b="1" kern="0">
                <a:solidFill>
                  <a:srgbClr val="000000"/>
                </a:solidFill>
                <a:latin typeface="Calibri" panose="020F0502020204030204" pitchFamily="34" charset="0"/>
                <a:ea typeface="Arial" panose="020B0604020202020204" pitchFamily="34" charset="0"/>
                <a:sym typeface="Arial"/>
              </a:rPr>
              <a:t>John Hampden Grammar School - Year 7 Admission</a:t>
            </a:r>
            <a:r>
              <a:rPr lang="en-GB" sz="1300" kern="0">
                <a:solidFill>
                  <a:srgbClr val="000000"/>
                </a:solidFill>
                <a:latin typeface="Calibri" panose="020F0502020204030204" pitchFamily="34" charset="0"/>
                <a:ea typeface="Arial" panose="020B0604020202020204" pitchFamily="34" charset="0"/>
                <a:sym typeface="Arial"/>
              </a:rPr>
              <a:t>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There are 12 places ring fenced for Looked After or Previously Looked After boys (LAC/PLAC) or boys who were Looked after Abroad (IALAC) as defined in the School Admissions Code or Pupil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Premium/Service Premium boys who have fulfilled each of the criteria below: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 Achieved 113-120 in the admissions test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 Reside in the Catchment Area of the School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 </a:t>
            </a:r>
            <a:endParaRPr lang="en-GB" sz="1300" kern="0">
              <a:solidFill>
                <a:srgbClr val="000000"/>
              </a:solidFill>
              <a:latin typeface="Arial" panose="020B0604020202020204" pitchFamily="34" charset="0"/>
              <a:ea typeface="Arial" panose="020B0604020202020204" pitchFamily="34" charset="0"/>
              <a:sym typeface="Arial"/>
            </a:endParaRPr>
          </a:p>
          <a:p>
            <a:pPr defTabSz="914400">
              <a:buClr>
                <a:srgbClr val="000000"/>
              </a:buClr>
            </a:pPr>
            <a:r>
              <a:rPr lang="en-GB" sz="1300" kern="0">
                <a:solidFill>
                  <a:srgbClr val="000000"/>
                </a:solidFill>
                <a:latin typeface="Calibri" panose="020F0502020204030204" pitchFamily="34" charset="0"/>
                <a:ea typeface="Arial" panose="020B0604020202020204" pitchFamily="34" charset="0"/>
                <a:sym typeface="Arial"/>
              </a:rPr>
              <a:t>Please note that evidence of entitlement to PP, FSM and/or Service Premium and/or LAC/ Post-LAC, IAC or IAPLAC will be required to be shown to John Hampden Grammar School directly. </a:t>
            </a:r>
            <a:endParaRPr lang="en-GB" sz="1300" kern="0">
              <a:solidFill>
                <a:srgbClr val="000000"/>
              </a:solidFill>
              <a:latin typeface="Arial" panose="020B0604020202020204" pitchFamily="34" charset="0"/>
              <a:ea typeface="Arial" panose="020B0604020202020204" pitchFamily="34" charset="0"/>
              <a:sym typeface="Arial"/>
            </a:endParaRPr>
          </a:p>
          <a:p>
            <a:pPr algn="ctr" defTabSz="914400">
              <a:buClr>
                <a:srgbClr val="000000"/>
              </a:buClr>
            </a:pPr>
            <a:endParaRPr lang="en-GB" sz="1300" kern="0">
              <a:solidFill>
                <a:srgbClr val="000000"/>
              </a:solidFill>
              <a:latin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1302275"/>
            <a:ext cx="8520600" cy="572700"/>
          </a:xfrm>
          <a:prstGeom prst="rect">
            <a:avLst/>
          </a:prstGeom>
        </p:spPr>
        <p:txBody>
          <a:bodyPr spcFirstLastPara="1" wrap="square" lIns="91425" tIns="91425" rIns="91425" bIns="91425" anchor="t" anchorCtr="0">
            <a:normAutofit fontScale="90000"/>
          </a:bodyPr>
          <a:lstStyle/>
          <a:p>
            <a:r>
              <a:rPr lang="en-GB" b="1"/>
              <a:t>Preparing for the Secondary Transfer Test</a:t>
            </a:r>
            <a:endParaRPr b="1"/>
          </a:p>
        </p:txBody>
      </p:sp>
      <p:sp>
        <p:nvSpPr>
          <p:cNvPr id="79" name="Google Shape;79;p17"/>
          <p:cNvSpPr txBox="1">
            <a:spLocks noGrp="1"/>
          </p:cNvSpPr>
          <p:nvPr>
            <p:ph type="body" idx="1"/>
          </p:nvPr>
        </p:nvSpPr>
        <p:spPr>
          <a:xfrm>
            <a:off x="311700" y="2009725"/>
            <a:ext cx="8520600" cy="3416400"/>
          </a:xfrm>
          <a:prstGeom prst="rect">
            <a:avLst/>
          </a:prstGeom>
        </p:spPr>
        <p:txBody>
          <a:bodyPr spcFirstLastPara="1" wrap="square" lIns="91425" tIns="91425" rIns="91425" bIns="91425" anchor="t" anchorCtr="0">
            <a:normAutofit/>
          </a:bodyPr>
          <a:lstStyle/>
          <a:p>
            <a:pPr marL="0" indent="0">
              <a:buNone/>
            </a:pPr>
            <a:r>
              <a:rPr lang="en-GB"/>
              <a:t>The best preparation is to work hard in your lessons at school, attending school every day and completing any home learning you are set. The test is based on what you have learned in Key Stage 2.</a:t>
            </a:r>
            <a:endParaRPr/>
          </a:p>
          <a:p>
            <a:pPr marL="0" indent="0">
              <a:spcBef>
                <a:spcPts val="1200"/>
              </a:spcBef>
              <a:buNone/>
            </a:pPr>
            <a:r>
              <a:rPr lang="en-GB"/>
              <a:t>There is some familiarisation material available on the Bucks Grammar School website. This shows you what the test will be like.</a:t>
            </a:r>
            <a:endParaRPr/>
          </a:p>
          <a:p>
            <a:pPr marL="0" indent="0">
              <a:spcBef>
                <a:spcPts val="1200"/>
              </a:spcBef>
              <a:spcAft>
                <a:spcPts val="1200"/>
              </a:spcAft>
              <a:buNone/>
            </a:pPr>
            <a:r>
              <a:rPr lang="en-GB" u="sng">
                <a:solidFill>
                  <a:schemeClr val="hlink"/>
                </a:solidFill>
                <a:hlinkClick r:id="rId3"/>
              </a:rPr>
              <a:t>https://11plus.gl-assessment.co.uk/pages/free-materials</a:t>
            </a:r>
            <a:r>
              <a:rPr lang="en-GB"/>
              <a:t>  </a:t>
            </a:r>
            <a:endParaRPr/>
          </a:p>
        </p:txBody>
      </p:sp>
      <p:grpSp>
        <p:nvGrpSpPr>
          <p:cNvPr id="2" name="Group 2">
            <a:extLst>
              <a:ext uri="{FF2B5EF4-FFF2-40B4-BE49-F238E27FC236}">
                <a16:creationId xmlns:a16="http://schemas.microsoft.com/office/drawing/2014/main" id="{4BB77500-A955-8C3E-E743-09302E84451A}"/>
              </a:ext>
            </a:extLst>
          </p:cNvPr>
          <p:cNvGrpSpPr/>
          <p:nvPr/>
        </p:nvGrpSpPr>
        <p:grpSpPr>
          <a:xfrm>
            <a:off x="7454952" y="4789944"/>
            <a:ext cx="1377349" cy="948569"/>
            <a:chOff x="0" y="0"/>
            <a:chExt cx="1474028" cy="1040748"/>
          </a:xfrm>
        </p:grpSpPr>
        <p:sp>
          <p:nvSpPr>
            <p:cNvPr id="3" name="Freeform 3">
              <a:extLst>
                <a:ext uri="{FF2B5EF4-FFF2-40B4-BE49-F238E27FC236}">
                  <a16:creationId xmlns:a16="http://schemas.microsoft.com/office/drawing/2014/main" id="{22BA3536-83B1-19AF-EC6B-2B97187AF21B}"/>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4"/>
              <a:stretch>
                <a:fillRect l="-3160" r="-3160"/>
              </a:stretch>
            </a:blipFill>
          </p:spPr>
          <p:txBody>
            <a:bodyPr/>
            <a:lstStyle/>
            <a:p>
              <a:pPr defTabSz="914400"/>
              <a:endParaRPr lang="en-GB">
                <a:solidFill>
                  <a:prstClr val="black"/>
                </a:solidFill>
                <a:latin typeface="Calibri"/>
                <a:cs typeface="Arial"/>
                <a:sym typeface="Arial"/>
              </a:endParaRPr>
            </a:p>
          </p:txBody>
        </p:sp>
      </p:grpSp>
      <p:sp>
        <p:nvSpPr>
          <p:cNvPr id="4" name="Freeform 4">
            <a:extLst>
              <a:ext uri="{FF2B5EF4-FFF2-40B4-BE49-F238E27FC236}">
                <a16:creationId xmlns:a16="http://schemas.microsoft.com/office/drawing/2014/main" id="{221AA603-734A-7FB9-9778-93F5F4912B30}"/>
              </a:ext>
            </a:extLst>
          </p:cNvPr>
          <p:cNvSpPr/>
          <p:nvPr/>
        </p:nvSpPr>
        <p:spPr>
          <a:xfrm>
            <a:off x="311701" y="4894163"/>
            <a:ext cx="921677" cy="841800"/>
          </a:xfrm>
          <a:custGeom>
            <a:avLst/>
            <a:gdLst/>
            <a:ahLst/>
            <a:cxnLst/>
            <a:rect l="l" t="t" r="r" b="b"/>
            <a:pathLst>
              <a:path w="1669399" h="1563165">
                <a:moveTo>
                  <a:pt x="0" y="0"/>
                </a:moveTo>
                <a:lnTo>
                  <a:pt x="1669400" y="0"/>
                </a:lnTo>
                <a:lnTo>
                  <a:pt x="1669400" y="1563164"/>
                </a:lnTo>
                <a:lnTo>
                  <a:pt x="0" y="15631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914400"/>
            <a:endParaRPr lang="en-GB">
              <a:solidFill>
                <a:prstClr val="black"/>
              </a:solidFill>
              <a:latin typeface="Calibri"/>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 name="Rectangle 8">
            <a:extLst>
              <a:ext uri="{FF2B5EF4-FFF2-40B4-BE49-F238E27FC236}">
                <a16:creationId xmlns:a16="http://schemas.microsoft.com/office/drawing/2014/main" id="{2DB52976-B377-5D01-CFB9-CD9C12D34E40}"/>
              </a:ext>
            </a:extLst>
          </p:cNvPr>
          <p:cNvSpPr/>
          <p:nvPr/>
        </p:nvSpPr>
        <p:spPr>
          <a:xfrm>
            <a:off x="5252484" y="2525233"/>
            <a:ext cx="3211032" cy="180753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a:buClr>
                <a:srgbClr val="000000"/>
              </a:buClr>
            </a:pPr>
            <a:r>
              <a:rPr lang="en-GB" sz="2200" kern="0">
                <a:solidFill>
                  <a:srgbClr val="000000"/>
                </a:solidFill>
                <a:latin typeface="Arial"/>
                <a:sym typeface="Arial"/>
              </a:rPr>
              <a:t>Mrs Renyard</a:t>
            </a:r>
          </a:p>
          <a:p>
            <a:pPr algn="ctr" defTabSz="914400">
              <a:buClr>
                <a:srgbClr val="000000"/>
              </a:buClr>
            </a:pPr>
            <a:r>
              <a:rPr lang="en-GB" sz="2200" kern="0">
                <a:solidFill>
                  <a:srgbClr val="000000"/>
                </a:solidFill>
                <a:latin typeface="Arial"/>
                <a:sym typeface="Arial"/>
              </a:rPr>
              <a:t>Headteacher, WHS</a:t>
            </a:r>
          </a:p>
        </p:txBody>
      </p:sp>
      <p:sp>
        <p:nvSpPr>
          <p:cNvPr id="84" name="Google Shape;84;p18"/>
          <p:cNvSpPr txBox="1">
            <a:spLocks noGrp="1"/>
          </p:cNvSpPr>
          <p:nvPr>
            <p:ph type="title"/>
          </p:nvPr>
        </p:nvSpPr>
        <p:spPr>
          <a:xfrm>
            <a:off x="311700" y="1302275"/>
            <a:ext cx="8520600" cy="572700"/>
          </a:xfrm>
          <a:prstGeom prst="rect">
            <a:avLst/>
          </a:prstGeom>
        </p:spPr>
        <p:txBody>
          <a:bodyPr spcFirstLastPara="1" wrap="square" lIns="91425" tIns="91425" rIns="91425" bIns="91425" anchor="t" anchorCtr="0">
            <a:normAutofit fontScale="90000"/>
          </a:bodyPr>
          <a:lstStyle/>
          <a:p>
            <a:pPr algn="ctr"/>
            <a:r>
              <a:rPr lang="en-US" sz="3100" b="1" i="1"/>
              <a:t>We look forward to welcoming you to our schools</a:t>
            </a:r>
            <a:br>
              <a:rPr lang="en-US"/>
            </a:br>
            <a:endParaRPr/>
          </a:p>
        </p:txBody>
      </p:sp>
      <p:grpSp>
        <p:nvGrpSpPr>
          <p:cNvPr id="2" name="Group 2">
            <a:extLst>
              <a:ext uri="{FF2B5EF4-FFF2-40B4-BE49-F238E27FC236}">
                <a16:creationId xmlns:a16="http://schemas.microsoft.com/office/drawing/2014/main" id="{C3C8BDD6-FE50-230C-26A4-E71249C7CDAF}"/>
              </a:ext>
            </a:extLst>
          </p:cNvPr>
          <p:cNvGrpSpPr/>
          <p:nvPr/>
        </p:nvGrpSpPr>
        <p:grpSpPr>
          <a:xfrm>
            <a:off x="1420211" y="4110813"/>
            <a:ext cx="2029290" cy="1253526"/>
            <a:chOff x="0" y="0"/>
            <a:chExt cx="1474028" cy="1040748"/>
          </a:xfrm>
        </p:grpSpPr>
        <p:sp>
          <p:nvSpPr>
            <p:cNvPr id="3" name="Freeform 3">
              <a:extLst>
                <a:ext uri="{FF2B5EF4-FFF2-40B4-BE49-F238E27FC236}">
                  <a16:creationId xmlns:a16="http://schemas.microsoft.com/office/drawing/2014/main" id="{24A0AB62-E736-BD5B-507E-509864C2CD08}"/>
                </a:ext>
              </a:extLst>
            </p:cNvPr>
            <p:cNvSpPr/>
            <p:nvPr/>
          </p:nvSpPr>
          <p:spPr>
            <a:xfrm>
              <a:off x="0" y="0"/>
              <a:ext cx="1474028" cy="1040748"/>
            </a:xfrm>
            <a:custGeom>
              <a:avLst/>
              <a:gdLst/>
              <a:ahLst/>
              <a:cxnLst/>
              <a:rect l="l" t="t" r="r" b="b"/>
              <a:pathLst>
                <a:path w="1474028" h="1040748">
                  <a:moveTo>
                    <a:pt x="0" y="0"/>
                  </a:moveTo>
                  <a:lnTo>
                    <a:pt x="1474028" y="0"/>
                  </a:lnTo>
                  <a:lnTo>
                    <a:pt x="1474028" y="1040748"/>
                  </a:lnTo>
                  <a:lnTo>
                    <a:pt x="0" y="1040748"/>
                  </a:lnTo>
                  <a:close/>
                </a:path>
              </a:pathLst>
            </a:custGeom>
            <a:blipFill>
              <a:blip r:embed="rId3"/>
              <a:stretch>
                <a:fillRect l="-3160" r="-3160"/>
              </a:stretch>
            </a:blipFill>
          </p:spPr>
          <p:txBody>
            <a:bodyPr/>
            <a:lstStyle/>
            <a:p>
              <a:pPr defTabSz="914400"/>
              <a:endParaRPr lang="en-GB">
                <a:solidFill>
                  <a:prstClr val="black"/>
                </a:solidFill>
                <a:latin typeface="Calibri"/>
                <a:cs typeface="Arial"/>
                <a:sym typeface="Arial"/>
              </a:endParaRPr>
            </a:p>
          </p:txBody>
        </p:sp>
      </p:grpSp>
      <p:sp>
        <p:nvSpPr>
          <p:cNvPr id="4" name="Freeform 4">
            <a:extLst>
              <a:ext uri="{FF2B5EF4-FFF2-40B4-BE49-F238E27FC236}">
                <a16:creationId xmlns:a16="http://schemas.microsoft.com/office/drawing/2014/main" id="{624D406E-8D03-0510-BCEF-6DC7065366FB}"/>
              </a:ext>
            </a:extLst>
          </p:cNvPr>
          <p:cNvSpPr/>
          <p:nvPr/>
        </p:nvSpPr>
        <p:spPr>
          <a:xfrm>
            <a:off x="6205775" y="4110814"/>
            <a:ext cx="1326628" cy="1253525"/>
          </a:xfrm>
          <a:custGeom>
            <a:avLst/>
            <a:gdLst/>
            <a:ahLst/>
            <a:cxnLst/>
            <a:rect l="l" t="t" r="r" b="b"/>
            <a:pathLst>
              <a:path w="1669399" h="1563165">
                <a:moveTo>
                  <a:pt x="0" y="0"/>
                </a:moveTo>
                <a:lnTo>
                  <a:pt x="1669400" y="0"/>
                </a:lnTo>
                <a:lnTo>
                  <a:pt x="1669400" y="1563164"/>
                </a:lnTo>
                <a:lnTo>
                  <a:pt x="0" y="15631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914400"/>
            <a:endParaRPr lang="en-GB">
              <a:solidFill>
                <a:prstClr val="black"/>
              </a:solidFill>
              <a:latin typeface="Calibri"/>
              <a:cs typeface="Arial"/>
              <a:sym typeface="Arial"/>
            </a:endParaRPr>
          </a:p>
        </p:txBody>
      </p:sp>
      <p:sp>
        <p:nvSpPr>
          <p:cNvPr id="7" name="Rectangle 6">
            <a:extLst>
              <a:ext uri="{FF2B5EF4-FFF2-40B4-BE49-F238E27FC236}">
                <a16:creationId xmlns:a16="http://schemas.microsoft.com/office/drawing/2014/main" id="{37B30AFB-FB05-1402-BE9F-DB9CFCA1EED2}"/>
              </a:ext>
            </a:extLst>
          </p:cNvPr>
          <p:cNvSpPr/>
          <p:nvPr/>
        </p:nvSpPr>
        <p:spPr>
          <a:xfrm>
            <a:off x="680484" y="2494665"/>
            <a:ext cx="3359888" cy="161614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a:buClr>
                <a:srgbClr val="000000"/>
              </a:buClr>
            </a:pPr>
            <a:endParaRPr lang="en-GB" sz="1400" kern="0">
              <a:solidFill>
                <a:srgbClr val="FFFFFF"/>
              </a:solidFill>
              <a:latin typeface="Arial"/>
              <a:sym typeface="Arial"/>
            </a:endParaRPr>
          </a:p>
        </p:txBody>
      </p:sp>
      <p:sp>
        <p:nvSpPr>
          <p:cNvPr id="8" name="Rectangle 7">
            <a:extLst>
              <a:ext uri="{FF2B5EF4-FFF2-40B4-BE49-F238E27FC236}">
                <a16:creationId xmlns:a16="http://schemas.microsoft.com/office/drawing/2014/main" id="{40C1BF41-933C-2F31-0D0B-ED844489C268}"/>
              </a:ext>
            </a:extLst>
          </p:cNvPr>
          <p:cNvSpPr/>
          <p:nvPr/>
        </p:nvSpPr>
        <p:spPr>
          <a:xfrm>
            <a:off x="829340" y="2494665"/>
            <a:ext cx="3211032" cy="180753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a:buClr>
                <a:srgbClr val="000000"/>
              </a:buClr>
            </a:pPr>
            <a:r>
              <a:rPr lang="en-GB" sz="2200" kern="0">
                <a:solidFill>
                  <a:srgbClr val="000000"/>
                </a:solidFill>
                <a:latin typeface="Arial"/>
                <a:sym typeface="Arial"/>
              </a:rPr>
              <a:t>Miss Hartley</a:t>
            </a:r>
          </a:p>
          <a:p>
            <a:pPr algn="ctr" defTabSz="914400">
              <a:buClr>
                <a:srgbClr val="000000"/>
              </a:buClr>
            </a:pPr>
            <a:r>
              <a:rPr lang="en-GB" sz="2200" kern="0">
                <a:solidFill>
                  <a:srgbClr val="000000"/>
                </a:solidFill>
                <a:latin typeface="Arial"/>
                <a:sym typeface="Arial"/>
              </a:rPr>
              <a:t>Headteacher, JHGS</a:t>
            </a:r>
          </a:p>
        </p:txBody>
      </p:sp>
    </p:spTree>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f3320b60745b596ede238c512b0a69cb">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6780ae868c0999a81352cc753648c0b0"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2.xml><?xml version="1.0" encoding="utf-8"?>
<ds:datastoreItem xmlns:ds="http://schemas.openxmlformats.org/officeDocument/2006/customXml" ds:itemID="{59260F7F-D65C-4E82-B1F0-EB59FB107B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82E3F0E-CD69-4F17-A046-C9E3983856F9}">
  <ds:schemaRefs>
    <ds:schemaRef ds:uri="http://purl.org/dc/elements/1.1/"/>
    <ds:schemaRef ds:uri="http://purl.org/dc/dcmitype/"/>
    <ds:schemaRef ds:uri="44055f7f-7783-4588-b7ac-ce75066a88c9"/>
    <ds:schemaRef ds:uri="http://schemas.openxmlformats.org/package/2006/metadata/core-properties"/>
    <ds:schemaRef ds:uri="http://purl.org/dc/terms/"/>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9ae3e877-3df2-4825-b33a-d35bc5ed89a2"/>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6062</TotalTime>
  <Words>7884</Words>
  <Application>Microsoft Office PowerPoint</Application>
  <PresentationFormat>On-screen Show (4:3)</PresentationFormat>
  <Paragraphs>575</Paragraphs>
  <Slides>54</Slides>
  <Notes>54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54</vt:i4>
      </vt:variant>
    </vt:vector>
  </HeadingPairs>
  <TitlesOfParts>
    <vt:vector size="64" baseType="lpstr">
      <vt:lpstr>Aptos</vt:lpstr>
      <vt:lpstr>Arial</vt:lpstr>
      <vt:lpstr>Calibri</vt:lpstr>
      <vt:lpstr>Calibri Light</vt:lpstr>
      <vt:lpstr>Carlito</vt:lpstr>
      <vt:lpstr>din-next-w01-light</vt:lpstr>
      <vt:lpstr>Lucida Grande</vt:lpstr>
      <vt:lpstr>Segoe UI</vt:lpstr>
      <vt:lpstr>Buckinghamshire Council standard template</vt:lpstr>
      <vt:lpstr>Simple Light</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lpstr>The Admissions Process at JHGS and WHS</vt:lpstr>
      <vt:lpstr>The Admissions Process – key dates</vt:lpstr>
      <vt:lpstr>Admissions Policies</vt:lpstr>
      <vt:lpstr>Our catchment areas</vt:lpstr>
      <vt:lpstr>Qualifying Score and Pupil Premium</vt:lpstr>
      <vt:lpstr>Preparing for the Secondary Transfer Test</vt:lpstr>
      <vt:lpstr>We look forward to welcoming you to our schools </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Charlotte Dennis</cp:lastModifiedBy>
  <cp:revision>141</cp:revision>
  <cp:lastPrinted>2026-05-19T10:07:14Z</cp:lastPrinted>
  <dcterms:created xsi:type="dcterms:W3CDTF">2020-04-28T15:46:34Z</dcterms:created>
  <dcterms:modified xsi:type="dcterms:W3CDTF">2026-06-02T06:17:07Z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