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4"/>
  </p:notesMasterIdLst>
  <p:sldIdLst>
    <p:sldId id="272" r:id="rId5"/>
    <p:sldId id="275" r:id="rId6"/>
    <p:sldId id="274" r:id="rId7"/>
    <p:sldId id="278" r:id="rId8"/>
    <p:sldId id="259" r:id="rId9"/>
    <p:sldId id="270" r:id="rId10"/>
    <p:sldId id="277" r:id="rId11"/>
    <p:sldId id="276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CC532F-B9A7-6EBF-0DD9-7D68759F64D1}" v="99" dt="2026-03-26T14:58:57.7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11" autoAdjust="0"/>
    <p:restoredTop sz="94660"/>
  </p:normalViewPr>
  <p:slideViewPr>
    <p:cSldViewPr>
      <p:cViewPr varScale="1">
        <p:scale>
          <a:sx n="81" d="100"/>
          <a:sy n="81" d="100"/>
        </p:scale>
        <p:origin x="1723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G Harkcom" userId="S::gharkcom@stpaulswooburn.school::f8850014-e553-4549-a661-82cef689799e" providerId="AD" clId="Web-{C7CC532F-B9A7-6EBF-0DD9-7D68759F64D1}"/>
    <pc:docChg chg="modSld">
      <pc:chgData name="Miss G Harkcom" userId="S::gharkcom@stpaulswooburn.school::f8850014-e553-4549-a661-82cef689799e" providerId="AD" clId="Web-{C7CC532F-B9A7-6EBF-0DD9-7D68759F64D1}" dt="2026-03-26T14:58:57.772" v="98" actId="20577"/>
      <pc:docMkLst>
        <pc:docMk/>
      </pc:docMkLst>
      <pc:sldChg chg="modSp">
        <pc:chgData name="Miss G Harkcom" userId="S::gharkcom@stpaulswooburn.school::f8850014-e553-4549-a661-82cef689799e" providerId="AD" clId="Web-{C7CC532F-B9A7-6EBF-0DD9-7D68759F64D1}" dt="2026-03-26T14:54:12.551" v="14" actId="20577"/>
        <pc:sldMkLst>
          <pc:docMk/>
          <pc:sldMk cId="2223608587" sldId="259"/>
        </pc:sldMkLst>
        <pc:spChg chg="mod">
          <ac:chgData name="Miss G Harkcom" userId="S::gharkcom@stpaulswooburn.school::f8850014-e553-4549-a661-82cef689799e" providerId="AD" clId="Web-{C7CC532F-B9A7-6EBF-0DD9-7D68759F64D1}" dt="2026-03-26T14:54:12.551" v="14" actId="20577"/>
          <ac:spMkLst>
            <pc:docMk/>
            <pc:sldMk cId="2223608587" sldId="259"/>
            <ac:spMk id="2" creationId="{00000000-0000-0000-0000-000000000000}"/>
          </ac:spMkLst>
        </pc:spChg>
      </pc:sldChg>
      <pc:sldChg chg="modSp">
        <pc:chgData name="Miss G Harkcom" userId="S::gharkcom@stpaulswooburn.school::f8850014-e553-4549-a661-82cef689799e" providerId="AD" clId="Web-{C7CC532F-B9A7-6EBF-0DD9-7D68759F64D1}" dt="2026-03-26T14:55:52.646" v="51" actId="14100"/>
        <pc:sldMkLst>
          <pc:docMk/>
          <pc:sldMk cId="3167271783" sldId="276"/>
        </pc:sldMkLst>
        <pc:spChg chg="mod">
          <ac:chgData name="Miss G Harkcom" userId="S::gharkcom@stpaulswooburn.school::f8850014-e553-4549-a661-82cef689799e" providerId="AD" clId="Web-{C7CC532F-B9A7-6EBF-0DD9-7D68759F64D1}" dt="2026-03-26T14:55:52.646" v="51" actId="14100"/>
          <ac:spMkLst>
            <pc:docMk/>
            <pc:sldMk cId="3167271783" sldId="276"/>
            <ac:spMk id="3" creationId="{ACB8DE65-17DD-438A-A50F-AE5C6353CD5C}"/>
          </ac:spMkLst>
        </pc:spChg>
      </pc:sldChg>
      <pc:sldChg chg="modSp">
        <pc:chgData name="Miss G Harkcom" userId="S::gharkcom@stpaulswooburn.school::f8850014-e553-4549-a661-82cef689799e" providerId="AD" clId="Web-{C7CC532F-B9A7-6EBF-0DD9-7D68759F64D1}" dt="2026-03-26T14:55:18.397" v="21" actId="20577"/>
        <pc:sldMkLst>
          <pc:docMk/>
          <pc:sldMk cId="3799742234" sldId="277"/>
        </pc:sldMkLst>
        <pc:spChg chg="mod">
          <ac:chgData name="Miss G Harkcom" userId="S::gharkcom@stpaulswooburn.school::f8850014-e553-4549-a661-82cef689799e" providerId="AD" clId="Web-{C7CC532F-B9A7-6EBF-0DD9-7D68759F64D1}" dt="2026-03-26T14:55:18.397" v="21" actId="20577"/>
          <ac:spMkLst>
            <pc:docMk/>
            <pc:sldMk cId="3799742234" sldId="277"/>
            <ac:spMk id="3" creationId="{CF97BF6E-FF76-4758-BE1D-DFE44A12AE56}"/>
          </ac:spMkLst>
        </pc:spChg>
      </pc:sldChg>
      <pc:sldChg chg="modSp">
        <pc:chgData name="Miss G Harkcom" userId="S::gharkcom@stpaulswooburn.school::f8850014-e553-4549-a661-82cef689799e" providerId="AD" clId="Web-{C7CC532F-B9A7-6EBF-0DD9-7D68759F64D1}" dt="2026-03-26T14:58:57.772" v="98" actId="20577"/>
        <pc:sldMkLst>
          <pc:docMk/>
          <pc:sldMk cId="630662284" sldId="279"/>
        </pc:sldMkLst>
        <pc:spChg chg="mod">
          <ac:chgData name="Miss G Harkcom" userId="S::gharkcom@stpaulswooburn.school::f8850014-e553-4549-a661-82cef689799e" providerId="AD" clId="Web-{C7CC532F-B9A7-6EBF-0DD9-7D68759F64D1}" dt="2026-03-26T14:58:57.772" v="98" actId="20577"/>
          <ac:spMkLst>
            <pc:docMk/>
            <pc:sldMk cId="630662284" sldId="279"/>
            <ac:spMk id="3" creationId="{08D89A42-EF71-4E5A-9D40-740CE0D64B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A1A82-6FC4-4723-8970-6B4E85A1115F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670BF1-4AEA-4414-877F-75BE21B9F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41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Tables….</a:t>
            </a:r>
          </a:p>
          <a:p>
            <a:r>
              <a:rPr lang="en-GB" dirty="0"/>
              <a:t>1 – Emma, Jason, Laura, Celine</a:t>
            </a:r>
          </a:p>
          <a:p>
            <a:r>
              <a:rPr lang="en-GB" dirty="0"/>
              <a:t>2 – Scarlett, Rachel, Katy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70BF1-4AEA-4414-877F-75BE21B9F96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93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83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03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4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26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961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65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205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414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89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442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692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0314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77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600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863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146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441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C6D07-5CF5-46DD-86D5-6F9679B9F0B1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074DC-724D-4A2F-8AFD-9EBBCF1B9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5680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3212976"/>
            <a:ext cx="4824536" cy="821649"/>
          </a:xfrm>
        </p:spPr>
        <p:txBody>
          <a:bodyPr/>
          <a:lstStyle/>
          <a:p>
            <a:pPr algn="ctr"/>
            <a:r>
              <a:rPr lang="en-GB" dirty="0"/>
              <a:t>KS2 Statutory </a:t>
            </a:r>
            <a:br>
              <a:rPr lang="en-GB" dirty="0"/>
            </a:br>
            <a:r>
              <a:rPr lang="en-GB" dirty="0"/>
              <a:t>Assessments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E376A-6EA9-40F1-A526-93299C59B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2665380"/>
            <a:ext cx="1368152" cy="1527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66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KS2 Tests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2336873"/>
            <a:ext cx="8431088" cy="359931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b="1" dirty="0"/>
              <a:t>English</a:t>
            </a:r>
          </a:p>
          <a:p>
            <a:r>
              <a:rPr lang="en-GB" sz="2800" dirty="0"/>
              <a:t>English reading : reading booklet and associated answer booklet </a:t>
            </a:r>
          </a:p>
          <a:p>
            <a:r>
              <a:rPr lang="en-GB" sz="2800" dirty="0"/>
              <a:t>English grammar, punctuation and spelling Paper 1: short answer questions </a:t>
            </a:r>
          </a:p>
          <a:p>
            <a:r>
              <a:rPr lang="en-GB" sz="2800" dirty="0"/>
              <a:t>English grammar, punctuation and spelling Paper 2: spelling </a:t>
            </a:r>
          </a:p>
          <a:p>
            <a:pPr marL="0" indent="0">
              <a:buNone/>
            </a:pPr>
            <a:r>
              <a:rPr lang="en-GB" sz="2800" b="1" dirty="0"/>
              <a:t>Mathematics</a:t>
            </a:r>
          </a:p>
          <a:p>
            <a:r>
              <a:rPr lang="en-GB" sz="2800" dirty="0"/>
              <a:t>Paper 1: arithmetic </a:t>
            </a:r>
          </a:p>
          <a:p>
            <a:r>
              <a:rPr lang="en-GB" sz="2800" dirty="0"/>
              <a:t>Paper 2: reasoning </a:t>
            </a:r>
          </a:p>
          <a:p>
            <a:r>
              <a:rPr lang="en-GB" sz="2800" dirty="0"/>
              <a:t>Paper 3: reasoning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84BE4-FE72-4D42-94BB-76F383CEA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63886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330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KS2 Tests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0452" y="2060848"/>
            <a:ext cx="8503096" cy="4680519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Monday 12</a:t>
            </a:r>
            <a:r>
              <a:rPr lang="en-GB" sz="2800" b="1" baseline="30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May</a:t>
            </a:r>
          </a:p>
          <a:p>
            <a:pPr marL="358775" indent="-185420">
              <a:buNone/>
            </a:pPr>
            <a:r>
              <a:rPr lang="en-GB" sz="2800" dirty="0"/>
              <a:t>English grammar, punctuation and spelling:</a:t>
            </a:r>
          </a:p>
          <a:p>
            <a:pPr marL="358775" indent="-185420"/>
            <a:r>
              <a:rPr lang="en-GB" sz="2800" dirty="0"/>
              <a:t>Paper 1 short answer questions – 45mins</a:t>
            </a:r>
          </a:p>
          <a:p>
            <a:pPr marL="358775" indent="-185420"/>
            <a:r>
              <a:rPr lang="en-GB" sz="2800" dirty="0"/>
              <a:t>Paper 2 spelling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Tuesday 13</a:t>
            </a:r>
            <a:r>
              <a:rPr lang="en-GB" sz="2800" b="1" baseline="30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May</a:t>
            </a:r>
            <a:endParaRPr lang="en-GB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172720" indent="0">
              <a:buNone/>
            </a:pPr>
            <a:r>
              <a:rPr lang="en-GB" sz="2800" dirty="0"/>
              <a:t>English reading test:</a:t>
            </a:r>
            <a:endParaRPr lang="en-GB" sz="2800" b="1" dirty="0"/>
          </a:p>
          <a:p>
            <a:pPr marL="629920" indent="-457200"/>
            <a:r>
              <a:rPr lang="en-GB" sz="2800" dirty="0"/>
              <a:t>Reading booklet and associated answer booklet – 60mins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Wednesday 14</a:t>
            </a:r>
            <a:r>
              <a:rPr lang="en-GB" sz="2800" b="1" baseline="30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May </a:t>
            </a:r>
            <a:r>
              <a:rPr lang="en-GB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	</a:t>
            </a:r>
          </a:p>
          <a:p>
            <a:pPr marL="358775" indent="-185420">
              <a:buNone/>
            </a:pPr>
            <a:r>
              <a:rPr lang="en-GB" sz="2800" dirty="0"/>
              <a:t>Mathematics:</a:t>
            </a:r>
          </a:p>
          <a:p>
            <a:pPr marL="358775" indent="-185420"/>
            <a:r>
              <a:rPr lang="en-GB" sz="2800" b="1" dirty="0"/>
              <a:t> </a:t>
            </a:r>
            <a:r>
              <a:rPr lang="en-GB" sz="2800" dirty="0"/>
              <a:t>Paper 1 arithmetic test – 30mins</a:t>
            </a:r>
          </a:p>
          <a:p>
            <a:pPr marL="358775" indent="-185420"/>
            <a:r>
              <a:rPr lang="en-GB" sz="2800" b="1" dirty="0"/>
              <a:t> </a:t>
            </a:r>
            <a:r>
              <a:rPr lang="en-GB" sz="2800" dirty="0"/>
              <a:t>Paper 2 reasoning – 40mins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Thursday 15</a:t>
            </a:r>
            <a:r>
              <a:rPr lang="en-GB" sz="2800" b="1" baseline="30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2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May </a:t>
            </a:r>
            <a:r>
              <a:rPr lang="en-GB" sz="2800" dirty="0"/>
              <a:t>	</a:t>
            </a:r>
          </a:p>
          <a:p>
            <a:pPr marL="450850" indent="-277495">
              <a:buNone/>
            </a:pPr>
            <a:r>
              <a:rPr lang="en-GB" sz="2800" dirty="0"/>
              <a:t>Mathematics:</a:t>
            </a:r>
          </a:p>
          <a:p>
            <a:pPr marL="450850" indent="-277495"/>
            <a:r>
              <a:rPr lang="en-GB" sz="2800" b="1" dirty="0"/>
              <a:t> </a:t>
            </a:r>
            <a:r>
              <a:rPr lang="en-GB" sz="2800" dirty="0"/>
              <a:t>Paper 3 reasoning – 40mins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6BA5DE-756E-47A1-8D2A-75F663574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78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EC508-7CB6-4421-B864-35D84AA01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	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33756-95D2-411A-B0E5-E44A380C7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8391317" cy="3599316"/>
          </a:xfrm>
        </p:spPr>
        <p:txBody>
          <a:bodyPr/>
          <a:lstStyle/>
          <a:p>
            <a:r>
              <a:rPr lang="en-US" dirty="0"/>
              <a:t>Teacher assessment</a:t>
            </a:r>
          </a:p>
          <a:p>
            <a:endParaRPr lang="en-US" dirty="0"/>
          </a:p>
          <a:p>
            <a:r>
              <a:rPr lang="en-US" dirty="0"/>
              <a:t>Due towards the end of June </a:t>
            </a:r>
          </a:p>
          <a:p>
            <a:endParaRPr lang="en-US" dirty="0"/>
          </a:p>
          <a:p>
            <a:r>
              <a:rPr lang="en-US" dirty="0"/>
              <a:t>Evidence of being able to write for a range of text types, audiences &amp; purposes</a:t>
            </a:r>
          </a:p>
          <a:p>
            <a:endParaRPr lang="en-US" dirty="0"/>
          </a:p>
          <a:p>
            <a:r>
              <a:rPr lang="en-US" dirty="0"/>
              <a:t>Moderated by Buckinghamshire Council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9C43DE-EBB8-4F40-A9B6-DB42278AF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7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Scaled Score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2336872"/>
            <a:ext cx="9036496" cy="44044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Used for reporting national curriculum test outcomes</a:t>
            </a:r>
          </a:p>
          <a:p>
            <a:endParaRPr lang="en-GB" sz="2800" dirty="0"/>
          </a:p>
          <a:p>
            <a:r>
              <a:rPr lang="en-GB" sz="2800" dirty="0"/>
              <a:t>Meeting national standard will be ‘100’</a:t>
            </a:r>
          </a:p>
          <a:p>
            <a:endParaRPr lang="en-GB" sz="2800" dirty="0"/>
          </a:p>
          <a:p>
            <a:r>
              <a:rPr lang="en-GB" sz="2800" dirty="0"/>
              <a:t>The ‘raw score’ that equates to 100 might be different each year. </a:t>
            </a:r>
          </a:p>
          <a:p>
            <a:pPr lvl="1"/>
            <a:r>
              <a:rPr lang="en-GB" sz="2400"/>
              <a:t>Last year 58+ in Maths out of 110 (2024 – 54+)</a:t>
            </a:r>
          </a:p>
          <a:p>
            <a:pPr lvl="1"/>
            <a:r>
              <a:rPr lang="en-GB" sz="2400"/>
              <a:t>Last year 28+ in Reading out of 50 (2024 – 27+)</a:t>
            </a:r>
          </a:p>
          <a:p>
            <a:pPr lvl="1"/>
            <a:r>
              <a:rPr lang="en-GB" sz="2400"/>
              <a:t>Last year 35+ in SPAG out of 70 (2024 – 35+)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A6CD62-6519-49AE-B75A-034A1C2FB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608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</a:t>
            </a:r>
            <a:r>
              <a:rPr lang="en-GB" dirty="0" err="1"/>
              <a:t>esults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6341" y="1988840"/>
            <a:ext cx="8391317" cy="3599316"/>
          </a:xfrm>
        </p:spPr>
        <p:txBody>
          <a:bodyPr/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Pupils will receive: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A raw score </a:t>
            </a:r>
          </a:p>
          <a:p>
            <a:r>
              <a:rPr lang="en-GB" sz="2800" dirty="0"/>
              <a:t>A scaled score </a:t>
            </a:r>
          </a:p>
          <a:p>
            <a:r>
              <a:rPr lang="en-GB" sz="2800" dirty="0"/>
              <a:t>Confirmation of whether or not they attained the expected standard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412D1F-C266-4BCF-AFA0-78009F729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19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F5B5C-57AD-4364-A443-E818ADC2F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During the build up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7BF6E-FF76-4758-BE1D-DFE44A12A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132856"/>
            <a:ext cx="6887389" cy="439248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Revision – </a:t>
            </a:r>
            <a:r>
              <a:rPr lang="en-US" dirty="0" err="1"/>
              <a:t>Maths</a:t>
            </a:r>
            <a:r>
              <a:rPr lang="en-US" dirty="0"/>
              <a:t>/English lessons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Snapshot in time – still 8 weeks of school after</a:t>
            </a:r>
          </a:p>
          <a:p>
            <a:endParaRPr lang="en-US" dirty="0"/>
          </a:p>
          <a:p>
            <a:r>
              <a:rPr lang="en-US" dirty="0"/>
              <a:t>Targeted intervention groups – all abilities</a:t>
            </a:r>
          </a:p>
          <a:p>
            <a:endParaRPr lang="en-US" dirty="0"/>
          </a:p>
          <a:p>
            <a:r>
              <a:rPr lang="en-US" dirty="0"/>
              <a:t>Curriculum focus on </a:t>
            </a:r>
            <a:r>
              <a:rPr lang="en-US" dirty="0" err="1"/>
              <a:t>Maths</a:t>
            </a:r>
            <a:r>
              <a:rPr lang="en-US" dirty="0"/>
              <a:t>/English</a:t>
            </a:r>
          </a:p>
          <a:p>
            <a:endParaRPr lang="en-US" dirty="0"/>
          </a:p>
          <a:p>
            <a:r>
              <a:rPr lang="en-US" dirty="0"/>
              <a:t>Rewarded with extra golden time / treat day</a:t>
            </a:r>
          </a:p>
          <a:p>
            <a:endParaRPr lang="en-US" dirty="0"/>
          </a:p>
          <a:p>
            <a:r>
              <a:rPr lang="en-US"/>
              <a:t>Summer 2nd half term– focus on non-core subjects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9D503A-D07D-4331-BDF9-5D3B0D0A1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42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A50E6-7FC8-4EBA-B923-FB0793092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During The Week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8DE65-17DD-438A-A50F-AE5C6353C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2"/>
            <a:ext cx="8201063" cy="42604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Mon, Tues, Weds, Thurs – Tests</a:t>
            </a:r>
          </a:p>
          <a:p>
            <a:r>
              <a:rPr lang="en-US"/>
              <a:t>Soft start on these days – please complete online form</a:t>
            </a:r>
            <a:endParaRPr lang="en-US" dirty="0"/>
          </a:p>
          <a:p>
            <a:endParaRPr lang="en-US" dirty="0"/>
          </a:p>
          <a:p>
            <a:r>
              <a:rPr lang="en-US" dirty="0"/>
              <a:t>Non-core subjects</a:t>
            </a:r>
          </a:p>
          <a:p>
            <a:endParaRPr lang="en-US" dirty="0"/>
          </a:p>
          <a:p>
            <a:r>
              <a:rPr lang="en-US" dirty="0"/>
              <a:t>Reassurance / support </a:t>
            </a:r>
          </a:p>
          <a:p>
            <a:endParaRPr lang="en-US" dirty="0"/>
          </a:p>
          <a:p>
            <a:r>
              <a:rPr lang="en-US" dirty="0"/>
              <a:t>Friday – Treat Day!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F1B48B-1609-45E7-95DE-EC7287E66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271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6F48A-3ABE-41A6-9234-4F59D071E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at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89A42-EF71-4E5A-9D40-740CE0D64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2"/>
            <a:ext cx="7652836" cy="43324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Pastoral </a:t>
            </a:r>
          </a:p>
          <a:p>
            <a:pPr lvl="1"/>
            <a:r>
              <a:rPr lang="en-US" dirty="0"/>
              <a:t>Sleep </a:t>
            </a:r>
            <a:r>
              <a:rPr lang="en-US" dirty="0">
                <a:sym typeface="Wingdings" panose="05000000000000000000" pitchFamily="2" charset="2"/>
              </a:rPr>
              <a:t>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Growth mindset attitude to learning 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Reassurance 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Academic </a:t>
            </a:r>
          </a:p>
          <a:p>
            <a:pPr lvl="1"/>
            <a:r>
              <a:rPr lang="en-US" dirty="0"/>
              <a:t>Oak Academy </a:t>
            </a:r>
          </a:p>
          <a:p>
            <a:pPr lvl="1"/>
            <a:r>
              <a:rPr lang="en-US"/>
              <a:t>BBC Bitesize</a:t>
            </a:r>
          </a:p>
          <a:p>
            <a:pPr lvl="1"/>
            <a:r>
              <a:rPr lang="en-US" dirty="0" err="1"/>
              <a:t>Mathsbot</a:t>
            </a:r>
          </a:p>
          <a:p>
            <a:pPr lvl="1"/>
            <a:r>
              <a:rPr lang="en-US" dirty="0"/>
              <a:t>Time Tables Rock Stars</a:t>
            </a:r>
          </a:p>
          <a:p>
            <a:pPr lvl="1"/>
            <a:r>
              <a:rPr lang="en-US"/>
              <a:t>Doodle Learning (Access available until the end of May)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39BCA5-BF12-4CBE-BFE3-4812BDAE4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376" y="753228"/>
            <a:ext cx="968341" cy="108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6228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6D98215B24D341AB768DCDA7CB4058" ma:contentTypeVersion="23" ma:contentTypeDescription="Create a new document." ma:contentTypeScope="" ma:versionID="ae08b06757700c15185102b5ab5b8e9a">
  <xsd:schema xmlns:xsd="http://www.w3.org/2001/XMLSchema" xmlns:xs="http://www.w3.org/2001/XMLSchema" xmlns:p="http://schemas.microsoft.com/office/2006/metadata/properties" xmlns:ns2="00ce4390-531d-433d-9710-ec558ab12692" xmlns:ns3="a95a418f-dd07-4f13-a428-c9596bf08348" targetNamespace="http://schemas.microsoft.com/office/2006/metadata/properties" ma:root="true" ma:fieldsID="a5f5281c545d3782df82128f78c44b55" ns2:_="" ns3:_="">
    <xsd:import namespace="00ce4390-531d-433d-9710-ec558ab12692"/>
    <xsd:import namespace="a95a418f-dd07-4f13-a428-c9596bf08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ce4390-531d-433d-9710-ec558ab126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7e5ceb4-494c-4bf8-8871-c5038d7ac8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5a418f-dd07-4f13-a428-c9596bf08348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d5a372b5-db34-4ee6-be00-7c7dcdc6d974}" ma:internalName="TaxCatchAll" ma:showField="CatchAllData" ma:web="a95a418f-dd07-4f13-a428-c9596bf08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95a418f-dd07-4f13-a428-c9596bf08348" xsi:nil="true"/>
    <lcf76f155ced4ddcb4097134ff3c332f xmlns="00ce4390-531d-433d-9710-ec558ab1269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2F12FD9-D0A7-4A34-B527-2912539D0E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ce4390-531d-433d-9710-ec558ab12692"/>
    <ds:schemaRef ds:uri="a95a418f-dd07-4f13-a428-c9596bf08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EB3324F-BCE8-4C5C-8383-EDE46AFF74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69F71F-7B1D-445F-8534-F7B96B7CDC35}">
  <ds:schemaRefs>
    <ds:schemaRef ds:uri="http://www.w3.org/XML/1998/namespace"/>
    <ds:schemaRef ds:uri="http://purl.org/dc/dcmitype/"/>
    <ds:schemaRef ds:uri="a95a418f-dd07-4f13-a428-c9596bf08348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00ce4390-531d-433d-9710-ec558ab1269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6158</TotalTime>
  <Words>359</Words>
  <Application>Microsoft Office PowerPoint</Application>
  <PresentationFormat>On-screen Show (4:3)</PresentationFormat>
  <Paragraphs>84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Berlin</vt:lpstr>
      <vt:lpstr>KS2 Statutory  Assessments</vt:lpstr>
      <vt:lpstr>KS2 Tests</vt:lpstr>
      <vt:lpstr>KS2 Tests</vt:lpstr>
      <vt:lpstr>Writing </vt:lpstr>
      <vt:lpstr>Scaled Score</vt:lpstr>
      <vt:lpstr>Results</vt:lpstr>
      <vt:lpstr>During the build up </vt:lpstr>
      <vt:lpstr>During The Week</vt:lpstr>
      <vt:lpstr>Support at Home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Statutory Assessments</dc:title>
  <dc:creator>Teacher</dc:creator>
  <cp:lastModifiedBy>Rebecca Jones</cp:lastModifiedBy>
  <cp:revision>63</cp:revision>
  <dcterms:created xsi:type="dcterms:W3CDTF">2016-01-18T06:56:15Z</dcterms:created>
  <dcterms:modified xsi:type="dcterms:W3CDTF">2026-03-26T14:59:02Z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0x0101008A6D98215B24D341AB768DCDA7CB4058</vt:lpwstr>
  </property>
  <property fmtid="{D5CDD505-2E9C-101B-9397-08002B2CF9AE}" pid="3" name="MediaServiceImageTags">
    <vt:lpwstr/>
  </property>
</Properties>
</file>